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90"/>
  </p:notesMasterIdLst>
  <p:handoutMasterIdLst>
    <p:handoutMasterId r:id="rId91"/>
  </p:handoutMasterIdLst>
  <p:sldIdLst>
    <p:sldId id="257" r:id="rId2"/>
    <p:sldId id="312" r:id="rId3"/>
    <p:sldId id="370" r:id="rId4"/>
    <p:sldId id="369" r:id="rId5"/>
    <p:sldId id="373" r:id="rId6"/>
    <p:sldId id="367" r:id="rId7"/>
    <p:sldId id="366" r:id="rId8"/>
    <p:sldId id="396" r:id="rId9"/>
    <p:sldId id="397" r:id="rId10"/>
    <p:sldId id="414" r:id="rId11"/>
    <p:sldId id="399" r:id="rId12"/>
    <p:sldId id="371" r:id="rId13"/>
    <p:sldId id="395" r:id="rId14"/>
    <p:sldId id="372" r:id="rId15"/>
    <p:sldId id="401" r:id="rId16"/>
    <p:sldId id="402" r:id="rId17"/>
    <p:sldId id="374" r:id="rId18"/>
    <p:sldId id="377" r:id="rId19"/>
    <p:sldId id="378" r:id="rId20"/>
    <p:sldId id="375" r:id="rId21"/>
    <p:sldId id="376" r:id="rId22"/>
    <p:sldId id="379" r:id="rId23"/>
    <p:sldId id="385" r:id="rId24"/>
    <p:sldId id="380" r:id="rId25"/>
    <p:sldId id="381" r:id="rId26"/>
    <p:sldId id="382" r:id="rId27"/>
    <p:sldId id="394" r:id="rId28"/>
    <p:sldId id="383" r:id="rId29"/>
    <p:sldId id="384" r:id="rId30"/>
    <p:sldId id="387" r:id="rId31"/>
    <p:sldId id="389" r:id="rId32"/>
    <p:sldId id="393" r:id="rId33"/>
    <p:sldId id="390" r:id="rId34"/>
    <p:sldId id="391" r:id="rId35"/>
    <p:sldId id="415" r:id="rId36"/>
    <p:sldId id="416" r:id="rId37"/>
    <p:sldId id="417" r:id="rId38"/>
    <p:sldId id="418" r:id="rId39"/>
    <p:sldId id="419" r:id="rId40"/>
    <p:sldId id="420" r:id="rId41"/>
    <p:sldId id="421" r:id="rId42"/>
    <p:sldId id="392" r:id="rId43"/>
    <p:sldId id="398" r:id="rId44"/>
    <p:sldId id="422" r:id="rId45"/>
    <p:sldId id="423" r:id="rId46"/>
    <p:sldId id="424" r:id="rId47"/>
    <p:sldId id="425" r:id="rId48"/>
    <p:sldId id="426" r:id="rId49"/>
    <p:sldId id="427" r:id="rId50"/>
    <p:sldId id="428" r:id="rId51"/>
    <p:sldId id="429" r:id="rId52"/>
    <p:sldId id="430" r:id="rId53"/>
    <p:sldId id="405" r:id="rId54"/>
    <p:sldId id="400" r:id="rId55"/>
    <p:sldId id="404" r:id="rId56"/>
    <p:sldId id="403" r:id="rId57"/>
    <p:sldId id="408" r:id="rId58"/>
    <p:sldId id="407" r:id="rId59"/>
    <p:sldId id="406" r:id="rId60"/>
    <p:sldId id="413" r:id="rId61"/>
    <p:sldId id="410" r:id="rId62"/>
    <p:sldId id="412" r:id="rId63"/>
    <p:sldId id="411" r:id="rId64"/>
    <p:sldId id="431" r:id="rId65"/>
    <p:sldId id="256" r:id="rId66"/>
    <p:sldId id="432" r:id="rId67"/>
    <p:sldId id="258" r:id="rId68"/>
    <p:sldId id="259" r:id="rId69"/>
    <p:sldId id="260" r:id="rId70"/>
    <p:sldId id="261" r:id="rId71"/>
    <p:sldId id="262" r:id="rId72"/>
    <p:sldId id="263" r:id="rId73"/>
    <p:sldId id="264" r:id="rId74"/>
    <p:sldId id="265" r:id="rId75"/>
    <p:sldId id="266" r:id="rId76"/>
    <p:sldId id="267" r:id="rId77"/>
    <p:sldId id="268" r:id="rId78"/>
    <p:sldId id="269" r:id="rId79"/>
    <p:sldId id="270" r:id="rId80"/>
    <p:sldId id="271" r:id="rId81"/>
    <p:sldId id="272" r:id="rId82"/>
    <p:sldId id="273" r:id="rId83"/>
    <p:sldId id="274" r:id="rId84"/>
    <p:sldId id="275" r:id="rId85"/>
    <p:sldId id="276" r:id="rId86"/>
    <p:sldId id="277" r:id="rId87"/>
    <p:sldId id="278" r:id="rId88"/>
    <p:sldId id="279" r:id="rId89"/>
  </p:sldIdLst>
  <p:sldSz cx="9144000" cy="6858000" type="screen4x3"/>
  <p:notesSz cx="6858000" cy="9144000"/>
  <p:defaultTextStyle>
    <a:defPPr>
      <a:defRPr lang="bg-BG"/>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 initials="E" lastIdx="5" clrIdx="0">
    <p:extLst>
      <p:ext uri="{19B8F6BF-5375-455C-9EA6-DF929625EA0E}">
        <p15:presenceInfo xmlns:p15="http://schemas.microsoft.com/office/powerpoint/2012/main" userId="El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333399"/>
    <a:srgbClr val="666699"/>
    <a:srgbClr val="333333"/>
    <a:srgbClr val="0033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0" autoAdjust="0"/>
    <p:restoredTop sz="81546" autoAdjust="0"/>
  </p:normalViewPr>
  <p:slideViewPr>
    <p:cSldViewPr>
      <p:cViewPr varScale="1">
        <p:scale>
          <a:sx n="65" d="100"/>
          <a:sy n="65" d="100"/>
        </p:scale>
        <p:origin x="48" y="91"/>
      </p:cViewPr>
      <p:guideLst>
        <p:guide orient="horz" pos="2160"/>
        <p:guide pos="2880"/>
      </p:guideLst>
    </p:cSldViewPr>
  </p:slideViewPr>
  <p:outlineViewPr>
    <p:cViewPr>
      <p:scale>
        <a:sx n="33" d="100"/>
        <a:sy n="33" d="100"/>
      </p:scale>
      <p:origin x="0" y="-3936"/>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66" d="100"/>
          <a:sy n="66" d="100"/>
        </p:scale>
        <p:origin x="3134"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04T16:54:11.291" idx="2">
    <p:pos x="2784" y="3442"/>
    <p:text>Към този слайд трябва да се добавят четиритe видеа за Ойлеровите ъгли от VBox</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2-15T13:34:17.363" idx="4">
    <p:pos x="10" y="10"/>
    <p:text>Тук пускам клипа с кораба (рус)</p:text>
    <p:extLst>
      <p:ext uri="{C676402C-5697-4E1C-873F-D02D1690AC5C}">
        <p15:threadingInfo xmlns:p15="http://schemas.microsoft.com/office/powerpoint/2012/main" timeZoneBias="-120"/>
      </p:ext>
    </p:extLst>
  </p:cm>
  <p:cm authorId="1" dt="2019-02-15T13:35:39.040" idx="5">
    <p:pos x="10" y="146"/>
    <p:text>(Преди слайда)</p:text>
    <p:extLst>
      <p:ext uri="{C676402C-5697-4E1C-873F-D02D1690AC5C}">
        <p15:threadingInfo xmlns:p15="http://schemas.microsoft.com/office/powerpoint/2012/main" timeZoneBias="-120">
          <p15:parentCm authorId="1" idx="4"/>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bg-BG"/>
          </a:p>
        </p:txBody>
      </p:sp>
      <p:sp>
        <p:nvSpPr>
          <p:cNvPr id="1075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bg-BG"/>
          </a:p>
        </p:txBody>
      </p:sp>
      <p:sp>
        <p:nvSpPr>
          <p:cNvPr id="1075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bg-BG"/>
          </a:p>
        </p:txBody>
      </p:sp>
      <p:sp>
        <p:nvSpPr>
          <p:cNvPr id="1075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EE5E4DB7-8442-4014-A405-0E93998EA327}" type="slidenum">
              <a:rPr lang="bg-BG"/>
              <a:pPr/>
              <a:t>‹#›</a:t>
            </a:fld>
            <a:endParaRPr lang="bg-BG"/>
          </a:p>
        </p:txBody>
      </p:sp>
    </p:spTree>
    <p:extLst>
      <p:ext uri="{BB962C8B-B14F-4D97-AF65-F5344CB8AC3E}">
        <p14:creationId xmlns:p14="http://schemas.microsoft.com/office/powerpoint/2010/main" val="2894233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bg-BG"/>
          </a:p>
        </p:txBody>
      </p:sp>
      <p:sp>
        <p:nvSpPr>
          <p:cNvPr id="798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bg-BG"/>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9877" name="Rectangle 5"/>
          <p:cNvSpPr>
            <a:spLocks noGrp="1" noChangeArrowheads="1"/>
          </p:cNvSpPr>
          <p:nvPr>
            <p:ph type="body" sz="quarter" idx="3"/>
          </p:nvPr>
        </p:nvSpPr>
        <p:spPr bwMode="auto">
          <a:xfrm>
            <a:off x="692150" y="43561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bg-BG"/>
              <a:t>Click to edit Master text styles</a:t>
            </a:r>
          </a:p>
          <a:p>
            <a:pPr lvl="1"/>
            <a:r>
              <a:rPr lang="bg-BG"/>
              <a:t>Second level</a:t>
            </a:r>
          </a:p>
          <a:p>
            <a:pPr lvl="2"/>
            <a:r>
              <a:rPr lang="bg-BG"/>
              <a:t>Third level</a:t>
            </a:r>
          </a:p>
          <a:p>
            <a:pPr lvl="3"/>
            <a:r>
              <a:rPr lang="bg-BG"/>
              <a:t>Fourth level</a:t>
            </a:r>
          </a:p>
          <a:p>
            <a:pPr lvl="4"/>
            <a:r>
              <a:rPr lang="bg-BG"/>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bg-BG"/>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EB63B242-671F-4338-8EC8-EE4290B1A82A}" type="slidenum">
              <a:rPr lang="bg-BG"/>
              <a:pPr/>
              <a:t>‹#›</a:t>
            </a:fld>
            <a:endParaRPr lang="bg-BG"/>
          </a:p>
        </p:txBody>
      </p:sp>
    </p:spTree>
    <p:extLst>
      <p:ext uri="{BB962C8B-B14F-4D97-AF65-F5344CB8AC3E}">
        <p14:creationId xmlns:p14="http://schemas.microsoft.com/office/powerpoint/2010/main" val="10335071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g.wikipedia.org/wiki/%D0%9D%D1%83%D0%BB%D0%B0"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bg.wikipedia.org/wiki/%D0%91%D0%B5%D0%B7%D0%BA%D1%80%D0%B0%D0%B9%D0%BD%D0%BE%D1%81%D1%8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EB63B242-671F-4338-8EC8-EE4290B1A82A}" type="slidenum">
              <a:rPr lang="bg-BG" smtClean="0"/>
              <a:pPr/>
              <a:t>1</a:t>
            </a:fld>
            <a:endParaRPr lang="bg-BG"/>
          </a:p>
        </p:txBody>
      </p:sp>
    </p:spTree>
    <p:extLst>
      <p:ext uri="{BB962C8B-B14F-4D97-AF65-F5344CB8AC3E}">
        <p14:creationId xmlns:p14="http://schemas.microsoft.com/office/powerpoint/2010/main" val="2721941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EB63B242-671F-4338-8EC8-EE4290B1A82A}" type="slidenum">
              <a:rPr lang="bg-BG" smtClean="0"/>
              <a:pPr/>
              <a:t>35</a:t>
            </a:fld>
            <a:endParaRPr lang="bg-BG"/>
          </a:p>
        </p:txBody>
      </p:sp>
    </p:spTree>
    <p:extLst>
      <p:ext uri="{BB962C8B-B14F-4D97-AF65-F5344CB8AC3E}">
        <p14:creationId xmlns:p14="http://schemas.microsoft.com/office/powerpoint/2010/main" val="2721941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5506DD4-3F3F-4539-8B60-7F01F6884569}" type="slidenum">
              <a:rPr lang="bg-BG"/>
              <a:pPr/>
              <a:t>38</a:t>
            </a:fld>
            <a:endParaRPr lang="bg-BG"/>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720739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EB63B242-671F-4338-8EC8-EE4290B1A82A}" type="slidenum">
              <a:rPr lang="bg-BG" smtClean="0"/>
              <a:pPr/>
              <a:t>51</a:t>
            </a:fld>
            <a:endParaRPr lang="bg-BG"/>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E1CB9FF-A7E8-5147-7D02-A568AE75AEAF}" type="slidenum">
              <a:rPr/>
              <a:t>65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27884A9-5EA2-FDEE-5E3F-2B40B974580C}" type="slidenum">
              <a:rPr/>
              <a:t>66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CA4738-DB34-1099-8593-34A03FAC1E88}" type="slidenum">
              <a:rPr/>
              <a:t>67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5C48E7D-6624-EC6F-A1A8-76EB1661A84B}" type="slidenum">
              <a:rPr/>
              <a:t>68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6A9D9E3-068C-386A-2A54-7E548E7379FB}" type="slidenum">
              <a:rPr/>
              <a:t>69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normAutofit/>
          </a:bodyPr>
          <a:lstStyle/>
          <a:p>
            <a:pPr>
              <a:defRPr/>
            </a:pPr>
            <a:endParaRPr lang="bg-BG"/>
          </a:p>
        </p:txBody>
      </p:sp>
      <p:sp>
        <p:nvSpPr>
          <p:cNvPr id="4" name="Slide Number Placeholder 3"/>
          <p:cNvSpPr>
            <a:spLocks noGrp="1"/>
          </p:cNvSpPr>
          <p:nvPr>
            <p:ph type="sldNum" sz="quarter" idx="10"/>
          </p:nvPr>
        </p:nvSpPr>
        <p:spPr bwMode="auto"/>
        <p:txBody>
          <a:bodyPr/>
          <a:lstStyle/>
          <a:p>
            <a:pPr>
              <a:defRPr/>
            </a:pPr>
            <a:fld id="{EB63B242-671F-4338-8EC8-EE4290B1A82A}" type="slidenum">
              <a:rPr lang="bg-BG"/>
              <a:t>70</a:t>
            </a:fld>
            <a:endParaRPr lang="bg-BG"/>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DBC828-773C-7475-91A3-756970386923}" type="slidenum">
              <a:rPr/>
              <a:t>71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5506DD4-3F3F-4539-8B60-7F01F6884569}" type="slidenum">
              <a:rPr lang="bg-BG"/>
              <a:pPr/>
              <a:t>2</a:t>
            </a:fld>
            <a:endParaRPr lang="bg-BG"/>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720739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E4DD38-AEF8-5C9D-EC90-0D684D890B39}" type="slidenum">
              <a:rPr/>
              <a:t>72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EBEB4B-967B-C78F-FC5A-F4C61F1625F3}" type="slidenum">
              <a:rPr/>
              <a:t>73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3D2ED81-0EC0-1906-7CA0-756EB1D6171B}" type="slidenum">
              <a:rPr/>
              <a:t>74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75D4B35-8BA1-B582-45FF-1E75FCB4A59E}" type="slidenum">
              <a:rPr/>
              <a:t>75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7BD1C18-24C3-0E69-4DB8-890FB734AE13}" type="slidenum">
              <a:rPr/>
              <a:t>76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4530D79-D56C-E7EF-A90B-15A81D46C113}" type="slidenum">
              <a:rPr/>
              <a:t>77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995985F-000F-AFEA-D6F0-777C42AC5EDC}" type="slidenum">
              <a:rPr/>
              <a:t>78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7C19851-E370-E50D-E110-E5638FE436A6}" type="slidenum">
              <a:rPr/>
              <a:t>79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5A14B36-FDAC-D67F-F5FE-655235AFBDC6}" type="slidenum">
              <a:rPr/>
              <a:t>80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bg-BG"/>
          </a:p>
        </p:txBody>
      </p:sp>
      <p:sp>
        <p:nvSpPr>
          <p:cNvPr id="4" name="Slide Number Placeholder 3"/>
          <p:cNvSpPr>
            <a:spLocks noGrp="1"/>
          </p:cNvSpPr>
          <p:nvPr>
            <p:ph type="sldNum" sz="quarter" idx="10"/>
          </p:nvPr>
        </p:nvSpPr>
        <p:spPr bwMode="auto"/>
        <p:txBody>
          <a:bodyPr/>
          <a:lstStyle/>
          <a:p>
            <a:pPr>
              <a:defRPr/>
            </a:pPr>
            <a:fld id="{EB63B242-671F-4338-8EC8-EE4290B1A82A}" type="slidenum">
              <a:rPr lang="bg-BG"/>
              <a:t>81</a:t>
            </a:fld>
            <a:endParaRPr lang="bg-BG"/>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3</a:t>
            </a:fld>
            <a:endParaRPr lang="bg-BG"/>
          </a:p>
        </p:txBody>
      </p:sp>
    </p:spTree>
    <p:extLst>
      <p:ext uri="{BB962C8B-B14F-4D97-AF65-F5344CB8AC3E}">
        <p14:creationId xmlns:p14="http://schemas.microsoft.com/office/powerpoint/2010/main" val="3074255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1769218-7A09-F48F-9024-E2F11C14F5D3}" type="slidenum">
              <a:rPr/>
              <a:t>82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092C1D5-AD0E-837A-2598-C00A027A9CB0}" type="slidenum">
              <a:rPr/>
              <a:t>83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11C832E-D662-35B8-F519-FB537090EDC1}" type="slidenum">
              <a:rPr/>
              <a:t>84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435F154-698D-67F8-9DA4-67345501E943}" type="slidenum">
              <a:rPr/>
              <a:t>85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4C63D87-2509-1358-B1A6-94EE3C7F0FBF}" type="slidenum">
              <a:rPr/>
              <a:t>86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8B3F838-E8FC-004A-8332-51402F92DD78}" type="slidenum">
              <a:rPr/>
              <a:t>87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C780A21-835B-3A90-F03F-0D67C016406E}" type="slidenum">
              <a:rPr/>
              <a:t>88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bg-BG" dirty="0"/>
              <a:t>Степени на свобода – броят на възможните независими, елементарни, относителни движения между две подвижно свързани звена.</a:t>
            </a:r>
          </a:p>
        </p:txBody>
      </p:sp>
      <p:sp>
        <p:nvSpPr>
          <p:cNvPr id="4" name="Slide Number Placeholder 3"/>
          <p:cNvSpPr>
            <a:spLocks noGrp="1"/>
          </p:cNvSpPr>
          <p:nvPr>
            <p:ph type="sldNum" sz="quarter" idx="10"/>
          </p:nvPr>
        </p:nvSpPr>
        <p:spPr/>
        <p:txBody>
          <a:bodyPr/>
          <a:lstStyle/>
          <a:p>
            <a:fld id="{EB63B242-671F-4338-8EC8-EE4290B1A82A}" type="slidenum">
              <a:rPr lang="bg-BG" smtClean="0"/>
              <a:pPr/>
              <a:t>7</a:t>
            </a:fld>
            <a:endParaRPr lang="bg-BG"/>
          </a:p>
        </p:txBody>
      </p:sp>
    </p:spTree>
    <p:extLst>
      <p:ext uri="{BB962C8B-B14F-4D97-AF65-F5344CB8AC3E}">
        <p14:creationId xmlns:p14="http://schemas.microsoft.com/office/powerpoint/2010/main" val="2810236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dirty="0">
                <a:latin typeface="Arial" panose="020B0604020202020204" pitchFamily="34" charset="0"/>
                <a:cs typeface="Arial" panose="020B0604020202020204" pitchFamily="34" charset="0"/>
              </a:rPr>
              <a:t>Определената по този начин радиална координата може да приема стойности от </a:t>
            </a:r>
            <a:r>
              <a:rPr lang="ru-RU" sz="1200" dirty="0">
                <a:latin typeface="Arial" panose="020B0604020202020204" pitchFamily="34" charset="0"/>
                <a:cs typeface="Arial" panose="020B0604020202020204" pitchFamily="34" charset="0"/>
                <a:hlinkClick r:id="rId3" tooltip="Нула"/>
              </a:rPr>
              <a:t>нула</a:t>
            </a:r>
            <a:r>
              <a:rPr lang="ru-RU" sz="1200" dirty="0">
                <a:latin typeface="Arial" panose="020B0604020202020204" pitchFamily="34" charset="0"/>
                <a:cs typeface="Arial" panose="020B0604020202020204" pitchFamily="34" charset="0"/>
              </a:rPr>
              <a:t> до </a:t>
            </a:r>
            <a:r>
              <a:rPr lang="ru-RU" sz="1200" dirty="0">
                <a:latin typeface="Arial" panose="020B0604020202020204" pitchFamily="34" charset="0"/>
                <a:cs typeface="Arial" panose="020B0604020202020204" pitchFamily="34" charset="0"/>
                <a:hlinkClick r:id="rId4" tooltip="Безкрайност"/>
              </a:rPr>
              <a:t>безкрайност</a:t>
            </a:r>
            <a:r>
              <a:rPr lang="ru-RU" sz="1200" dirty="0">
                <a:latin typeface="Arial" panose="020B0604020202020204" pitchFamily="34" charset="0"/>
                <a:cs typeface="Arial" panose="020B0604020202020204" pitchFamily="34" charset="0"/>
              </a:rPr>
              <a:t>, а ъгловата координата се изменя в границите от 0° до 360°. Понякога за удобство областта от възможни стойности в полярната координата може да бъде разширена извън границите на пълния ъгъл или да ѝ се присвоят отрицателни стойности, което съответства на завъртане на полярната ос в посока, обратна на часовниковата стрелка.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EB63B242-671F-4338-8EC8-EE4290B1A82A}" type="slidenum">
              <a:rPr lang="bg-BG" smtClean="0"/>
              <a:pPr/>
              <a:t>8</a:t>
            </a:fld>
            <a:endParaRPr lang="bg-BG"/>
          </a:p>
        </p:txBody>
      </p:sp>
    </p:spTree>
    <p:extLst>
      <p:ext uri="{BB962C8B-B14F-4D97-AF65-F5344CB8AC3E}">
        <p14:creationId xmlns:p14="http://schemas.microsoft.com/office/powerpoint/2010/main" val="3911726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9</a:t>
            </a:fld>
            <a:endParaRPr lang="bg-BG"/>
          </a:p>
        </p:txBody>
      </p:sp>
    </p:spTree>
    <p:extLst>
      <p:ext uri="{BB962C8B-B14F-4D97-AF65-F5344CB8AC3E}">
        <p14:creationId xmlns:p14="http://schemas.microsoft.com/office/powerpoint/2010/main" val="1753560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EB63B242-671F-4338-8EC8-EE4290B1A82A}" type="slidenum">
              <a:rPr lang="bg-BG" smtClean="0"/>
              <a:pPr/>
              <a:t>12</a:t>
            </a:fld>
            <a:endParaRPr lang="bg-BG"/>
          </a:p>
        </p:txBody>
      </p:sp>
    </p:spTree>
    <p:extLst>
      <p:ext uri="{BB962C8B-B14F-4D97-AF65-F5344CB8AC3E}">
        <p14:creationId xmlns:p14="http://schemas.microsoft.com/office/powerpoint/2010/main" val="230633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15</a:t>
            </a:fld>
            <a:endParaRPr lang="bg-BG"/>
          </a:p>
        </p:txBody>
      </p:sp>
    </p:spTree>
    <p:extLst>
      <p:ext uri="{BB962C8B-B14F-4D97-AF65-F5344CB8AC3E}">
        <p14:creationId xmlns:p14="http://schemas.microsoft.com/office/powerpoint/2010/main" val="22133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63B242-671F-4338-8EC8-EE4290B1A82A}" type="slidenum">
              <a:rPr lang="bg-BG" smtClean="0"/>
              <a:pPr/>
              <a:t>17</a:t>
            </a:fld>
            <a:endParaRPr lang="bg-BG"/>
          </a:p>
        </p:txBody>
      </p:sp>
    </p:spTree>
    <p:extLst>
      <p:ext uri="{BB962C8B-B14F-4D97-AF65-F5344CB8AC3E}">
        <p14:creationId xmlns:p14="http://schemas.microsoft.com/office/powerpoint/2010/main" val="31745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4578" name="Group 2"/>
          <p:cNvGrpSpPr>
            <a:grpSpLocks/>
          </p:cNvGrpSpPr>
          <p:nvPr/>
        </p:nvGrpSpPr>
        <p:grpSpPr bwMode="auto">
          <a:xfrm>
            <a:off x="0" y="0"/>
            <a:ext cx="8458200" cy="5943600"/>
            <a:chOff x="0" y="0"/>
            <a:chExt cx="5328" cy="3744"/>
          </a:xfrm>
        </p:grpSpPr>
        <p:sp>
          <p:nvSpPr>
            <p:cNvPr id="24579" name="Freeform 3"/>
            <p:cNvSpPr>
              <a:spLocks/>
            </p:cNvSpPr>
            <p:nvPr/>
          </p:nvSpPr>
          <p:spPr bwMode="hidden">
            <a:xfrm>
              <a:off x="0" y="1440"/>
              <a:ext cx="5155" cy="2304"/>
            </a:xfrm>
            <a:custGeom>
              <a:avLst/>
              <a:gdLst>
                <a:gd name="T0" fmla="*/ 5154 w 5155"/>
                <a:gd name="T1" fmla="*/ 1769 h 2304"/>
                <a:gd name="T2" fmla="*/ 0 w 5155"/>
                <a:gd name="T3" fmla="*/ 2304 h 2304"/>
                <a:gd name="T4" fmla="*/ 0 w 5155"/>
                <a:gd name="T5" fmla="*/ 1252 h 2304"/>
                <a:gd name="T6" fmla="*/ 5155 w 5155"/>
                <a:gd name="T7" fmla="*/ 0 h 2304"/>
                <a:gd name="T8" fmla="*/ 5155 w 5155"/>
                <a:gd name="T9" fmla="*/ 1416 h 2304"/>
                <a:gd name="T10" fmla="*/ 5154 w 5155"/>
                <a:gd name="T11" fmla="*/ 1769 h 2304"/>
              </a:gdLst>
              <a:ahLst/>
              <a:cxnLst>
                <a:cxn ang="0">
                  <a:pos x="T0" y="T1"/>
                </a:cxn>
                <a:cxn ang="0">
                  <a:pos x="T2" y="T3"/>
                </a:cxn>
                <a:cxn ang="0">
                  <a:pos x="T4" y="T5"/>
                </a:cxn>
                <a:cxn ang="0">
                  <a:pos x="T6" y="T7"/>
                </a:cxn>
                <a:cxn ang="0">
                  <a:pos x="T8" y="T9"/>
                </a:cxn>
                <a:cxn ang="0">
                  <a:pos x="T10" y="T11"/>
                </a:cxn>
              </a:cxnLst>
              <a:rect l="0" t="0" r="r" b="b"/>
              <a:pathLst>
                <a:path w="5155" h="2304">
                  <a:moveTo>
                    <a:pt x="5154" y="1769"/>
                  </a:moveTo>
                  <a:lnTo>
                    <a:pt x="0" y="2304"/>
                  </a:lnTo>
                  <a:lnTo>
                    <a:pt x="0" y="1252"/>
                  </a:lnTo>
                  <a:lnTo>
                    <a:pt x="5155" y="0"/>
                  </a:lnTo>
                  <a:lnTo>
                    <a:pt x="5155" y="1416"/>
                  </a:lnTo>
                  <a:lnTo>
                    <a:pt x="5154" y="1769"/>
                  </a:lnTo>
                  <a:close/>
                </a:path>
              </a:pathLst>
            </a:custGeom>
            <a:gradFill rotWithShape="1">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bg-BG"/>
            </a:p>
          </p:txBody>
        </p:sp>
        <p:sp>
          <p:nvSpPr>
            <p:cNvPr id="24580" name="Freeform 4"/>
            <p:cNvSpPr>
              <a:spLocks/>
            </p:cNvSpPr>
            <p:nvPr/>
          </p:nvSpPr>
          <p:spPr bwMode="hidden">
            <a:xfrm>
              <a:off x="0" y="0"/>
              <a:ext cx="5328" cy="3689"/>
            </a:xfrm>
            <a:custGeom>
              <a:avLst/>
              <a:gdLst>
                <a:gd name="T0" fmla="*/ 5311 w 5328"/>
                <a:gd name="T1" fmla="*/ 3209 h 3689"/>
                <a:gd name="T2" fmla="*/ 0 w 5328"/>
                <a:gd name="T3" fmla="*/ 3689 h 3689"/>
                <a:gd name="T4" fmla="*/ 0 w 5328"/>
                <a:gd name="T5" fmla="*/ 9 h 3689"/>
                <a:gd name="T6" fmla="*/ 5328 w 5328"/>
                <a:gd name="T7" fmla="*/ 0 h 3689"/>
                <a:gd name="T8" fmla="*/ 5311 w 5328"/>
                <a:gd name="T9" fmla="*/ 3209 h 3689"/>
              </a:gdLst>
              <a:ahLst/>
              <a:cxnLst>
                <a:cxn ang="0">
                  <a:pos x="T0" y="T1"/>
                </a:cxn>
                <a:cxn ang="0">
                  <a:pos x="T2" y="T3"/>
                </a:cxn>
                <a:cxn ang="0">
                  <a:pos x="T4" y="T5"/>
                </a:cxn>
                <a:cxn ang="0">
                  <a:pos x="T6" y="T7"/>
                </a:cxn>
                <a:cxn ang="0">
                  <a:pos x="T8" y="T9"/>
                </a:cxn>
              </a:cxnLst>
              <a:rect l="0" t="0" r="r" b="b"/>
              <a:pathLst>
                <a:path w="5328" h="3689">
                  <a:moveTo>
                    <a:pt x="5311" y="3209"/>
                  </a:moveTo>
                  <a:lnTo>
                    <a:pt x="0" y="3689"/>
                  </a:lnTo>
                  <a:lnTo>
                    <a:pt x="0" y="9"/>
                  </a:lnTo>
                  <a:lnTo>
                    <a:pt x="5328" y="0"/>
                  </a:lnTo>
                  <a:lnTo>
                    <a:pt x="5311" y="3209"/>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bg-BG"/>
            </a:p>
          </p:txBody>
        </p:sp>
      </p:grpSp>
      <p:sp>
        <p:nvSpPr>
          <p:cNvPr id="24581" name="Rectangle 5"/>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bg-BG" noProof="0"/>
              <a:t>Click to edit Master subtitle style</a:t>
            </a:r>
          </a:p>
        </p:txBody>
      </p:sp>
      <p:sp>
        <p:nvSpPr>
          <p:cNvPr id="24582" name="Rectangle 6"/>
          <p:cNvSpPr>
            <a:spLocks noGrp="1" noChangeArrowheads="1"/>
          </p:cNvSpPr>
          <p:nvPr>
            <p:ph type="dt" sz="quarter" idx="2"/>
          </p:nvPr>
        </p:nvSpPr>
        <p:spPr/>
        <p:txBody>
          <a:bodyPr/>
          <a:lstStyle>
            <a:lvl1pPr>
              <a:defRPr/>
            </a:lvl1pPr>
          </a:lstStyle>
          <a:p>
            <a:endParaRPr lang="bg-BG"/>
          </a:p>
        </p:txBody>
      </p:sp>
      <p:sp>
        <p:nvSpPr>
          <p:cNvPr id="24583" name="Rectangle 7"/>
          <p:cNvSpPr>
            <a:spLocks noGrp="1" noChangeArrowheads="1"/>
          </p:cNvSpPr>
          <p:nvPr>
            <p:ph type="ftr" sz="quarter" idx="3"/>
          </p:nvPr>
        </p:nvSpPr>
        <p:spPr/>
        <p:txBody>
          <a:bodyPr/>
          <a:lstStyle>
            <a:lvl1pPr>
              <a:defRPr/>
            </a:lvl1pPr>
          </a:lstStyle>
          <a:p>
            <a:endParaRPr lang="bg-BG"/>
          </a:p>
        </p:txBody>
      </p:sp>
      <p:sp>
        <p:nvSpPr>
          <p:cNvPr id="24584" name="Rectangle 8"/>
          <p:cNvSpPr>
            <a:spLocks noGrp="1" noChangeArrowheads="1"/>
          </p:cNvSpPr>
          <p:nvPr>
            <p:ph type="sldNum" sz="quarter" idx="4"/>
          </p:nvPr>
        </p:nvSpPr>
        <p:spPr/>
        <p:txBody>
          <a:bodyPr/>
          <a:lstStyle>
            <a:lvl1pPr>
              <a:defRPr/>
            </a:lvl1pPr>
          </a:lstStyle>
          <a:p>
            <a:fld id="{C1D9291B-2F75-4D45-947F-1EF2F9AF5E53}" type="slidenum">
              <a:rPr lang="bg-BG"/>
              <a:pPr/>
              <a:t>‹#›</a:t>
            </a:fld>
            <a:endParaRPr lang="bg-BG"/>
          </a:p>
        </p:txBody>
      </p:sp>
      <p:sp>
        <p:nvSpPr>
          <p:cNvPr id="24585" name="Rectangle 9"/>
          <p:cNvSpPr>
            <a:spLocks noGrp="1" noChangeArrowheads="1"/>
          </p:cNvSpPr>
          <p:nvPr>
            <p:ph type="ctrTitle" sz="quarter"/>
          </p:nvPr>
        </p:nvSpPr>
        <p:spPr>
          <a:xfrm>
            <a:off x="685800" y="1768475"/>
            <a:ext cx="7772400" cy="1736725"/>
          </a:xfrm>
        </p:spPr>
        <p:txBody>
          <a:bodyPr anchor="b" anchorCtr="1"/>
          <a:lstStyle>
            <a:lvl1pPr>
              <a:defRPr sz="5400"/>
            </a:lvl1pPr>
          </a:lstStyle>
          <a:p>
            <a:pPr lvl="0"/>
            <a:r>
              <a:rPr lang="bg-BG" noProof="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4C1622D1-4B4D-4074-92E7-2D87CA2252D7}" type="slidenum">
              <a:rPr lang="bg-BG"/>
              <a:pPr/>
              <a:t>‹#›</a:t>
            </a:fld>
            <a:endParaRPr lang="bg-BG"/>
          </a:p>
        </p:txBody>
      </p:sp>
    </p:spTree>
    <p:extLst>
      <p:ext uri="{BB962C8B-B14F-4D97-AF65-F5344CB8AC3E}">
        <p14:creationId xmlns:p14="http://schemas.microsoft.com/office/powerpoint/2010/main" val="116153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a:t>Click to edit Master title style</a:t>
            </a:r>
            <a:endParaRPr lang="bg-BG"/>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324666E8-23F8-4E01-B47D-AD8260717BDF}" type="slidenum">
              <a:rPr lang="bg-BG"/>
              <a:pPr/>
              <a:t>‹#›</a:t>
            </a:fld>
            <a:endParaRPr lang="bg-BG"/>
          </a:p>
        </p:txBody>
      </p:sp>
    </p:spTree>
    <p:extLst>
      <p:ext uri="{BB962C8B-B14F-4D97-AF65-F5344CB8AC3E}">
        <p14:creationId xmlns:p14="http://schemas.microsoft.com/office/powerpoint/2010/main" val="8800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BFE999D1-F9A4-4778-B8C7-0170286633BE}" type="slidenum">
              <a:rPr lang="bg-BG"/>
              <a:pPr/>
              <a:t>‹#›</a:t>
            </a:fld>
            <a:endParaRPr lang="bg-BG"/>
          </a:p>
        </p:txBody>
      </p:sp>
    </p:spTree>
    <p:extLst>
      <p:ext uri="{BB962C8B-B14F-4D97-AF65-F5344CB8AC3E}">
        <p14:creationId xmlns:p14="http://schemas.microsoft.com/office/powerpoint/2010/main" val="89181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bg-B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bg-BG"/>
          </a:p>
        </p:txBody>
      </p:sp>
      <p:sp>
        <p:nvSpPr>
          <p:cNvPr id="5" name="Footer Placeholder 4"/>
          <p:cNvSpPr>
            <a:spLocks noGrp="1"/>
          </p:cNvSpPr>
          <p:nvPr>
            <p:ph type="ftr" sz="quarter" idx="11"/>
          </p:nvPr>
        </p:nvSpPr>
        <p:spPr/>
        <p:txBody>
          <a:bodyPr/>
          <a:lstStyle>
            <a:lvl1pPr>
              <a:defRPr/>
            </a:lvl1pPr>
          </a:lstStyle>
          <a:p>
            <a:endParaRPr lang="bg-BG"/>
          </a:p>
        </p:txBody>
      </p:sp>
      <p:sp>
        <p:nvSpPr>
          <p:cNvPr id="6" name="Slide Number Placeholder 5"/>
          <p:cNvSpPr>
            <a:spLocks noGrp="1"/>
          </p:cNvSpPr>
          <p:nvPr>
            <p:ph type="sldNum" sz="quarter" idx="12"/>
          </p:nvPr>
        </p:nvSpPr>
        <p:spPr/>
        <p:txBody>
          <a:bodyPr/>
          <a:lstStyle>
            <a:lvl1pPr>
              <a:defRPr/>
            </a:lvl1pPr>
          </a:lstStyle>
          <a:p>
            <a:fld id="{86F61F63-30F6-4656-B1DF-C727E29C4C97}" type="slidenum">
              <a:rPr lang="bg-BG"/>
              <a:pPr/>
              <a:t>‹#›</a:t>
            </a:fld>
            <a:endParaRPr lang="bg-BG"/>
          </a:p>
        </p:txBody>
      </p:sp>
    </p:spTree>
    <p:extLst>
      <p:ext uri="{BB962C8B-B14F-4D97-AF65-F5344CB8AC3E}">
        <p14:creationId xmlns:p14="http://schemas.microsoft.com/office/powerpoint/2010/main" val="197377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sz="half" idx="1"/>
          </p:nvPr>
        </p:nvSpPr>
        <p:spPr>
          <a:xfrm>
            <a:off x="457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4648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FAD55A98-07B2-4777-A1FF-9B8634CEC671}" type="slidenum">
              <a:rPr lang="bg-BG"/>
              <a:pPr/>
              <a:t>‹#›</a:t>
            </a:fld>
            <a:endParaRPr lang="bg-BG"/>
          </a:p>
        </p:txBody>
      </p:sp>
    </p:spTree>
    <p:extLst>
      <p:ext uri="{BB962C8B-B14F-4D97-AF65-F5344CB8AC3E}">
        <p14:creationId xmlns:p14="http://schemas.microsoft.com/office/powerpoint/2010/main" val="1506524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bg-B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p:cNvSpPr>
            <a:spLocks noGrp="1"/>
          </p:cNvSpPr>
          <p:nvPr>
            <p:ph type="dt" sz="half" idx="10"/>
          </p:nvPr>
        </p:nvSpPr>
        <p:spPr/>
        <p:txBody>
          <a:bodyPr/>
          <a:lstStyle>
            <a:lvl1pPr>
              <a:defRPr/>
            </a:lvl1pPr>
          </a:lstStyle>
          <a:p>
            <a:endParaRPr lang="bg-BG"/>
          </a:p>
        </p:txBody>
      </p:sp>
      <p:sp>
        <p:nvSpPr>
          <p:cNvPr id="8" name="Footer Placeholder 7"/>
          <p:cNvSpPr>
            <a:spLocks noGrp="1"/>
          </p:cNvSpPr>
          <p:nvPr>
            <p:ph type="ftr" sz="quarter" idx="11"/>
          </p:nvPr>
        </p:nvSpPr>
        <p:spPr/>
        <p:txBody>
          <a:bodyPr/>
          <a:lstStyle>
            <a:lvl1pPr>
              <a:defRPr/>
            </a:lvl1pPr>
          </a:lstStyle>
          <a:p>
            <a:endParaRPr lang="bg-BG"/>
          </a:p>
        </p:txBody>
      </p:sp>
      <p:sp>
        <p:nvSpPr>
          <p:cNvPr id="9" name="Slide Number Placeholder 8"/>
          <p:cNvSpPr>
            <a:spLocks noGrp="1"/>
          </p:cNvSpPr>
          <p:nvPr>
            <p:ph type="sldNum" sz="quarter" idx="12"/>
          </p:nvPr>
        </p:nvSpPr>
        <p:spPr/>
        <p:txBody>
          <a:bodyPr/>
          <a:lstStyle>
            <a:lvl1pPr>
              <a:defRPr/>
            </a:lvl1pPr>
          </a:lstStyle>
          <a:p>
            <a:fld id="{A3C1324F-748D-49BA-A0B3-2B19D61276AC}" type="slidenum">
              <a:rPr lang="bg-BG"/>
              <a:pPr/>
              <a:t>‹#›</a:t>
            </a:fld>
            <a:endParaRPr lang="bg-BG"/>
          </a:p>
        </p:txBody>
      </p:sp>
    </p:spTree>
    <p:extLst>
      <p:ext uri="{BB962C8B-B14F-4D97-AF65-F5344CB8AC3E}">
        <p14:creationId xmlns:p14="http://schemas.microsoft.com/office/powerpoint/2010/main" val="158912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Date Placeholder 2"/>
          <p:cNvSpPr>
            <a:spLocks noGrp="1"/>
          </p:cNvSpPr>
          <p:nvPr>
            <p:ph type="dt" sz="half" idx="10"/>
          </p:nvPr>
        </p:nvSpPr>
        <p:spPr/>
        <p:txBody>
          <a:bodyPr/>
          <a:lstStyle>
            <a:lvl1pPr>
              <a:defRPr/>
            </a:lvl1pPr>
          </a:lstStyle>
          <a:p>
            <a:endParaRPr lang="bg-BG"/>
          </a:p>
        </p:txBody>
      </p:sp>
      <p:sp>
        <p:nvSpPr>
          <p:cNvPr id="4" name="Footer Placeholder 3"/>
          <p:cNvSpPr>
            <a:spLocks noGrp="1"/>
          </p:cNvSpPr>
          <p:nvPr>
            <p:ph type="ftr" sz="quarter" idx="11"/>
          </p:nvPr>
        </p:nvSpPr>
        <p:spPr/>
        <p:txBody>
          <a:bodyPr/>
          <a:lstStyle>
            <a:lvl1pPr>
              <a:defRPr/>
            </a:lvl1pPr>
          </a:lstStyle>
          <a:p>
            <a:endParaRPr lang="bg-BG"/>
          </a:p>
        </p:txBody>
      </p:sp>
      <p:sp>
        <p:nvSpPr>
          <p:cNvPr id="5" name="Slide Number Placeholder 4"/>
          <p:cNvSpPr>
            <a:spLocks noGrp="1"/>
          </p:cNvSpPr>
          <p:nvPr>
            <p:ph type="sldNum" sz="quarter" idx="12"/>
          </p:nvPr>
        </p:nvSpPr>
        <p:spPr/>
        <p:txBody>
          <a:bodyPr/>
          <a:lstStyle>
            <a:lvl1pPr>
              <a:defRPr/>
            </a:lvl1pPr>
          </a:lstStyle>
          <a:p>
            <a:fld id="{BBE74DF1-95FD-4233-989A-E947752D8EA5}" type="slidenum">
              <a:rPr lang="bg-BG"/>
              <a:pPr/>
              <a:t>‹#›</a:t>
            </a:fld>
            <a:endParaRPr lang="bg-BG"/>
          </a:p>
        </p:txBody>
      </p:sp>
    </p:spTree>
    <p:extLst>
      <p:ext uri="{BB962C8B-B14F-4D97-AF65-F5344CB8AC3E}">
        <p14:creationId xmlns:p14="http://schemas.microsoft.com/office/powerpoint/2010/main" val="306538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bg-BG"/>
          </a:p>
        </p:txBody>
      </p:sp>
      <p:sp>
        <p:nvSpPr>
          <p:cNvPr id="3" name="Footer Placeholder 2"/>
          <p:cNvSpPr>
            <a:spLocks noGrp="1"/>
          </p:cNvSpPr>
          <p:nvPr>
            <p:ph type="ftr" sz="quarter" idx="11"/>
          </p:nvPr>
        </p:nvSpPr>
        <p:spPr/>
        <p:txBody>
          <a:bodyPr/>
          <a:lstStyle>
            <a:lvl1pPr>
              <a:defRPr/>
            </a:lvl1pPr>
          </a:lstStyle>
          <a:p>
            <a:endParaRPr lang="bg-BG"/>
          </a:p>
        </p:txBody>
      </p:sp>
      <p:sp>
        <p:nvSpPr>
          <p:cNvPr id="4" name="Slide Number Placeholder 3"/>
          <p:cNvSpPr>
            <a:spLocks noGrp="1"/>
          </p:cNvSpPr>
          <p:nvPr>
            <p:ph type="sldNum" sz="quarter" idx="12"/>
          </p:nvPr>
        </p:nvSpPr>
        <p:spPr/>
        <p:txBody>
          <a:bodyPr/>
          <a:lstStyle>
            <a:lvl1pPr>
              <a:defRPr/>
            </a:lvl1pPr>
          </a:lstStyle>
          <a:p>
            <a:fld id="{BCD6DC90-EC19-4549-80CF-97CE8607858B}" type="slidenum">
              <a:rPr lang="bg-BG"/>
              <a:pPr/>
              <a:t>‹#›</a:t>
            </a:fld>
            <a:endParaRPr lang="bg-BG"/>
          </a:p>
        </p:txBody>
      </p:sp>
    </p:spTree>
    <p:extLst>
      <p:ext uri="{BB962C8B-B14F-4D97-AF65-F5344CB8AC3E}">
        <p14:creationId xmlns:p14="http://schemas.microsoft.com/office/powerpoint/2010/main" val="218405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bg-B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590C64C0-C293-4FA6-9462-58CAB1D21A23}" type="slidenum">
              <a:rPr lang="bg-BG"/>
              <a:pPr/>
              <a:t>‹#›</a:t>
            </a:fld>
            <a:endParaRPr lang="bg-BG"/>
          </a:p>
        </p:txBody>
      </p:sp>
    </p:spTree>
    <p:extLst>
      <p:ext uri="{BB962C8B-B14F-4D97-AF65-F5344CB8AC3E}">
        <p14:creationId xmlns:p14="http://schemas.microsoft.com/office/powerpoint/2010/main" val="303463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bg-B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bg-BG"/>
          </a:p>
        </p:txBody>
      </p:sp>
      <p:sp>
        <p:nvSpPr>
          <p:cNvPr id="6" name="Footer Placeholder 5"/>
          <p:cNvSpPr>
            <a:spLocks noGrp="1"/>
          </p:cNvSpPr>
          <p:nvPr>
            <p:ph type="ftr" sz="quarter" idx="11"/>
          </p:nvPr>
        </p:nvSpPr>
        <p:spPr/>
        <p:txBody>
          <a:bodyPr/>
          <a:lstStyle>
            <a:lvl1pPr>
              <a:defRPr/>
            </a:lvl1pPr>
          </a:lstStyle>
          <a:p>
            <a:endParaRPr lang="bg-BG"/>
          </a:p>
        </p:txBody>
      </p:sp>
      <p:sp>
        <p:nvSpPr>
          <p:cNvPr id="7" name="Slide Number Placeholder 6"/>
          <p:cNvSpPr>
            <a:spLocks noGrp="1"/>
          </p:cNvSpPr>
          <p:nvPr>
            <p:ph type="sldNum" sz="quarter" idx="12"/>
          </p:nvPr>
        </p:nvSpPr>
        <p:spPr/>
        <p:txBody>
          <a:bodyPr/>
          <a:lstStyle>
            <a:lvl1pPr>
              <a:defRPr/>
            </a:lvl1pPr>
          </a:lstStyle>
          <a:p>
            <a:fld id="{B17CCC71-350A-4C05-9B69-110B539A962F}" type="slidenum">
              <a:rPr lang="bg-BG"/>
              <a:pPr/>
              <a:t>‹#›</a:t>
            </a:fld>
            <a:endParaRPr lang="bg-BG"/>
          </a:p>
        </p:txBody>
      </p:sp>
    </p:spTree>
    <p:extLst>
      <p:ext uri="{BB962C8B-B14F-4D97-AF65-F5344CB8AC3E}">
        <p14:creationId xmlns:p14="http://schemas.microsoft.com/office/powerpoint/2010/main" val="291480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554" name="Group 2"/>
          <p:cNvGrpSpPr>
            <a:grpSpLocks/>
          </p:cNvGrpSpPr>
          <p:nvPr/>
        </p:nvGrpSpPr>
        <p:grpSpPr bwMode="auto">
          <a:xfrm>
            <a:off x="0" y="0"/>
            <a:ext cx="7242175" cy="1981200"/>
            <a:chOff x="0" y="0"/>
            <a:chExt cx="4562" cy="1248"/>
          </a:xfrm>
        </p:grpSpPr>
        <p:sp>
          <p:nvSpPr>
            <p:cNvPr id="23555" name="Freeform 3"/>
            <p:cNvSpPr>
              <a:spLocks/>
            </p:cNvSpPr>
            <p:nvPr/>
          </p:nvSpPr>
          <p:spPr bwMode="hidden">
            <a:xfrm>
              <a:off x="0" y="583"/>
              <a:ext cx="4487" cy="665"/>
            </a:xfrm>
            <a:custGeom>
              <a:avLst/>
              <a:gdLst>
                <a:gd name="T0" fmla="*/ 4800 w 4806"/>
                <a:gd name="T1" fmla="*/ 299 h 665"/>
                <a:gd name="T2" fmla="*/ 0 w 4806"/>
                <a:gd name="T3" fmla="*/ 665 h 665"/>
                <a:gd name="T4" fmla="*/ 0 w 4806"/>
                <a:gd name="T5" fmla="*/ 0 h 665"/>
                <a:gd name="T6" fmla="*/ 4806 w 4806"/>
                <a:gd name="T7" fmla="*/ 1 h 665"/>
                <a:gd name="T8" fmla="*/ 4800 w 4806"/>
                <a:gd name="T9" fmla="*/ 153 h 665"/>
                <a:gd name="T10" fmla="*/ 4800 w 4806"/>
                <a:gd name="T11" fmla="*/ 299 h 665"/>
              </a:gdLst>
              <a:ahLst/>
              <a:cxnLst>
                <a:cxn ang="0">
                  <a:pos x="T0" y="T1"/>
                </a:cxn>
                <a:cxn ang="0">
                  <a:pos x="T2" y="T3"/>
                </a:cxn>
                <a:cxn ang="0">
                  <a:pos x="T4" y="T5"/>
                </a:cxn>
                <a:cxn ang="0">
                  <a:pos x="T6" y="T7"/>
                </a:cxn>
                <a:cxn ang="0">
                  <a:pos x="T8" y="T9"/>
                </a:cxn>
                <a:cxn ang="0">
                  <a:pos x="T10" y="T11"/>
                </a:cxn>
              </a:cxnLst>
              <a:rect l="0" t="0" r="r" b="b"/>
              <a:pathLst>
                <a:path w="4806" h="665">
                  <a:moveTo>
                    <a:pt x="4800" y="299"/>
                  </a:moveTo>
                  <a:lnTo>
                    <a:pt x="0" y="665"/>
                  </a:lnTo>
                  <a:lnTo>
                    <a:pt x="0" y="0"/>
                  </a:lnTo>
                  <a:lnTo>
                    <a:pt x="4806" y="1"/>
                  </a:lnTo>
                  <a:lnTo>
                    <a:pt x="4800" y="153"/>
                  </a:lnTo>
                  <a:lnTo>
                    <a:pt x="4800" y="299"/>
                  </a:lnTo>
                  <a:close/>
                </a:path>
              </a:pathLst>
            </a:custGeom>
            <a:gradFill rotWithShape="1">
              <a:gsLst>
                <a:gs pos="0">
                  <a:schemeClr val="bg1">
                    <a:gamma/>
                    <a:shade val="94118"/>
                    <a:invGamma/>
                  </a:schemeClr>
                </a:gs>
                <a:gs pos="100000">
                  <a:schemeClr val="bg1"/>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bg-BG"/>
            </a:p>
          </p:txBody>
        </p:sp>
        <p:sp>
          <p:nvSpPr>
            <p:cNvPr id="23556" name="Freeform 4"/>
            <p:cNvSpPr>
              <a:spLocks/>
            </p:cNvSpPr>
            <p:nvPr/>
          </p:nvSpPr>
          <p:spPr bwMode="hidden">
            <a:xfrm>
              <a:off x="0" y="0"/>
              <a:ext cx="4562" cy="1199"/>
            </a:xfrm>
            <a:custGeom>
              <a:avLst/>
              <a:gdLst>
                <a:gd name="T0" fmla="*/ 4560 w 4562"/>
                <a:gd name="T1" fmla="*/ 932 h 1199"/>
                <a:gd name="T2" fmla="*/ 0 w 4562"/>
                <a:gd name="T3" fmla="*/ 1199 h 1199"/>
                <a:gd name="T4" fmla="*/ 0 w 4562"/>
                <a:gd name="T5" fmla="*/ 0 h 1199"/>
                <a:gd name="T6" fmla="*/ 4562 w 4562"/>
                <a:gd name="T7" fmla="*/ 0 h 1199"/>
                <a:gd name="T8" fmla="*/ 4560 w 4562"/>
                <a:gd name="T9" fmla="*/ 932 h 1199"/>
                <a:gd name="T10" fmla="*/ 4560 w 4562"/>
                <a:gd name="T11" fmla="*/ 932 h 1199"/>
              </a:gdLst>
              <a:ahLst/>
              <a:cxnLst>
                <a:cxn ang="0">
                  <a:pos x="T0" y="T1"/>
                </a:cxn>
                <a:cxn ang="0">
                  <a:pos x="T2" y="T3"/>
                </a:cxn>
                <a:cxn ang="0">
                  <a:pos x="T4" y="T5"/>
                </a:cxn>
                <a:cxn ang="0">
                  <a:pos x="T6" y="T7"/>
                </a:cxn>
                <a:cxn ang="0">
                  <a:pos x="T8" y="T9"/>
                </a:cxn>
                <a:cxn ang="0">
                  <a:pos x="T10" y="T11"/>
                </a:cxn>
              </a:cxnLst>
              <a:rect l="0" t="0" r="r" b="b"/>
              <a:pathLst>
                <a:path w="4562" h="1199">
                  <a:moveTo>
                    <a:pt x="4560" y="932"/>
                  </a:moveTo>
                  <a:lnTo>
                    <a:pt x="0" y="1199"/>
                  </a:lnTo>
                  <a:lnTo>
                    <a:pt x="0" y="0"/>
                  </a:lnTo>
                  <a:lnTo>
                    <a:pt x="4562" y="0"/>
                  </a:lnTo>
                  <a:lnTo>
                    <a:pt x="4560" y="932"/>
                  </a:lnTo>
                  <a:lnTo>
                    <a:pt x="4560" y="932"/>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bg-BG"/>
            </a:p>
          </p:txBody>
        </p:sp>
      </p:grpSp>
      <p:sp>
        <p:nvSpPr>
          <p:cNvPr id="23557" name="Rectangle 5"/>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bg-BG"/>
              <a:t>Click to edit Master title style</a:t>
            </a:r>
          </a:p>
        </p:txBody>
      </p:sp>
      <p:sp>
        <p:nvSpPr>
          <p:cNvPr id="23558" name="Rectangle 6"/>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bg-BG"/>
              <a:t>Click to edit Master text styles</a:t>
            </a:r>
          </a:p>
          <a:p>
            <a:pPr lvl="1"/>
            <a:r>
              <a:rPr lang="bg-BG"/>
              <a:t>Second level</a:t>
            </a:r>
          </a:p>
          <a:p>
            <a:pPr lvl="2"/>
            <a:r>
              <a:rPr lang="bg-BG"/>
              <a:t>Third level</a:t>
            </a:r>
          </a:p>
          <a:p>
            <a:pPr lvl="3"/>
            <a:r>
              <a:rPr lang="bg-BG"/>
              <a:t>Fourth level</a:t>
            </a:r>
          </a:p>
          <a:p>
            <a:pPr lvl="4"/>
            <a:r>
              <a:rPr lang="bg-BG"/>
              <a:t>Fifth level</a:t>
            </a:r>
          </a:p>
        </p:txBody>
      </p:sp>
      <p:sp>
        <p:nvSpPr>
          <p:cNvPr id="23559" name="Rectangle 7"/>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C0C0C0"/>
                  </a:outerShdw>
                </a:effectLst>
              </a:defRPr>
            </a:lvl1pPr>
          </a:lstStyle>
          <a:p>
            <a:endParaRPr lang="bg-BG"/>
          </a:p>
        </p:txBody>
      </p:sp>
      <p:sp>
        <p:nvSpPr>
          <p:cNvPr id="23560" name="Rectangle 8"/>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C0C0C0"/>
                  </a:outerShdw>
                </a:effectLst>
              </a:defRPr>
            </a:lvl1pPr>
          </a:lstStyle>
          <a:p>
            <a:endParaRPr lang="bg-BG"/>
          </a:p>
        </p:txBody>
      </p:sp>
      <p:sp>
        <p:nvSpPr>
          <p:cNvPr id="23561" name="Rectangle 9"/>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C0C0C0"/>
                  </a:outerShdw>
                </a:effectLst>
              </a:defRPr>
            </a:lvl1pPr>
          </a:lstStyle>
          <a:p>
            <a:fld id="{D98E4E3A-3C7C-4215-A500-BD683819AF90}" type="slidenum">
              <a:rPr lang="bg-BG"/>
              <a:pPr/>
              <a:t>‹#›</a:t>
            </a:fld>
            <a:endParaRPr lang="bg-BG"/>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ctr" rtl="0" fontAlgn="base">
        <a:spcBef>
          <a:spcPct val="0"/>
        </a:spcBef>
        <a:spcAft>
          <a:spcPct val="0"/>
        </a:spcAft>
        <a:defRPr sz="4400" kern="1200">
          <a:solidFill>
            <a:schemeClr val="tx2"/>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tx1"/>
        </a:buClr>
        <a:buChar char="–"/>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fontAlgn="base">
        <a:spcBef>
          <a:spcPct val="20000"/>
        </a:spcBef>
        <a:spcAft>
          <a:spcPct val="0"/>
        </a:spcAft>
        <a:buClr>
          <a:schemeClr val="hlink"/>
        </a:buClr>
        <a:buFont typeface="Wingdings" panose="05000000000000000000" pitchFamily="2" charset="2"/>
        <a:buChar char="§"/>
        <a:defRPr sz="2400" kern="1200">
          <a:solidFill>
            <a:schemeClr val="tx1"/>
          </a:solidFill>
          <a:effectLst>
            <a:outerShdw blurRad="38100" dist="38100" dir="2700000" algn="tl">
              <a:srgbClr val="C0C0C0"/>
            </a:outerShdw>
          </a:effectLst>
          <a:latin typeface="+mn-lt"/>
          <a:ea typeface="+mn-ea"/>
          <a:cs typeface="+mn-cs"/>
        </a:defRPr>
      </a:lvl3pPr>
      <a:lvl4pPr marL="1346200" indent="-23813" algn="l" rtl="0" fontAlgn="base">
        <a:spcBef>
          <a:spcPct val="20000"/>
        </a:spcBef>
        <a:spcAft>
          <a:spcPct val="0"/>
        </a:spcAft>
        <a:buChar char="–"/>
        <a:defRPr sz="2000" kern="1200">
          <a:solidFill>
            <a:schemeClr val="tx1"/>
          </a:solidFill>
          <a:effectLst>
            <a:outerShdw blurRad="38100" dist="38100" dir="2700000" algn="tl">
              <a:srgbClr val="C0C0C0"/>
            </a:outerShdw>
          </a:effectLst>
          <a:latin typeface="+mn-lt"/>
          <a:ea typeface="+mn-ea"/>
          <a:cs typeface="+mn-cs"/>
        </a:defRPr>
      </a:lvl4pPr>
      <a:lvl5pPr marL="1730375" algn="l" rtl="0" fontAlgn="base">
        <a:spcBef>
          <a:spcPct val="20000"/>
        </a:spcBef>
        <a:spcAft>
          <a:spcPct val="0"/>
        </a:spcAft>
        <a:buClr>
          <a:schemeClr val="hlink"/>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9.wmf"/><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oleObject" Target="../embeddings/oleObject4.bin"/><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wmf"/><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oleObject" Target="../embeddings/oleObject5.bin"/><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bg.wikipedia.org/wiki/%D0%A7%D0%B8%D1%81%D0%BB%D0%B0" TargetMode="External"/><Relationship Id="rId2" Type="http://schemas.openxmlformats.org/officeDocument/2006/relationships/hyperlink" Target="https://bg.wikipedia.org/wiki/%D0%A0%D0%B0%D0%B2%D0%BD%D0%B8%D0%BD%D0%B0_(%D0%BC%D0%B0%D1%82%D0%B5%D0%BC%D0%B0%D1%82%D0%B8%D0%BA%D0%B0)"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6.bin"/><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oleObject" Target="../embeddings/oleObject7.bin"/><Relationship Id="rId4" Type="http://schemas.openxmlformats.org/officeDocument/2006/relationships/image" Target="../media/image33.wmf"/></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hyperlink" Target="https://www.vbox7.com/play:80acd79557" TargetMode="External"/><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www.vbox7.com/play:2db3721e17" TargetMode="External"/><Relationship Id="rId4" Type="http://schemas.openxmlformats.org/officeDocument/2006/relationships/hyperlink" Target="https://www.vbox7.com/play:a74a8b9e5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www.strelki.inf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62.wmf"/><Relationship Id="rId3" Type="http://schemas.openxmlformats.org/officeDocument/2006/relationships/image" Target="../media/image1.png"/><Relationship Id="rId7" Type="http://schemas.openxmlformats.org/officeDocument/2006/relationships/image" Target="../media/image59.wmf"/><Relationship Id="rId12" Type="http://schemas.openxmlformats.org/officeDocument/2006/relationships/oleObject" Target="../embeddings/oleObject11.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image" Target="../media/image61.wmf"/><Relationship Id="rId5" Type="http://schemas.openxmlformats.org/officeDocument/2006/relationships/image" Target="../media/image58.png"/><Relationship Id="rId10" Type="http://schemas.openxmlformats.org/officeDocument/2006/relationships/oleObject" Target="../embeddings/oleObject10.bin"/><Relationship Id="rId4" Type="http://schemas.openxmlformats.org/officeDocument/2006/relationships/image" Target="../media/image57.jpeg"/><Relationship Id="rId9" Type="http://schemas.openxmlformats.org/officeDocument/2006/relationships/image" Target="../media/image60.wmf"/></Relationships>
</file>

<file path=ppt/slides/_rels/slide39.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64.wmf"/><Relationship Id="rId4" Type="http://schemas.openxmlformats.org/officeDocument/2006/relationships/oleObject" Target="../embeddings/oleObject13.bin"/></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9.wmf"/><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oleObject" Target="../embeddings/oleObject14.bin"/><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wmf"/><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oleObject" Target="../embeddings/oleObject15.bin"/><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00.png"/><Relationship Id="rId18" Type="http://schemas.openxmlformats.org/officeDocument/2006/relationships/oleObject" Target="../embeddings/oleObject16.bin"/><Relationship Id="rId3" Type="http://schemas.openxmlformats.org/officeDocument/2006/relationships/image" Target="../media/image60.png"/><Relationship Id="rId21" Type="http://schemas.openxmlformats.org/officeDocument/2006/relationships/image" Target="../media/image90.wmf"/><Relationship Id="rId7" Type="http://schemas.openxmlformats.org/officeDocument/2006/relationships/image" Target="../media/image64.png"/><Relationship Id="rId12" Type="http://schemas.openxmlformats.org/officeDocument/2006/relationships/image" Target="../media/image690.png"/><Relationship Id="rId17" Type="http://schemas.openxmlformats.org/officeDocument/2006/relationships/image" Target="../media/image740.png"/><Relationship Id="rId25" Type="http://schemas.openxmlformats.org/officeDocument/2006/relationships/image" Target="../media/image92.wmf"/><Relationship Id="rId16" Type="http://schemas.openxmlformats.org/officeDocument/2006/relationships/image" Target="../media/image730.png"/><Relationship Id="rId20" Type="http://schemas.openxmlformats.org/officeDocument/2006/relationships/oleObject" Target="../embeddings/oleObject17.bin"/><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0.png"/><Relationship Id="rId24" Type="http://schemas.openxmlformats.org/officeDocument/2006/relationships/oleObject" Target="../embeddings/oleObject19.bin"/><Relationship Id="rId5" Type="http://schemas.openxmlformats.org/officeDocument/2006/relationships/image" Target="../media/image62.png"/><Relationship Id="rId15" Type="http://schemas.openxmlformats.org/officeDocument/2006/relationships/image" Target="../media/image720.png"/><Relationship Id="rId23" Type="http://schemas.openxmlformats.org/officeDocument/2006/relationships/image" Target="../media/image91.wmf"/><Relationship Id="rId10" Type="http://schemas.openxmlformats.org/officeDocument/2006/relationships/image" Target="../media/image670.png"/><Relationship Id="rId19" Type="http://schemas.openxmlformats.org/officeDocument/2006/relationships/image" Target="../media/image89.wmf"/><Relationship Id="rId4" Type="http://schemas.openxmlformats.org/officeDocument/2006/relationships/image" Target="../media/image61.png"/><Relationship Id="rId9" Type="http://schemas.openxmlformats.org/officeDocument/2006/relationships/image" Target="../media/image660.png"/><Relationship Id="rId14" Type="http://schemas.openxmlformats.org/officeDocument/2006/relationships/image" Target="../media/image71.png"/><Relationship Id="rId22" Type="http://schemas.openxmlformats.org/officeDocument/2006/relationships/oleObject" Target="../embeddings/oleObject18.bin"/></Relationships>
</file>

<file path=ppt/slides/_rels/slide47.xml.rels><?xml version="1.0" encoding="UTF-8" standalone="yes"?>
<Relationships xmlns="http://schemas.openxmlformats.org/package/2006/relationships"><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image" Target="../media/image93.emf"/><Relationship Id="rId1" Type="http://schemas.openxmlformats.org/officeDocument/2006/relationships/slideLayout" Target="../slideLayouts/slideLayout2.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108.wmf"/><Relationship Id="rId7" Type="http://schemas.openxmlformats.org/officeDocument/2006/relationships/image" Target="../media/image110.wmf"/><Relationship Id="rId12" Type="http://schemas.openxmlformats.org/officeDocument/2006/relationships/image" Target="../media/image114.jpeg"/><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22.bin"/><Relationship Id="rId11" Type="http://schemas.openxmlformats.org/officeDocument/2006/relationships/image" Target="../media/image113.jpeg"/><Relationship Id="rId5" Type="http://schemas.openxmlformats.org/officeDocument/2006/relationships/image" Target="../media/image109.wmf"/><Relationship Id="rId10" Type="http://schemas.openxmlformats.org/officeDocument/2006/relationships/image" Target="../media/image112.png"/><Relationship Id="rId4" Type="http://schemas.openxmlformats.org/officeDocument/2006/relationships/oleObject" Target="../embeddings/oleObject21.bin"/><Relationship Id="rId9" Type="http://schemas.openxmlformats.org/officeDocument/2006/relationships/image" Target="../media/image111.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image" Target="../media/image117.wmf"/><Relationship Id="rId5" Type="http://schemas.openxmlformats.org/officeDocument/2006/relationships/oleObject" Target="../embeddings/oleObject25.bin"/><Relationship Id="rId4" Type="http://schemas.openxmlformats.org/officeDocument/2006/relationships/image" Target="../media/image116.wmf"/></Relationships>
</file>

<file path=ppt/slides/_rels/slide55.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oleObject" Target="../embeddings/oleObject26.bin"/><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jpe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126.wmf"/><Relationship Id="rId18" Type="http://schemas.openxmlformats.org/officeDocument/2006/relationships/image" Target="../media/image129.png"/><Relationship Id="rId3" Type="http://schemas.openxmlformats.org/officeDocument/2006/relationships/image" Target="../media/image121.wmf"/><Relationship Id="rId7" Type="http://schemas.openxmlformats.org/officeDocument/2006/relationships/image" Target="../media/image123.wmf"/><Relationship Id="rId12" Type="http://schemas.openxmlformats.org/officeDocument/2006/relationships/oleObject" Target="../embeddings/oleObject32.bin"/><Relationship Id="rId17" Type="http://schemas.openxmlformats.org/officeDocument/2006/relationships/image" Target="../media/image128.wmf"/><Relationship Id="rId2" Type="http://schemas.openxmlformats.org/officeDocument/2006/relationships/oleObject" Target="../embeddings/oleObject27.bin"/><Relationship Id="rId16" Type="http://schemas.openxmlformats.org/officeDocument/2006/relationships/oleObject" Target="../embeddings/oleObject34.bin"/><Relationship Id="rId20" Type="http://schemas.openxmlformats.org/officeDocument/2006/relationships/image" Target="../media/image130.wmf"/><Relationship Id="rId1" Type="http://schemas.openxmlformats.org/officeDocument/2006/relationships/slideLayout" Target="../slideLayouts/slideLayout2.xml"/><Relationship Id="rId6" Type="http://schemas.openxmlformats.org/officeDocument/2006/relationships/oleObject" Target="../embeddings/oleObject29.bin"/><Relationship Id="rId11" Type="http://schemas.openxmlformats.org/officeDocument/2006/relationships/image" Target="../media/image125.wmf"/><Relationship Id="rId5" Type="http://schemas.openxmlformats.org/officeDocument/2006/relationships/image" Target="../media/image122.wmf"/><Relationship Id="rId15" Type="http://schemas.openxmlformats.org/officeDocument/2006/relationships/image" Target="../media/image127.wmf"/><Relationship Id="rId10" Type="http://schemas.openxmlformats.org/officeDocument/2006/relationships/oleObject" Target="../embeddings/oleObject31.bin"/><Relationship Id="rId19" Type="http://schemas.openxmlformats.org/officeDocument/2006/relationships/oleObject" Target="../embeddings/oleObject35.bin"/><Relationship Id="rId4" Type="http://schemas.openxmlformats.org/officeDocument/2006/relationships/oleObject" Target="../embeddings/oleObject28.bin"/><Relationship Id="rId9" Type="http://schemas.openxmlformats.org/officeDocument/2006/relationships/image" Target="../media/image124.wmf"/><Relationship Id="rId14" Type="http://schemas.openxmlformats.org/officeDocument/2006/relationships/oleObject" Target="../embeddings/oleObject33.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137.wmf"/><Relationship Id="rId3" Type="http://schemas.openxmlformats.org/officeDocument/2006/relationships/image" Target="../media/image132.png"/><Relationship Id="rId7" Type="http://schemas.openxmlformats.org/officeDocument/2006/relationships/image" Target="../media/image134.wmf"/><Relationship Id="rId12" Type="http://schemas.openxmlformats.org/officeDocument/2006/relationships/oleObject" Target="../embeddings/oleObject40.bin"/><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oleObject" Target="../embeddings/oleObject37.bin"/><Relationship Id="rId11" Type="http://schemas.openxmlformats.org/officeDocument/2006/relationships/image" Target="../media/image136.wmf"/><Relationship Id="rId5" Type="http://schemas.openxmlformats.org/officeDocument/2006/relationships/image" Target="../media/image133.wmf"/><Relationship Id="rId15" Type="http://schemas.openxmlformats.org/officeDocument/2006/relationships/image" Target="../media/image138.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135.wmf"/><Relationship Id="rId14" Type="http://schemas.openxmlformats.org/officeDocument/2006/relationships/oleObject" Target="../embeddings/oleObject41.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144.wmf"/><Relationship Id="rId3" Type="http://schemas.openxmlformats.org/officeDocument/2006/relationships/image" Target="../media/image139.wmf"/><Relationship Id="rId7" Type="http://schemas.openxmlformats.org/officeDocument/2006/relationships/image" Target="../media/image141.wmf"/><Relationship Id="rId12" Type="http://schemas.openxmlformats.org/officeDocument/2006/relationships/oleObject" Target="../embeddings/oleObject47.bin"/><Relationship Id="rId2"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oleObject" Target="../embeddings/oleObject44.bin"/><Relationship Id="rId11" Type="http://schemas.openxmlformats.org/officeDocument/2006/relationships/image" Target="../media/image143.wmf"/><Relationship Id="rId5" Type="http://schemas.openxmlformats.org/officeDocument/2006/relationships/image" Target="../media/image140.wmf"/><Relationship Id="rId15" Type="http://schemas.openxmlformats.org/officeDocument/2006/relationships/image" Target="../media/image145.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142.wmf"/><Relationship Id="rId14" Type="http://schemas.openxmlformats.org/officeDocument/2006/relationships/oleObject" Target="../embeddings/oleObject48.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image" Target="../media/image146.jpeg"/><Relationship Id="rId1" Type="http://schemas.openxmlformats.org/officeDocument/2006/relationships/slideLayout" Target="../slideLayouts/slideLayout2.xml"/><Relationship Id="rId6" Type="http://schemas.openxmlformats.org/officeDocument/2006/relationships/image" Target="../media/image148.wmf"/><Relationship Id="rId5" Type="http://schemas.openxmlformats.org/officeDocument/2006/relationships/oleObject" Target="../embeddings/oleObject50.bin"/><Relationship Id="rId4" Type="http://schemas.openxmlformats.org/officeDocument/2006/relationships/image" Target="../media/image147.wmf"/></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image" Target="../media/image153.jpeg"/><Relationship Id="rId7" Type="http://schemas.openxmlformats.org/officeDocument/2006/relationships/oleObject" Target="../embeddings/oleObject52.bin"/><Relationship Id="rId12" Type="http://schemas.openxmlformats.org/officeDocument/2006/relationships/image" Target="../media/image158.wmf"/><Relationship Id="rId2" Type="http://schemas.openxmlformats.org/officeDocument/2006/relationships/image" Target="../media/image152.jpeg"/><Relationship Id="rId1" Type="http://schemas.openxmlformats.org/officeDocument/2006/relationships/slideLayout" Target="../slideLayouts/slideLayout2.xml"/><Relationship Id="rId6" Type="http://schemas.openxmlformats.org/officeDocument/2006/relationships/image" Target="../media/image155.w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157.wmf"/><Relationship Id="rId4" Type="http://schemas.openxmlformats.org/officeDocument/2006/relationships/image" Target="../media/image154.jpeg"/><Relationship Id="rId9" Type="http://schemas.openxmlformats.org/officeDocument/2006/relationships/oleObject" Target="../embeddings/oleObject53.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165.wmf"/><Relationship Id="rId3" Type="http://schemas.openxmlformats.org/officeDocument/2006/relationships/image" Target="../media/image160.jpeg"/><Relationship Id="rId7" Type="http://schemas.openxmlformats.org/officeDocument/2006/relationships/image" Target="../media/image162.wmf"/><Relationship Id="rId12" Type="http://schemas.openxmlformats.org/officeDocument/2006/relationships/oleObject" Target="../embeddings/oleObject59.bin"/><Relationship Id="rId2" Type="http://schemas.openxmlformats.org/officeDocument/2006/relationships/image" Target="../media/image159.jpeg"/><Relationship Id="rId1" Type="http://schemas.openxmlformats.org/officeDocument/2006/relationships/slideLayout" Target="../slideLayouts/slideLayout2.xml"/><Relationship Id="rId6" Type="http://schemas.openxmlformats.org/officeDocument/2006/relationships/oleObject" Target="../embeddings/oleObject56.bin"/><Relationship Id="rId11" Type="http://schemas.openxmlformats.org/officeDocument/2006/relationships/image" Target="../media/image164.wmf"/><Relationship Id="rId5" Type="http://schemas.openxmlformats.org/officeDocument/2006/relationships/image" Target="../media/image161.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163.wmf"/></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68.emf"/><Relationship Id="rId4" Type="http://schemas.openxmlformats.org/officeDocument/2006/relationships/image" Target="../media/image167.emf"/></Relationships>
</file>

<file path=ppt/slides/_rels/slide68.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png"/><Relationship Id="rId7"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3.wmf"/><Relationship Id="rId10" Type="http://schemas.openxmlformats.org/officeDocument/2006/relationships/image" Target="../media/image1.png"/><Relationship Id="rId4" Type="http://schemas.openxmlformats.org/officeDocument/2006/relationships/oleObject" Target="../embeddings/oleObject1.bin"/><Relationship Id="rId9" Type="http://schemas.openxmlformats.org/officeDocument/2006/relationships/image" Target="../media/image5.wmf"/></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70.png"/><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7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slideLayout" Target="../slideLayouts/slideLayout2.xml"/><Relationship Id="rId7" Type="http://schemas.openxmlformats.org/officeDocument/2006/relationships/image" Target="../media/image17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hyperlink" Target="https://www.youtube.com/watch?v=wIS1W6JQQUE&amp;list=PL12jyVFswi1g6MCka4upGplXqxBIkOgdA&amp;index=22" TargetMode="External"/><Relationship Id="rId5" Type="http://schemas.openxmlformats.org/officeDocument/2006/relationships/hyperlink" Target="https://www.youtube.com/watch?v=wWvB3lNYXB0&amp;list=PL12jyVFswi1g6MCka4upGplXqxBIkOgdA&amp;index=12" TargetMode="External"/><Relationship Id="rId10" Type="http://schemas.openxmlformats.org/officeDocument/2006/relationships/image" Target="../media/image173.png"/><Relationship Id="rId4" Type="http://schemas.openxmlformats.org/officeDocument/2006/relationships/notesSlide" Target="../notesSlides/notesSlide20.xml"/><Relationship Id="rId9" Type="http://schemas.openxmlformats.org/officeDocument/2006/relationships/image" Target="../media/image1.png"/></Relationships>
</file>

<file path=ppt/slides/_rels/slide7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7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74.png"/><Relationship Id="rId5" Type="http://schemas.openxmlformats.org/officeDocument/2006/relationships/hyperlink" Target="https://www.youtube.com/watch?v=3zpDGtiJoaM&amp;list=PL12jyVFswi1g6MCka4upGplXqxBIkOgdA&amp;index=26" TargetMode="External"/><Relationship Id="rId4" Type="http://schemas.openxmlformats.org/officeDocument/2006/relationships/notesSlide" Target="../notesSlides/notesSlide2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77.png"/><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7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0.png"/><Relationship Id="rId4" Type="http://schemas.openxmlformats.org/officeDocument/2006/relationships/image" Target="../media/image179.png"/></Relationships>
</file>

<file path=ppt/slides/_rels/slide7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8.xml.rels><?xml version="1.0" encoding="UTF-8" standalone="yes"?>
<Relationships xmlns="http://schemas.openxmlformats.org/package/2006/relationships"><Relationship Id="rId3" Type="http://schemas.openxmlformats.org/officeDocument/2006/relationships/hyperlink" Target="https://bg.wikipedia.org/wiki/%D0%94%D0%B5%D0%BA%D0%B0%D1%80%D1%82%D0%BE%D0%B2%D0%B0_%D0%BA%D0%BE%D0%BE%D1%80%D0%B4%D0%B8%D0%BD%D0%B0%D1%82%D0%BD%D0%B0_%D1%81%D0%B8%D1%81%D1%82%D0%B5%D0%BC%D0%B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bg.wikipedia.org/wiki/%D0%A2%D1%80%D0%B8%D0%B3%D0%BE%D0%BD%D0%BE%D0%BC%D0%B5%D1%82%D1%80%D0%B8%D1%8F"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6.jp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88.emf"/><Relationship Id="rId4" Type="http://schemas.openxmlformats.org/officeDocument/2006/relationships/image" Target="../media/image187.emf"/></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7.emf"/></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92.emf"/><Relationship Id="rId4" Type="http://schemas.openxmlformats.org/officeDocument/2006/relationships/image" Target="../media/image191.emf"/></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1.emf"/></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97.emf"/><Relationship Id="rId5" Type="http://schemas.openxmlformats.org/officeDocument/2006/relationships/image" Target="../media/image196.emf"/><Relationship Id="rId4" Type="http://schemas.openxmlformats.org/officeDocument/2006/relationships/image" Target="../media/image195.emf"/></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5.emf"/></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692275" y="274638"/>
            <a:ext cx="6994525" cy="777875"/>
          </a:xfrm>
        </p:spPr>
        <p:txBody>
          <a:bodyPr/>
          <a:lstStyle/>
          <a:p>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уредостроене”</a:t>
            </a:r>
            <a:br>
              <a:rPr lang="bg-BG" sz="1800" dirty="0">
                <a:solidFill>
                  <a:schemeClr val="tx1"/>
                </a:solidFill>
                <a:latin typeface="Arial" pitchFamily="34" charset="0"/>
                <a:cs typeface="Arial" pitchFamily="34" charset="0"/>
              </a:rPr>
            </a:br>
            <a:endParaRPr lang="bg-BG" sz="1800" dirty="0">
              <a:solidFill>
                <a:schemeClr val="tx1"/>
              </a:solidFill>
              <a:latin typeface="Arial" pitchFamily="34" charset="0"/>
              <a:cs typeface="Arial" pitchFamily="34" charset="0"/>
            </a:endParaRPr>
          </a:p>
        </p:txBody>
      </p:sp>
      <p:sp>
        <p:nvSpPr>
          <p:cNvPr id="3075" name="Rectangle 3"/>
          <p:cNvSpPr>
            <a:spLocks noGrp="1" noChangeArrowheads="1"/>
          </p:cNvSpPr>
          <p:nvPr>
            <p:ph type="body" idx="1"/>
          </p:nvPr>
        </p:nvSpPr>
        <p:spPr>
          <a:xfrm>
            <a:off x="457200" y="1340768"/>
            <a:ext cx="8362950" cy="4967957"/>
          </a:xfrm>
        </p:spPr>
        <p:txBody>
          <a:bodyPr/>
          <a:lstStyle/>
          <a:p>
            <a:pPr algn="ctr" eaLnBrk="1" hangingPunct="1">
              <a:spcBef>
                <a:spcPct val="0"/>
              </a:spcBef>
              <a:buClrTx/>
              <a:buSzTx/>
              <a:buFontTx/>
              <a:buNone/>
            </a:pPr>
            <a:endParaRPr lang="en-US" altLang="en-US" sz="2400" b="1" dirty="0">
              <a:solidFill>
                <a:srgbClr val="C00000"/>
              </a:solidFill>
              <a:effectLst/>
              <a:latin typeface="Arial" panose="020B0604020202020204" pitchFamily="34" charset="0"/>
            </a:endParaRPr>
          </a:p>
          <a:p>
            <a:pPr algn="ctr" eaLnBrk="1" hangingPunct="1">
              <a:spcBef>
                <a:spcPct val="0"/>
              </a:spcBef>
              <a:buClrTx/>
              <a:buSzTx/>
              <a:buFontTx/>
              <a:buNone/>
            </a:pPr>
            <a:r>
              <a:rPr lang="bg-BG" altLang="en-US" sz="2800" b="1" dirty="0">
                <a:solidFill>
                  <a:srgbClr val="C00000"/>
                </a:solidFill>
                <a:effectLst/>
                <a:latin typeface="Arial" panose="020B0604020202020204" pitchFamily="34" charset="0"/>
              </a:rPr>
              <a:t>МАШИНОЗНАНИЕ</a:t>
            </a:r>
          </a:p>
          <a:p>
            <a:pPr algn="ctr" eaLnBrk="1" hangingPunct="1">
              <a:spcBef>
                <a:spcPct val="0"/>
              </a:spcBef>
              <a:buClrTx/>
              <a:buSzTx/>
              <a:buFontTx/>
              <a:buNone/>
            </a:pPr>
            <a:endParaRPr lang="bg-BG" altLang="en-US" sz="2400" dirty="0">
              <a:effectLst/>
              <a:latin typeface="Arial" panose="020B0604020202020204" pitchFamily="34" charset="0"/>
            </a:endParaRPr>
          </a:p>
          <a:p>
            <a:pPr algn="ctr">
              <a:buNone/>
            </a:pPr>
            <a:r>
              <a:rPr lang="ru-RU" sz="2400" dirty="0">
                <a:effectLst/>
                <a:latin typeface="Arial" panose="020B0604020202020204" pitchFamily="34" charset="0"/>
              </a:rPr>
              <a:t>за </a:t>
            </a:r>
            <a:r>
              <a:rPr lang="ru-RU" sz="2400" dirty="0" err="1">
                <a:effectLst/>
                <a:latin typeface="Arial" panose="020B0604020202020204" pitchFamily="34" charset="0"/>
              </a:rPr>
              <a:t>студенти</a:t>
            </a:r>
            <a:r>
              <a:rPr lang="ru-RU" sz="2400" dirty="0">
                <a:effectLst/>
                <a:latin typeface="Arial" panose="020B0604020202020204" pitchFamily="34" charset="0"/>
              </a:rPr>
              <a:t> в </a:t>
            </a:r>
            <a:r>
              <a:rPr lang="ru-RU" sz="2400" dirty="0" err="1">
                <a:effectLst/>
                <a:latin typeface="Arial" panose="020B0604020202020204" pitchFamily="34" charset="0"/>
              </a:rPr>
              <a:t>бакалавърска</a:t>
            </a:r>
            <a:r>
              <a:rPr lang="ru-RU" sz="2400" dirty="0">
                <a:effectLst/>
                <a:latin typeface="Arial" panose="020B0604020202020204" pitchFamily="34" charset="0"/>
              </a:rPr>
              <a:t> </a:t>
            </a:r>
            <a:r>
              <a:rPr lang="ru-RU" sz="2400" dirty="0" err="1">
                <a:effectLst/>
                <a:latin typeface="Arial" panose="020B0604020202020204" pitchFamily="34" charset="0"/>
              </a:rPr>
              <a:t>степен</a:t>
            </a:r>
            <a:r>
              <a:rPr lang="ru-RU" sz="2400" dirty="0">
                <a:effectLst/>
                <a:latin typeface="Arial" panose="020B0604020202020204" pitchFamily="34" charset="0"/>
              </a:rPr>
              <a:t>, </a:t>
            </a:r>
            <a:r>
              <a:rPr lang="ru-RU" sz="2400" dirty="0" err="1">
                <a:effectLst/>
                <a:latin typeface="Arial" panose="020B0604020202020204" pitchFamily="34" charset="0"/>
              </a:rPr>
              <a:t>специалност</a:t>
            </a:r>
            <a:r>
              <a:rPr lang="ru-RU" sz="2400" dirty="0">
                <a:effectLst/>
                <a:latin typeface="Arial" panose="020B0604020202020204" pitchFamily="34" charset="0"/>
              </a:rPr>
              <a:t> „</a:t>
            </a:r>
            <a:r>
              <a:rPr lang="bg-BG" sz="2400" dirty="0">
                <a:effectLst/>
                <a:latin typeface="Arial" panose="020B0604020202020204" pitchFamily="34" charset="0"/>
              </a:rPr>
              <a:t>Телекомуникации</a:t>
            </a:r>
            <a:r>
              <a:rPr lang="ru-RU" sz="2400" dirty="0">
                <a:effectLst/>
                <a:latin typeface="Arial" panose="020B0604020202020204" pitchFamily="34" charset="0"/>
              </a:rPr>
              <a:t>“, ФТ ТУ- София</a:t>
            </a:r>
          </a:p>
          <a:p>
            <a:pPr algn="ctr">
              <a:buNone/>
            </a:pPr>
            <a:r>
              <a:rPr lang="ru-RU" sz="2400" dirty="0">
                <a:effectLst/>
                <a:latin typeface="Arial" panose="020B0604020202020204" pitchFamily="34" charset="0"/>
              </a:rPr>
              <a:t>2020/20</a:t>
            </a:r>
            <a:r>
              <a:rPr lang="en-US" sz="2400" dirty="0">
                <a:effectLst/>
                <a:latin typeface="Arial" panose="020B0604020202020204" pitchFamily="34" charset="0"/>
              </a:rPr>
              <a:t>2</a:t>
            </a:r>
            <a:r>
              <a:rPr lang="bg-BG" sz="2400" dirty="0">
                <a:effectLst/>
                <a:latin typeface="Arial" panose="020B0604020202020204" pitchFamily="34" charset="0"/>
              </a:rPr>
              <a:t>1</a:t>
            </a:r>
            <a:r>
              <a:rPr lang="ru-RU" sz="2400" dirty="0">
                <a:effectLst/>
                <a:latin typeface="Arial" panose="020B0604020202020204" pitchFamily="34" charset="0"/>
              </a:rPr>
              <a:t> учебна година</a:t>
            </a:r>
            <a:endParaRPr lang="en-US" sz="2400" dirty="0">
              <a:effectLst/>
              <a:latin typeface="Arial" panose="020B0604020202020204" pitchFamily="34" charset="0"/>
            </a:endParaRPr>
          </a:p>
          <a:p>
            <a:pPr algn="ctr">
              <a:buNone/>
            </a:pPr>
            <a:endParaRPr lang="en-US" sz="2400" dirty="0">
              <a:effectLst/>
              <a:latin typeface="Arial" panose="020B0604020202020204" pitchFamily="34" charset="0"/>
              <a:ea typeface="Arial Unicode MS" panose="020B0604020202020204" pitchFamily="34" charset="-128"/>
              <a:cs typeface="Arial" panose="020B0604020202020204" pitchFamily="34" charset="0"/>
            </a:endParaRPr>
          </a:p>
          <a:p>
            <a:pPr algn="ctr">
              <a:buNone/>
            </a:pPr>
            <a:endParaRPr lang="en-US" sz="2400" dirty="0">
              <a:effectLst/>
              <a:latin typeface="Arial" panose="020B0604020202020204" pitchFamily="34" charset="0"/>
              <a:ea typeface="Arial Unicode MS" panose="020B0604020202020204" pitchFamily="34" charset="-128"/>
              <a:cs typeface="Arial" panose="020B0604020202020204" pitchFamily="34" charset="0"/>
            </a:endParaRPr>
          </a:p>
          <a:p>
            <a:pPr algn="r" eaLnBrk="1" hangingPunct="1">
              <a:spcBef>
                <a:spcPct val="0"/>
              </a:spcBef>
              <a:buClrTx/>
              <a:buSzTx/>
              <a:buFontTx/>
              <a:buNone/>
            </a:pPr>
            <a:r>
              <a:rPr lang="bg-BG" altLang="en-US" sz="2000" dirty="0">
                <a:latin typeface="Arial" panose="020B0604020202020204" pitchFamily="34" charset="0"/>
              </a:rPr>
              <a:t>гл. ас. </a:t>
            </a:r>
            <a:r>
              <a:rPr lang="bg-BG" altLang="en-US" sz="2000" dirty="0" err="1">
                <a:latin typeface="Arial" panose="020B0604020202020204" pitchFamily="34" charset="0"/>
              </a:rPr>
              <a:t>д-р.</a:t>
            </a:r>
            <a:r>
              <a:rPr lang="bg-BG" altLang="en-US" sz="2000" dirty="0">
                <a:latin typeface="Arial" panose="020B0604020202020204" pitchFamily="34" charset="0"/>
              </a:rPr>
              <a:t> Владимир Каменов</a:t>
            </a:r>
          </a:p>
          <a:p>
            <a:pPr algn="r" eaLnBrk="1" hangingPunct="1">
              <a:spcBef>
                <a:spcPct val="0"/>
              </a:spcBef>
              <a:buClrTx/>
              <a:buSzTx/>
              <a:buFontTx/>
              <a:buNone/>
            </a:pPr>
            <a:endParaRPr lang="en-US" altLang="en-US" sz="2000" dirty="0">
              <a:latin typeface="Arial" panose="020B0604020202020204" pitchFamily="34" charset="0"/>
            </a:endParaRPr>
          </a:p>
          <a:p>
            <a:pPr algn="r" eaLnBrk="1" hangingPunct="1">
              <a:spcBef>
                <a:spcPct val="0"/>
              </a:spcBef>
              <a:buClrTx/>
              <a:buSzTx/>
              <a:buFontTx/>
              <a:buNone/>
            </a:pPr>
            <a:r>
              <a:rPr lang="en-US" altLang="en-US" sz="2000" dirty="0">
                <a:latin typeface="Arial" panose="020B0604020202020204" pitchFamily="34" charset="0"/>
              </a:rPr>
              <a:t>vladokamenov@gmail.com</a:t>
            </a:r>
            <a:endParaRPr lang="bg-BG" altLang="en-US" sz="2000" dirty="0">
              <a:latin typeface="Arial" panose="020B0604020202020204" pitchFamily="34" charset="0"/>
            </a:endParaRPr>
          </a:p>
          <a:p>
            <a:pPr algn="r" eaLnBrk="1" hangingPunct="1">
              <a:spcBef>
                <a:spcPct val="0"/>
              </a:spcBef>
              <a:buClrTx/>
              <a:buSzTx/>
              <a:buFontTx/>
              <a:buNone/>
            </a:pPr>
            <a:r>
              <a:rPr lang="bg-BG" altLang="en-US" sz="2000" dirty="0">
                <a:latin typeface="Arial" panose="020B0604020202020204" pitchFamily="34" charset="0"/>
              </a:rPr>
              <a:t>каб. 4</a:t>
            </a:r>
            <a:r>
              <a:rPr lang="en-US" altLang="en-US" sz="2000" dirty="0">
                <a:latin typeface="Arial" panose="020B0604020202020204" pitchFamily="34" charset="0"/>
              </a:rPr>
              <a:t>309 </a:t>
            </a:r>
            <a:r>
              <a:rPr lang="bg-BG" altLang="en-US" sz="2000" dirty="0">
                <a:latin typeface="Arial" panose="020B0604020202020204" pitchFamily="34" charset="0"/>
              </a:rPr>
              <a:t>и 4311</a:t>
            </a:r>
            <a:r>
              <a:rPr lang="en-US" altLang="en-US" sz="2000" dirty="0">
                <a:latin typeface="Arial" panose="020B0604020202020204" pitchFamily="34" charset="0"/>
              </a:rPr>
              <a:t>, </a:t>
            </a:r>
          </a:p>
          <a:p>
            <a:pPr algn="r" eaLnBrk="1" hangingPunct="1">
              <a:spcBef>
                <a:spcPct val="0"/>
              </a:spcBef>
              <a:buClrTx/>
              <a:buSzTx/>
              <a:buFontTx/>
              <a:buNone/>
            </a:pPr>
            <a:endParaRPr lang="bg-BG" altLang="en-US" sz="2000" dirty="0">
              <a:latin typeface="Arial" panose="020B0604020202020204" pitchFamily="34" charset="0"/>
            </a:endParaRPr>
          </a:p>
          <a:p>
            <a:pPr algn="ctr">
              <a:buNone/>
            </a:pPr>
            <a:endParaRPr lang="bg-BG" sz="2000" dirty="0">
              <a:effectLst/>
              <a:latin typeface="Arial" panose="020B0604020202020204" pitchFamily="34" charset="0"/>
              <a:ea typeface="Arial Unicode MS" panose="020B0604020202020204" pitchFamily="34" charset="-128"/>
              <a:cs typeface="Arial" panose="020B0604020202020204" pitchFamily="34" charset="0"/>
            </a:endParaRPr>
          </a:p>
        </p:txBody>
      </p:sp>
      <p:sp>
        <p:nvSpPr>
          <p:cNvPr id="2" name="Slide Number Placeholder 1"/>
          <p:cNvSpPr>
            <a:spLocks noGrp="1"/>
          </p:cNvSpPr>
          <p:nvPr>
            <p:ph type="sldNum" sz="quarter" idx="12"/>
          </p:nvPr>
        </p:nvSpPr>
        <p:spPr/>
        <p:txBody>
          <a:bodyPr/>
          <a:lstStyle/>
          <a:p>
            <a:fld id="{BFE999D1-F9A4-4778-B8C7-0170286633BE}" type="slidenum">
              <a:rPr lang="bg-BG" smtClean="0"/>
              <a:pPr/>
              <a:t>1</a:t>
            </a:fld>
            <a:endParaRPr lang="bg-BG"/>
          </a:p>
        </p:txBody>
      </p:sp>
      <p:pic>
        <p:nvPicPr>
          <p:cNvPr id="6" name="Picture 5" descr="Logo-TU-blue-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44" y="142852"/>
            <a:ext cx="857256"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543956" cy="642942"/>
          </a:xfrm>
        </p:spPr>
        <p:txBody>
          <a:bodyPr/>
          <a:lstStyle/>
          <a:p>
            <a:r>
              <a:rPr lang="bg-BG" sz="2200" dirty="0">
                <a:solidFill>
                  <a:srgbClr val="C00000"/>
                </a:solidFill>
                <a:latin typeface="Arial" pitchFamily="34" charset="0"/>
                <a:cs typeface="Arial" pitchFamily="34" charset="0"/>
              </a:rPr>
              <a:t>КИНЕМАТИКА НА ТОЧКА.</a:t>
            </a:r>
            <a:r>
              <a:rPr lang="en-US" sz="2200" dirty="0">
                <a:solidFill>
                  <a:srgbClr val="C00000"/>
                </a:solidFill>
                <a:latin typeface="Arial" pitchFamily="34" charset="0"/>
                <a:cs typeface="Arial" pitchFamily="34" charset="0"/>
              </a:rPr>
              <a:t> </a:t>
            </a:r>
            <a:r>
              <a:rPr lang="bg-BG" sz="2200" dirty="0">
                <a:solidFill>
                  <a:srgbClr val="C00000"/>
                </a:solidFill>
                <a:latin typeface="Arial" pitchFamily="34" charset="0"/>
                <a:cs typeface="Arial" pitchFamily="34" charset="0"/>
              </a:rPr>
              <a:t>Криволинейно движение на точка. Скорост и ускорение.</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10</a:t>
            </a:fld>
            <a:endParaRPr lang="bg-BG"/>
          </a:p>
        </p:txBody>
      </p:sp>
      <p:graphicFrame>
        <p:nvGraphicFramePr>
          <p:cNvPr id="7" name="Обект 10"/>
          <p:cNvGraphicFramePr>
            <a:graphicFrameLocks noChangeAspect="1"/>
          </p:cNvGraphicFramePr>
          <p:nvPr/>
        </p:nvGraphicFramePr>
        <p:xfrm>
          <a:off x="1284288" y="3677986"/>
          <a:ext cx="1800225" cy="563562"/>
        </p:xfrm>
        <a:graphic>
          <a:graphicData uri="http://schemas.openxmlformats.org/presentationml/2006/ole">
            <mc:AlternateContent xmlns:mc="http://schemas.openxmlformats.org/markup-compatibility/2006">
              <mc:Choice xmlns:v="urn:schemas-microsoft-com:vml" Requires="v">
                <p:oleObj name="Equation" r:id="rId2" imgW="634725" imgH="203112" progId="">
                  <p:embed/>
                </p:oleObj>
              </mc:Choice>
              <mc:Fallback>
                <p:oleObj name="Equation" r:id="rId2" imgW="634725" imgH="203112" progId="">
                  <p:embed/>
                  <p:pic>
                    <p:nvPicPr>
                      <p:cNvPr id="7" name="Обект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288" y="3677986"/>
                        <a:ext cx="1800225" cy="563562"/>
                      </a:xfrm>
                      <a:prstGeom prst="rect">
                        <a:avLst/>
                      </a:prstGeom>
                      <a:solidFill>
                        <a:schemeClr val="bg2"/>
                      </a:solidFill>
                    </p:spPr>
                  </p:pic>
                </p:oleObj>
              </mc:Fallback>
            </mc:AlternateContent>
          </a:graphicData>
        </a:graphic>
      </p:graphicFrame>
      <p:graphicFrame>
        <p:nvGraphicFramePr>
          <p:cNvPr id="8" name="Обект 11"/>
          <p:cNvGraphicFramePr>
            <a:graphicFrameLocks noChangeAspect="1"/>
          </p:cNvGraphicFramePr>
          <p:nvPr/>
        </p:nvGraphicFramePr>
        <p:xfrm>
          <a:off x="4878968" y="5356212"/>
          <a:ext cx="3836987" cy="1123950"/>
        </p:xfrm>
        <a:graphic>
          <a:graphicData uri="http://schemas.openxmlformats.org/presentationml/2006/ole">
            <mc:AlternateContent xmlns:mc="http://schemas.openxmlformats.org/markup-compatibility/2006">
              <mc:Choice xmlns:v="urn:schemas-microsoft-com:vml" Requires="v">
                <p:oleObj name="Equation" r:id="rId4" imgW="1396394" imgH="406224" progId="">
                  <p:embed/>
                </p:oleObj>
              </mc:Choice>
              <mc:Fallback>
                <p:oleObj name="Equation" r:id="rId4" imgW="1396394" imgH="406224" progId="">
                  <p:embed/>
                  <p:pic>
                    <p:nvPicPr>
                      <p:cNvPr id="8" name="Обект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968" y="5356212"/>
                        <a:ext cx="3836987" cy="1123950"/>
                      </a:xfrm>
                      <a:prstGeom prst="rect">
                        <a:avLst/>
                      </a:prstGeom>
                      <a:solidFill>
                        <a:schemeClr val="bg2"/>
                      </a:solidFill>
                    </p:spPr>
                  </p:pic>
                </p:oleObj>
              </mc:Fallback>
            </mc:AlternateContent>
          </a:graphicData>
        </a:graphic>
      </p:graphicFrame>
      <p:cxnSp>
        <p:nvCxnSpPr>
          <p:cNvPr id="9" name="Извито съединение 35"/>
          <p:cNvCxnSpPr/>
          <p:nvPr/>
        </p:nvCxnSpPr>
        <p:spPr>
          <a:xfrm>
            <a:off x="2174875" y="1223963"/>
            <a:ext cx="1800225" cy="1704975"/>
          </a:xfrm>
          <a:prstGeom prst="curvedConnector3">
            <a:avLst>
              <a:gd name="adj1" fmla="val 2543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Съединител &quot;права стрелка&quot; 36"/>
          <p:cNvCxnSpPr/>
          <p:nvPr/>
        </p:nvCxnSpPr>
        <p:spPr>
          <a:xfrm>
            <a:off x="1033463" y="3273425"/>
            <a:ext cx="3313112" cy="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1" name="Съединител &quot;права стрелка&quot; 37"/>
          <p:cNvCxnSpPr/>
          <p:nvPr/>
        </p:nvCxnSpPr>
        <p:spPr>
          <a:xfrm flipV="1">
            <a:off x="1033463" y="682625"/>
            <a:ext cx="0" cy="259080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2" name="Съединител &quot;права стрелка&quot; 38"/>
          <p:cNvCxnSpPr/>
          <p:nvPr/>
        </p:nvCxnSpPr>
        <p:spPr>
          <a:xfrm flipH="1">
            <a:off x="98425" y="3273425"/>
            <a:ext cx="935038" cy="1081088"/>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3" name="Rectangle 25"/>
          <p:cNvSpPr>
            <a:spLocks noRot="1" noChangeAspect="1" noMove="1" noResize="1" noEditPoints="1" noAdjustHandles="1" noChangeArrowheads="1" noChangeShapeType="1" noTextEdit="1"/>
          </p:cNvSpPr>
          <p:nvPr/>
        </p:nvSpPr>
        <p:spPr>
          <a:xfrm>
            <a:off x="474868" y="2904825"/>
            <a:ext cx="559213" cy="461665"/>
          </a:xfrm>
          <a:prstGeom prst="rect">
            <a:avLst/>
          </a:prstGeom>
          <a:blipFill rotWithShape="1">
            <a:blip r:embed="rId6"/>
            <a:stretch>
              <a:fillRect/>
            </a:stretch>
          </a:blipFill>
        </p:spPr>
        <p:txBody>
          <a:bodyPr/>
          <a:lstStyle/>
          <a:p>
            <a:r>
              <a:rPr lang="bg-BG">
                <a:noFill/>
                <a:latin typeface="Georgia" pitchFamily="18" charset="0"/>
              </a:rPr>
              <a:t> </a:t>
            </a:r>
          </a:p>
        </p:txBody>
      </p:sp>
      <p:sp>
        <p:nvSpPr>
          <p:cNvPr id="14" name="Rectangle 25"/>
          <p:cNvSpPr>
            <a:spLocks noRot="1" noChangeAspect="1" noMove="1" noResize="1" noEditPoints="1" noAdjustHandles="1" noChangeArrowheads="1" noChangeShapeType="1" noTextEdit="1"/>
          </p:cNvSpPr>
          <p:nvPr/>
        </p:nvSpPr>
        <p:spPr>
          <a:xfrm>
            <a:off x="-115221" y="3814217"/>
            <a:ext cx="426399" cy="461665"/>
          </a:xfrm>
          <a:prstGeom prst="rect">
            <a:avLst/>
          </a:prstGeom>
          <a:blipFill rotWithShape="1">
            <a:blip r:embed="rId7"/>
            <a:stretch>
              <a:fillRect/>
            </a:stretch>
          </a:blipFill>
        </p:spPr>
        <p:txBody>
          <a:bodyPr/>
          <a:lstStyle/>
          <a:p>
            <a:r>
              <a:rPr lang="bg-BG">
                <a:noFill/>
                <a:latin typeface="Georgia" pitchFamily="18" charset="0"/>
              </a:rPr>
              <a:t> </a:t>
            </a:r>
          </a:p>
        </p:txBody>
      </p:sp>
      <p:sp>
        <p:nvSpPr>
          <p:cNvPr id="15" name="Rectangle 25"/>
          <p:cNvSpPr>
            <a:spLocks noRot="1" noChangeAspect="1" noMove="1" noResize="1" noEditPoints="1" noAdjustHandles="1" noChangeArrowheads="1" noChangeShapeType="1" noTextEdit="1"/>
          </p:cNvSpPr>
          <p:nvPr/>
        </p:nvSpPr>
        <p:spPr>
          <a:xfrm>
            <a:off x="3920052" y="3451263"/>
            <a:ext cx="426399" cy="461665"/>
          </a:xfrm>
          <a:prstGeom prst="rect">
            <a:avLst/>
          </a:prstGeom>
          <a:blipFill rotWithShape="1">
            <a:blip r:embed="rId8"/>
            <a:stretch>
              <a:fillRect b="-5263"/>
            </a:stretch>
          </a:blipFill>
        </p:spPr>
        <p:txBody>
          <a:bodyPr/>
          <a:lstStyle/>
          <a:p>
            <a:r>
              <a:rPr lang="bg-BG">
                <a:noFill/>
                <a:latin typeface="Georgia" pitchFamily="18" charset="0"/>
              </a:rPr>
              <a:t> </a:t>
            </a:r>
          </a:p>
        </p:txBody>
      </p:sp>
      <p:sp>
        <p:nvSpPr>
          <p:cNvPr id="16" name="Rectangle 25"/>
          <p:cNvSpPr>
            <a:spLocks noRot="1" noChangeAspect="1" noMove="1" noResize="1" noEditPoints="1" noAdjustHandles="1" noChangeArrowheads="1" noChangeShapeType="1" noTextEdit="1"/>
          </p:cNvSpPr>
          <p:nvPr/>
        </p:nvSpPr>
        <p:spPr>
          <a:xfrm>
            <a:off x="501602" y="681869"/>
            <a:ext cx="407932" cy="461665"/>
          </a:xfrm>
          <a:prstGeom prst="rect">
            <a:avLst/>
          </a:prstGeom>
          <a:blipFill rotWithShape="1">
            <a:blip r:embed="rId9"/>
            <a:stretch>
              <a:fillRect/>
            </a:stretch>
          </a:blipFill>
        </p:spPr>
        <p:txBody>
          <a:bodyPr/>
          <a:lstStyle/>
          <a:p>
            <a:r>
              <a:rPr lang="bg-BG">
                <a:noFill/>
                <a:latin typeface="Georgia" pitchFamily="18" charset="0"/>
              </a:rPr>
              <a:t> </a:t>
            </a:r>
          </a:p>
        </p:txBody>
      </p:sp>
      <p:sp>
        <p:nvSpPr>
          <p:cNvPr id="17" name="Дъга 43"/>
          <p:cNvSpPr/>
          <p:nvPr/>
        </p:nvSpPr>
        <p:spPr>
          <a:xfrm>
            <a:off x="782638" y="925513"/>
            <a:ext cx="1512887" cy="777875"/>
          </a:xfrm>
          <a:prstGeom prst="arc">
            <a:avLst>
              <a:gd name="adj1" fmla="val 16200000"/>
              <a:gd name="adj2" fmla="val 21005676"/>
            </a:avLst>
          </a:prstGeom>
          <a:ln w="76200">
            <a:solidFill>
              <a:srgbClr val="00B050"/>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bg-BG">
              <a:solidFill>
                <a:prstClr val="black"/>
              </a:solidFill>
            </a:endParaRPr>
          </a:p>
        </p:txBody>
      </p:sp>
      <p:sp>
        <p:nvSpPr>
          <p:cNvPr id="18" name="Rectangle 25"/>
          <p:cNvSpPr>
            <a:spLocks noRot="1" noChangeAspect="1" noMove="1" noResize="1" noEditPoints="1" noAdjustHandles="1" noChangeArrowheads="1" noChangeShapeType="1" noTextEdit="1"/>
          </p:cNvSpPr>
          <p:nvPr/>
        </p:nvSpPr>
        <p:spPr>
          <a:xfrm>
            <a:off x="1133463" y="1070508"/>
            <a:ext cx="639470" cy="461665"/>
          </a:xfrm>
          <a:prstGeom prst="rect">
            <a:avLst/>
          </a:prstGeom>
          <a:blipFill rotWithShape="1">
            <a:blip r:embed="rId10"/>
            <a:stretch>
              <a:fillRect/>
            </a:stretch>
          </a:blipFill>
        </p:spPr>
        <p:txBody>
          <a:bodyPr/>
          <a:lstStyle/>
          <a:p>
            <a:r>
              <a:rPr lang="bg-BG">
                <a:noFill/>
                <a:latin typeface="Georgia" pitchFamily="18" charset="0"/>
              </a:rPr>
              <a:t> </a:t>
            </a:r>
          </a:p>
        </p:txBody>
      </p:sp>
      <p:sp>
        <p:nvSpPr>
          <p:cNvPr id="19" name="Овал 45"/>
          <p:cNvSpPr/>
          <p:nvPr/>
        </p:nvSpPr>
        <p:spPr>
          <a:xfrm>
            <a:off x="1360488" y="785813"/>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20" name="Овал 46"/>
          <p:cNvSpPr/>
          <p:nvPr/>
        </p:nvSpPr>
        <p:spPr>
          <a:xfrm>
            <a:off x="2116138" y="1084263"/>
            <a:ext cx="215900" cy="2301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21" name="Овал 47"/>
          <p:cNvSpPr/>
          <p:nvPr/>
        </p:nvSpPr>
        <p:spPr>
          <a:xfrm>
            <a:off x="2552700" y="2138363"/>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22" name="Rectangle 25"/>
          <p:cNvSpPr>
            <a:spLocks noRot="1" noChangeAspect="1" noMove="1" noResize="1" noEditPoints="1" noAdjustHandles="1" noChangeArrowheads="1" noChangeShapeType="1" noTextEdit="1"/>
          </p:cNvSpPr>
          <p:nvPr/>
        </p:nvSpPr>
        <p:spPr>
          <a:xfrm>
            <a:off x="2768715" y="1969822"/>
            <a:ext cx="632353" cy="461665"/>
          </a:xfrm>
          <a:prstGeom prst="rect">
            <a:avLst/>
          </a:prstGeom>
          <a:blipFill rotWithShape="1">
            <a:blip r:embed="rId11"/>
            <a:stretch>
              <a:fillRect/>
            </a:stretch>
          </a:blipFill>
        </p:spPr>
        <p:txBody>
          <a:bodyPr/>
          <a:lstStyle/>
          <a:p>
            <a:r>
              <a:rPr lang="bg-BG">
                <a:noFill/>
                <a:latin typeface="Georgia" pitchFamily="18" charset="0"/>
              </a:rPr>
              <a:t> </a:t>
            </a:r>
          </a:p>
        </p:txBody>
      </p:sp>
      <p:sp>
        <p:nvSpPr>
          <p:cNvPr id="23" name="Rectangle 25"/>
          <p:cNvSpPr>
            <a:spLocks noRot="1" noChangeAspect="1" noMove="1" noResize="1" noEditPoints="1" noAdjustHandles="1" noChangeArrowheads="1" noChangeShapeType="1" noTextEdit="1"/>
          </p:cNvSpPr>
          <p:nvPr/>
        </p:nvSpPr>
        <p:spPr>
          <a:xfrm>
            <a:off x="2327656" y="825885"/>
            <a:ext cx="522387" cy="461665"/>
          </a:xfrm>
          <a:prstGeom prst="rect">
            <a:avLst/>
          </a:prstGeom>
          <a:blipFill rotWithShape="1">
            <a:blip r:embed="rId12"/>
            <a:stretch>
              <a:fillRect/>
            </a:stretch>
          </a:blipFill>
        </p:spPr>
        <p:txBody>
          <a:bodyPr/>
          <a:lstStyle/>
          <a:p>
            <a:r>
              <a:rPr lang="bg-BG">
                <a:noFill/>
                <a:latin typeface="Georgia" pitchFamily="18" charset="0"/>
              </a:rPr>
              <a:t> </a:t>
            </a:r>
          </a:p>
        </p:txBody>
      </p:sp>
      <p:sp>
        <p:nvSpPr>
          <p:cNvPr id="24" name="Правоъгълник 50"/>
          <p:cNvSpPr>
            <a:spLocks noRot="1" noChangeAspect="1" noMove="1" noResize="1" noEditPoints="1" noAdjustHandles="1" noChangeArrowheads="1" noChangeShapeType="1" noTextEdit="1"/>
          </p:cNvSpPr>
          <p:nvPr/>
        </p:nvSpPr>
        <p:spPr>
          <a:xfrm>
            <a:off x="1156793" y="1873936"/>
            <a:ext cx="406200" cy="461665"/>
          </a:xfrm>
          <a:prstGeom prst="rect">
            <a:avLst/>
          </a:prstGeom>
          <a:blipFill rotWithShape="1">
            <a:blip r:embed="rId13"/>
            <a:stretch>
              <a:fillRect t="-23684" r="-31818"/>
            </a:stretch>
          </a:blipFill>
        </p:spPr>
        <p:txBody>
          <a:bodyPr/>
          <a:lstStyle/>
          <a:p>
            <a:r>
              <a:rPr lang="bg-BG">
                <a:noFill/>
                <a:latin typeface="Georgia" pitchFamily="18" charset="0"/>
              </a:rPr>
              <a:t> </a:t>
            </a:r>
          </a:p>
        </p:txBody>
      </p:sp>
      <p:sp>
        <p:nvSpPr>
          <p:cNvPr id="25" name="Правоъгълник 51"/>
          <p:cNvSpPr>
            <a:spLocks noRot="1" noChangeAspect="1" noMove="1" noResize="1" noEditPoints="1" noAdjustHandles="1" noChangeArrowheads="1" noChangeShapeType="1" noTextEdit="1"/>
          </p:cNvSpPr>
          <p:nvPr/>
        </p:nvSpPr>
        <p:spPr>
          <a:xfrm>
            <a:off x="1995383" y="1685674"/>
            <a:ext cx="588944" cy="461665"/>
          </a:xfrm>
          <a:prstGeom prst="rect">
            <a:avLst/>
          </a:prstGeom>
          <a:blipFill rotWithShape="1">
            <a:blip r:embed="rId14"/>
            <a:stretch>
              <a:fillRect t="-24000" r="-52577"/>
            </a:stretch>
          </a:blipFill>
        </p:spPr>
        <p:txBody>
          <a:bodyPr/>
          <a:lstStyle/>
          <a:p>
            <a:r>
              <a:rPr lang="bg-BG">
                <a:noFill/>
                <a:latin typeface="Georgia" pitchFamily="18" charset="0"/>
              </a:rPr>
              <a:t> </a:t>
            </a:r>
          </a:p>
        </p:txBody>
      </p:sp>
      <p:sp>
        <p:nvSpPr>
          <p:cNvPr id="26" name="Правоъгълник 52"/>
          <p:cNvSpPr>
            <a:spLocks noRot="1" noChangeAspect="1" noMove="1" noResize="1" noEditPoints="1" noAdjustHandles="1" noChangeArrowheads="1" noChangeShapeType="1" noTextEdit="1"/>
          </p:cNvSpPr>
          <p:nvPr/>
        </p:nvSpPr>
        <p:spPr>
          <a:xfrm>
            <a:off x="1993444" y="2574046"/>
            <a:ext cx="501163" cy="461665"/>
          </a:xfrm>
          <a:prstGeom prst="rect">
            <a:avLst/>
          </a:prstGeom>
          <a:blipFill rotWithShape="1">
            <a:blip r:embed="rId15"/>
            <a:stretch>
              <a:fillRect t="-23684" r="-26829"/>
            </a:stretch>
          </a:blipFill>
        </p:spPr>
        <p:txBody>
          <a:bodyPr/>
          <a:lstStyle/>
          <a:p>
            <a:r>
              <a:rPr lang="bg-BG">
                <a:noFill/>
                <a:latin typeface="Georgia" pitchFamily="18" charset="0"/>
              </a:rPr>
              <a:t> </a:t>
            </a:r>
          </a:p>
        </p:txBody>
      </p:sp>
      <p:sp>
        <p:nvSpPr>
          <p:cNvPr id="27" name="Rectangle 25"/>
          <p:cNvSpPr>
            <a:spLocks noRot="1" noChangeAspect="1" noMove="1" noResize="1" noEditPoints="1" noAdjustHandles="1" noChangeArrowheads="1" noChangeShapeType="1" noTextEdit="1"/>
          </p:cNvSpPr>
          <p:nvPr/>
        </p:nvSpPr>
        <p:spPr>
          <a:xfrm>
            <a:off x="1821301" y="530814"/>
            <a:ext cx="402546" cy="461665"/>
          </a:xfrm>
          <a:prstGeom prst="rect">
            <a:avLst/>
          </a:prstGeom>
          <a:blipFill rotWithShape="1">
            <a:blip r:embed="rId16"/>
            <a:stretch>
              <a:fillRect/>
            </a:stretch>
          </a:blipFill>
        </p:spPr>
        <p:txBody>
          <a:bodyPr/>
          <a:lstStyle/>
          <a:p>
            <a:r>
              <a:rPr lang="bg-BG">
                <a:noFill/>
                <a:latin typeface="Georgia" pitchFamily="18" charset="0"/>
              </a:rPr>
              <a:t> </a:t>
            </a:r>
          </a:p>
        </p:txBody>
      </p:sp>
      <p:cxnSp>
        <p:nvCxnSpPr>
          <p:cNvPr id="28" name="Съединител &quot;права стрелка&quot; 54"/>
          <p:cNvCxnSpPr/>
          <p:nvPr/>
        </p:nvCxnSpPr>
        <p:spPr>
          <a:xfrm flipV="1">
            <a:off x="1033463" y="1281113"/>
            <a:ext cx="1114425" cy="19923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9" name="Съединител &quot;права стрелка&quot; 55"/>
          <p:cNvCxnSpPr>
            <a:endCxn id="21" idx="3"/>
          </p:cNvCxnSpPr>
          <p:nvPr/>
        </p:nvCxnSpPr>
        <p:spPr>
          <a:xfrm flipV="1">
            <a:off x="1033463" y="2335213"/>
            <a:ext cx="1550987" cy="9382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0" name="Съединител &quot;права стрелка&quot; 56"/>
          <p:cNvCxnSpPr/>
          <p:nvPr/>
        </p:nvCxnSpPr>
        <p:spPr>
          <a:xfrm>
            <a:off x="2244725" y="1236663"/>
            <a:ext cx="431800" cy="105568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1" name="Извито съединение 57"/>
          <p:cNvCxnSpPr/>
          <p:nvPr/>
        </p:nvCxnSpPr>
        <p:spPr>
          <a:xfrm>
            <a:off x="6551613" y="2022475"/>
            <a:ext cx="1800225" cy="1704975"/>
          </a:xfrm>
          <a:prstGeom prst="curvedConnector3">
            <a:avLst>
              <a:gd name="adj1" fmla="val 2543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Съединител &quot;права стрелка&quot; 58"/>
          <p:cNvCxnSpPr/>
          <p:nvPr/>
        </p:nvCxnSpPr>
        <p:spPr>
          <a:xfrm>
            <a:off x="5411788" y="4071938"/>
            <a:ext cx="3311525" cy="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3" name="Съединител &quot;права стрелка&quot; 59"/>
          <p:cNvCxnSpPr/>
          <p:nvPr/>
        </p:nvCxnSpPr>
        <p:spPr>
          <a:xfrm flipV="1">
            <a:off x="5411788" y="1479550"/>
            <a:ext cx="0" cy="2592388"/>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4" name="Съединител &quot;права стрелка&quot; 60"/>
          <p:cNvCxnSpPr/>
          <p:nvPr/>
        </p:nvCxnSpPr>
        <p:spPr>
          <a:xfrm flipH="1">
            <a:off x="4475163" y="4071938"/>
            <a:ext cx="936625" cy="107950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Rectangle 25"/>
          <p:cNvSpPr>
            <a:spLocks noRot="1" noChangeAspect="1" noMove="1" noResize="1" noEditPoints="1" noAdjustHandles="1" noChangeArrowheads="1" noChangeShapeType="1" noTextEdit="1"/>
          </p:cNvSpPr>
          <p:nvPr/>
        </p:nvSpPr>
        <p:spPr>
          <a:xfrm>
            <a:off x="4852234" y="3702687"/>
            <a:ext cx="559213" cy="461665"/>
          </a:xfrm>
          <a:prstGeom prst="rect">
            <a:avLst/>
          </a:prstGeom>
          <a:blipFill rotWithShape="1">
            <a:blip r:embed="rId17"/>
            <a:stretch>
              <a:fillRect/>
            </a:stretch>
          </a:blipFill>
        </p:spPr>
        <p:txBody>
          <a:bodyPr/>
          <a:lstStyle/>
          <a:p>
            <a:r>
              <a:rPr lang="bg-BG">
                <a:noFill/>
                <a:latin typeface="Georgia" pitchFamily="18" charset="0"/>
              </a:rPr>
              <a:t> </a:t>
            </a:r>
          </a:p>
        </p:txBody>
      </p:sp>
      <p:sp>
        <p:nvSpPr>
          <p:cNvPr id="36" name="Rectangle 25"/>
          <p:cNvSpPr>
            <a:spLocks noRot="1" noChangeAspect="1" noMove="1" noResize="1" noEditPoints="1" noAdjustHandles="1" noChangeArrowheads="1" noChangeShapeType="1" noTextEdit="1"/>
          </p:cNvSpPr>
          <p:nvPr/>
        </p:nvSpPr>
        <p:spPr>
          <a:xfrm>
            <a:off x="4262145" y="4612079"/>
            <a:ext cx="426399" cy="461665"/>
          </a:xfrm>
          <a:prstGeom prst="rect">
            <a:avLst/>
          </a:prstGeom>
          <a:blipFill rotWithShape="1">
            <a:blip r:embed="rId18"/>
            <a:stretch>
              <a:fillRect/>
            </a:stretch>
          </a:blipFill>
        </p:spPr>
        <p:txBody>
          <a:bodyPr/>
          <a:lstStyle/>
          <a:p>
            <a:r>
              <a:rPr lang="bg-BG">
                <a:noFill/>
                <a:latin typeface="Georgia" pitchFamily="18" charset="0"/>
              </a:rPr>
              <a:t> </a:t>
            </a:r>
          </a:p>
        </p:txBody>
      </p:sp>
      <p:sp>
        <p:nvSpPr>
          <p:cNvPr id="37" name="Rectangle 25"/>
          <p:cNvSpPr>
            <a:spLocks noRot="1" noChangeAspect="1" noMove="1" noResize="1" noEditPoints="1" noAdjustHandles="1" noChangeArrowheads="1" noChangeShapeType="1" noTextEdit="1"/>
          </p:cNvSpPr>
          <p:nvPr/>
        </p:nvSpPr>
        <p:spPr>
          <a:xfrm>
            <a:off x="8297418" y="4249125"/>
            <a:ext cx="426399" cy="461665"/>
          </a:xfrm>
          <a:prstGeom prst="rect">
            <a:avLst/>
          </a:prstGeom>
          <a:blipFill rotWithShape="1">
            <a:blip r:embed="rId19"/>
            <a:stretch>
              <a:fillRect b="-5263"/>
            </a:stretch>
          </a:blipFill>
        </p:spPr>
        <p:txBody>
          <a:bodyPr/>
          <a:lstStyle/>
          <a:p>
            <a:r>
              <a:rPr lang="bg-BG">
                <a:noFill/>
                <a:latin typeface="Georgia" pitchFamily="18" charset="0"/>
              </a:rPr>
              <a:t> </a:t>
            </a:r>
          </a:p>
        </p:txBody>
      </p:sp>
      <p:sp>
        <p:nvSpPr>
          <p:cNvPr id="38" name="Rectangle 25"/>
          <p:cNvSpPr>
            <a:spLocks noRot="1" noChangeAspect="1" noMove="1" noResize="1" noEditPoints="1" noAdjustHandles="1" noChangeArrowheads="1" noChangeShapeType="1" noTextEdit="1"/>
          </p:cNvSpPr>
          <p:nvPr/>
        </p:nvSpPr>
        <p:spPr>
          <a:xfrm>
            <a:off x="4878968" y="1479731"/>
            <a:ext cx="407932" cy="461665"/>
          </a:xfrm>
          <a:prstGeom prst="rect">
            <a:avLst/>
          </a:prstGeom>
          <a:blipFill rotWithShape="1">
            <a:blip r:embed="rId20"/>
            <a:stretch>
              <a:fillRect/>
            </a:stretch>
          </a:blipFill>
        </p:spPr>
        <p:txBody>
          <a:bodyPr/>
          <a:lstStyle/>
          <a:p>
            <a:r>
              <a:rPr lang="bg-BG">
                <a:noFill/>
                <a:latin typeface="Georgia" pitchFamily="18" charset="0"/>
              </a:rPr>
              <a:t> </a:t>
            </a:r>
          </a:p>
        </p:txBody>
      </p:sp>
      <p:sp>
        <p:nvSpPr>
          <p:cNvPr id="39" name="Дъга 65"/>
          <p:cNvSpPr/>
          <p:nvPr/>
        </p:nvSpPr>
        <p:spPr>
          <a:xfrm>
            <a:off x="5160963" y="1724025"/>
            <a:ext cx="1511300" cy="777875"/>
          </a:xfrm>
          <a:prstGeom prst="arc">
            <a:avLst>
              <a:gd name="adj1" fmla="val 16200000"/>
              <a:gd name="adj2" fmla="val 21005676"/>
            </a:avLst>
          </a:prstGeom>
          <a:ln w="76200">
            <a:solidFill>
              <a:srgbClr val="00B050"/>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bg-BG">
              <a:solidFill>
                <a:prstClr val="black"/>
              </a:solidFill>
            </a:endParaRPr>
          </a:p>
        </p:txBody>
      </p:sp>
      <p:sp>
        <p:nvSpPr>
          <p:cNvPr id="40" name="Rectangle 25"/>
          <p:cNvSpPr>
            <a:spLocks noRot="1" noChangeAspect="1" noMove="1" noResize="1" noEditPoints="1" noAdjustHandles="1" noChangeArrowheads="1" noChangeShapeType="1" noTextEdit="1"/>
          </p:cNvSpPr>
          <p:nvPr/>
        </p:nvSpPr>
        <p:spPr>
          <a:xfrm>
            <a:off x="5510829" y="1868370"/>
            <a:ext cx="639470" cy="461665"/>
          </a:xfrm>
          <a:prstGeom prst="rect">
            <a:avLst/>
          </a:prstGeom>
          <a:blipFill rotWithShape="1">
            <a:blip r:embed="rId21"/>
            <a:stretch>
              <a:fillRect/>
            </a:stretch>
          </a:blipFill>
        </p:spPr>
        <p:txBody>
          <a:bodyPr/>
          <a:lstStyle/>
          <a:p>
            <a:r>
              <a:rPr lang="bg-BG">
                <a:noFill/>
                <a:latin typeface="Georgia" pitchFamily="18" charset="0"/>
              </a:rPr>
              <a:t> </a:t>
            </a:r>
          </a:p>
        </p:txBody>
      </p:sp>
      <p:sp>
        <p:nvSpPr>
          <p:cNvPr id="41" name="Овал 67"/>
          <p:cNvSpPr/>
          <p:nvPr/>
        </p:nvSpPr>
        <p:spPr>
          <a:xfrm>
            <a:off x="5737225" y="1584325"/>
            <a:ext cx="215900" cy="230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42" name="Овал 68"/>
          <p:cNvSpPr/>
          <p:nvPr/>
        </p:nvSpPr>
        <p:spPr>
          <a:xfrm>
            <a:off x="6494463" y="1881188"/>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43" name="Rectangle 25"/>
          <p:cNvSpPr>
            <a:spLocks noRot="1" noChangeAspect="1" noMove="1" noResize="1" noEditPoints="1" noAdjustHandles="1" noChangeArrowheads="1" noChangeShapeType="1" noTextEdit="1"/>
          </p:cNvSpPr>
          <p:nvPr/>
        </p:nvSpPr>
        <p:spPr>
          <a:xfrm>
            <a:off x="6705022" y="1623747"/>
            <a:ext cx="522387" cy="461665"/>
          </a:xfrm>
          <a:prstGeom prst="rect">
            <a:avLst/>
          </a:prstGeom>
          <a:blipFill rotWithShape="1">
            <a:blip r:embed="rId22"/>
            <a:stretch>
              <a:fillRect/>
            </a:stretch>
          </a:blipFill>
        </p:spPr>
        <p:txBody>
          <a:bodyPr/>
          <a:lstStyle/>
          <a:p>
            <a:r>
              <a:rPr lang="bg-BG">
                <a:noFill/>
                <a:latin typeface="Georgia" pitchFamily="18" charset="0"/>
              </a:rPr>
              <a:t> </a:t>
            </a:r>
          </a:p>
        </p:txBody>
      </p:sp>
      <p:sp>
        <p:nvSpPr>
          <p:cNvPr id="44" name="Правоъгълник 72"/>
          <p:cNvSpPr>
            <a:spLocks noRot="1" noChangeAspect="1" noMove="1" noResize="1" noEditPoints="1" noAdjustHandles="1" noChangeArrowheads="1" noChangeShapeType="1" noTextEdit="1"/>
          </p:cNvSpPr>
          <p:nvPr/>
        </p:nvSpPr>
        <p:spPr>
          <a:xfrm>
            <a:off x="5534159" y="2671798"/>
            <a:ext cx="406200" cy="461665"/>
          </a:xfrm>
          <a:prstGeom prst="rect">
            <a:avLst/>
          </a:prstGeom>
          <a:blipFill rotWithShape="1">
            <a:blip r:embed="rId23"/>
            <a:stretch>
              <a:fillRect t="-23684" r="-31818"/>
            </a:stretch>
          </a:blipFill>
        </p:spPr>
        <p:txBody>
          <a:bodyPr/>
          <a:lstStyle/>
          <a:p>
            <a:r>
              <a:rPr lang="bg-BG">
                <a:noFill/>
                <a:latin typeface="Georgia" pitchFamily="18" charset="0"/>
              </a:rPr>
              <a:t> </a:t>
            </a:r>
          </a:p>
        </p:txBody>
      </p:sp>
      <p:sp>
        <p:nvSpPr>
          <p:cNvPr id="45" name="Rectangle 25"/>
          <p:cNvSpPr>
            <a:spLocks noRot="1" noChangeAspect="1" noMove="1" noResize="1" noEditPoints="1" noAdjustHandles="1" noChangeArrowheads="1" noChangeShapeType="1" noTextEdit="1"/>
          </p:cNvSpPr>
          <p:nvPr/>
        </p:nvSpPr>
        <p:spPr>
          <a:xfrm>
            <a:off x="6148926" y="1259217"/>
            <a:ext cx="402546" cy="461665"/>
          </a:xfrm>
          <a:prstGeom prst="rect">
            <a:avLst/>
          </a:prstGeom>
          <a:blipFill rotWithShape="1">
            <a:blip r:embed="rId24"/>
            <a:stretch>
              <a:fillRect/>
            </a:stretch>
          </a:blipFill>
        </p:spPr>
        <p:txBody>
          <a:bodyPr/>
          <a:lstStyle/>
          <a:p>
            <a:r>
              <a:rPr lang="bg-BG">
                <a:noFill/>
                <a:latin typeface="Georgia" pitchFamily="18" charset="0"/>
              </a:rPr>
              <a:t> </a:t>
            </a:r>
          </a:p>
        </p:txBody>
      </p:sp>
      <p:cxnSp>
        <p:nvCxnSpPr>
          <p:cNvPr id="46" name="Съединител &quot;права стрелка&quot; 76"/>
          <p:cNvCxnSpPr>
            <a:endCxn id="42" idx="3"/>
          </p:cNvCxnSpPr>
          <p:nvPr/>
        </p:nvCxnSpPr>
        <p:spPr>
          <a:xfrm flipV="1">
            <a:off x="5411788" y="2079625"/>
            <a:ext cx="1114425" cy="199231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7" name="Съединител &quot;права стрелка&quot; 2"/>
          <p:cNvCxnSpPr/>
          <p:nvPr/>
        </p:nvCxnSpPr>
        <p:spPr>
          <a:xfrm>
            <a:off x="6672263" y="2032000"/>
            <a:ext cx="747712" cy="788988"/>
          </a:xfrm>
          <a:prstGeom prst="straightConnector1">
            <a:avLst/>
          </a:prstGeom>
          <a:ln w="57150">
            <a:solidFill>
              <a:srgbClr val="7030A0"/>
            </a:solidFill>
            <a:tailEnd type="arrow"/>
          </a:ln>
        </p:spPr>
        <p:style>
          <a:lnRef idx="2">
            <a:schemeClr val="accent3"/>
          </a:lnRef>
          <a:fillRef idx="0">
            <a:schemeClr val="accent3"/>
          </a:fillRef>
          <a:effectRef idx="1">
            <a:schemeClr val="accent3"/>
          </a:effectRef>
          <a:fontRef idx="minor">
            <a:schemeClr val="tx1"/>
          </a:fontRef>
        </p:style>
      </p:cxnSp>
      <p:sp>
        <p:nvSpPr>
          <p:cNvPr id="48" name="Правоъгълник 80"/>
          <p:cNvSpPr>
            <a:spLocks noRot="1" noChangeAspect="1" noMove="1" noResize="1" noEditPoints="1" noAdjustHandles="1" noChangeArrowheads="1" noChangeShapeType="1" noTextEdit="1"/>
          </p:cNvSpPr>
          <p:nvPr/>
        </p:nvSpPr>
        <p:spPr>
          <a:xfrm>
            <a:off x="7227409" y="2078951"/>
            <a:ext cx="484556" cy="506421"/>
          </a:xfrm>
          <a:prstGeom prst="rect">
            <a:avLst/>
          </a:prstGeom>
          <a:blipFill rotWithShape="1">
            <a:blip r:embed="rId25"/>
            <a:stretch>
              <a:fillRect/>
            </a:stretch>
          </a:blipFill>
        </p:spPr>
        <p:txBody>
          <a:bodyPr/>
          <a:lstStyle/>
          <a:p>
            <a:r>
              <a:rPr lang="bg-BG">
                <a:noFill/>
                <a:latin typeface="Georgia" pitchFamily="18" charset="0"/>
              </a:rPr>
              <a:t> </a:t>
            </a:r>
          </a:p>
        </p:txBody>
      </p:sp>
      <p:sp>
        <p:nvSpPr>
          <p:cNvPr id="49" name="Content Placeholder 2">
            <a:extLst>
              <a:ext uri="{FF2B5EF4-FFF2-40B4-BE49-F238E27FC236}">
                <a16:creationId xmlns:a16="http://schemas.microsoft.com/office/drawing/2014/main" id="{F80E309E-1EA6-4320-9BD1-795979AEECEA}"/>
              </a:ext>
            </a:extLst>
          </p:cNvPr>
          <p:cNvSpPr>
            <a:spLocks noGrp="1"/>
          </p:cNvSpPr>
          <p:nvPr>
            <p:ph idx="1"/>
          </p:nvPr>
        </p:nvSpPr>
        <p:spPr>
          <a:xfrm>
            <a:off x="-30321" y="5391795"/>
            <a:ext cx="4715953" cy="733190"/>
          </a:xfrm>
        </p:spPr>
        <p:txBody>
          <a:bodyPr/>
          <a:lstStyle/>
          <a:p>
            <a:pPr>
              <a:buFont typeface="Wingdings" pitchFamily="2" charset="2"/>
              <a:buChar char="Ø"/>
            </a:pPr>
            <a:r>
              <a:rPr lang="bg-BG" sz="2000" dirty="0">
                <a:solidFill>
                  <a:srgbClr val="3333CC"/>
                </a:solidFill>
                <a:latin typeface="Arial" pitchFamily="34" charset="0"/>
                <a:cs typeface="Arial" pitchFamily="34" charset="0"/>
              </a:rPr>
              <a:t>Скорост на т.М в даден момент се нарича границата на отношението ∆</a:t>
            </a:r>
            <a:r>
              <a:rPr lang="en-US" sz="2000" dirty="0">
                <a:solidFill>
                  <a:srgbClr val="3333CC"/>
                </a:solidFill>
                <a:latin typeface="Arial" pitchFamily="34" charset="0"/>
                <a:cs typeface="Arial" pitchFamily="34" charset="0"/>
              </a:rPr>
              <a:t>r</a:t>
            </a:r>
            <a:r>
              <a:rPr lang="bg-BG" sz="2000" dirty="0">
                <a:solidFill>
                  <a:srgbClr val="3333CC"/>
                </a:solidFill>
                <a:latin typeface="Arial" pitchFamily="34" charset="0"/>
                <a:cs typeface="Arial" pitchFamily="34" charset="0"/>
              </a:rPr>
              <a:t> и ∆</a:t>
            </a:r>
            <a:r>
              <a:rPr lang="en-US" sz="2000" dirty="0">
                <a:solidFill>
                  <a:srgbClr val="3333CC"/>
                </a:solidFill>
                <a:latin typeface="Arial" pitchFamily="34" charset="0"/>
                <a:cs typeface="Arial" pitchFamily="34" charset="0"/>
              </a:rPr>
              <a:t>t, </a:t>
            </a:r>
            <a:r>
              <a:rPr lang="bg-BG" sz="2000" dirty="0">
                <a:solidFill>
                  <a:srgbClr val="3333CC"/>
                </a:solidFill>
                <a:latin typeface="Arial" pitchFamily="34" charset="0"/>
                <a:cs typeface="Arial" pitchFamily="34" charset="0"/>
              </a:rPr>
              <a:t>когато </a:t>
            </a:r>
            <a:r>
              <a:rPr lang="en-US" sz="2000" dirty="0">
                <a:solidFill>
                  <a:srgbClr val="3333CC"/>
                </a:solidFill>
                <a:latin typeface="Arial" pitchFamily="34" charset="0"/>
                <a:cs typeface="Arial" pitchFamily="34" charset="0"/>
              </a:rPr>
              <a:t>∆t </a:t>
            </a:r>
            <a:r>
              <a:rPr lang="bg-BG" sz="2000" dirty="0">
                <a:solidFill>
                  <a:srgbClr val="3333CC"/>
                </a:solidFill>
                <a:latin typeface="Arial" pitchFamily="34" charset="0"/>
                <a:cs typeface="Arial" pitchFamily="34" charset="0"/>
              </a:rPr>
              <a:t>клони към 0.</a:t>
            </a:r>
            <a:r>
              <a:rPr lang="en-US" sz="2000" dirty="0">
                <a:solidFill>
                  <a:srgbClr val="3333CC"/>
                </a:solidFill>
                <a:latin typeface="Arial" pitchFamily="34" charset="0"/>
                <a:cs typeface="Arial" pitchFamily="34" charset="0"/>
              </a:rPr>
              <a:t> </a:t>
            </a:r>
            <a:endParaRPr lang="bg-BG" sz="2000" dirty="0">
              <a:solidFill>
                <a:srgbClr val="3333CC"/>
              </a:solidFill>
              <a:latin typeface="Arial" pitchFamily="34" charset="0"/>
              <a:cs typeface="Arial" pitchFamily="34" charset="0"/>
            </a:endParaRPr>
          </a:p>
        </p:txBody>
      </p:sp>
    </p:spTree>
    <p:extLst>
      <p:ext uri="{BB962C8B-B14F-4D97-AF65-F5344CB8AC3E}">
        <p14:creationId xmlns:p14="http://schemas.microsoft.com/office/powerpoint/2010/main" val="2332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808E-1BD0-4DBD-8191-3F4B5BF6E969}"/>
              </a:ext>
            </a:extLst>
          </p:cNvPr>
          <p:cNvSpPr>
            <a:spLocks noGrp="1"/>
          </p:cNvSpPr>
          <p:nvPr>
            <p:ph type="title"/>
          </p:nvPr>
        </p:nvSpPr>
        <p:spPr>
          <a:xfrm>
            <a:off x="179512" y="152400"/>
            <a:ext cx="6624736" cy="609600"/>
          </a:xfrm>
        </p:spPr>
        <p:txBody>
          <a:bodyPr/>
          <a:lstStyle/>
          <a:p>
            <a:pPr algn="l"/>
            <a:r>
              <a:rPr lang="bg-BG" sz="2000" dirty="0">
                <a:solidFill>
                  <a:srgbClr val="C00000"/>
                </a:solidFill>
                <a:latin typeface="Arial" pitchFamily="34" charset="0"/>
                <a:cs typeface="Arial" pitchFamily="34" charset="0"/>
              </a:rPr>
              <a:t>Степени на свобода на точка. Координатни системи</a:t>
            </a:r>
            <a:endParaRPr lang="en-US" sz="2000" dirty="0"/>
          </a:p>
        </p:txBody>
      </p:sp>
      <p:sp>
        <p:nvSpPr>
          <p:cNvPr id="4" name="Slide Number Placeholder 3">
            <a:extLst>
              <a:ext uri="{FF2B5EF4-FFF2-40B4-BE49-F238E27FC236}">
                <a16:creationId xmlns:a16="http://schemas.microsoft.com/office/drawing/2014/main" id="{AEA86395-4453-48E9-B069-6863D161452C}"/>
              </a:ext>
            </a:extLst>
          </p:cNvPr>
          <p:cNvSpPr>
            <a:spLocks noGrp="1"/>
          </p:cNvSpPr>
          <p:nvPr>
            <p:ph type="sldNum" sz="quarter" idx="12"/>
          </p:nvPr>
        </p:nvSpPr>
        <p:spPr/>
        <p:txBody>
          <a:bodyPr/>
          <a:lstStyle/>
          <a:p>
            <a:fld id="{BFE999D1-F9A4-4778-B8C7-0170286633BE}" type="slidenum">
              <a:rPr lang="bg-BG" smtClean="0"/>
              <a:pPr/>
              <a:t>11</a:t>
            </a:fld>
            <a:endParaRPr lang="bg-BG"/>
          </a:p>
        </p:txBody>
      </p:sp>
      <p:sp>
        <p:nvSpPr>
          <p:cNvPr id="7" name="Content Placeholder 6">
            <a:extLst>
              <a:ext uri="{FF2B5EF4-FFF2-40B4-BE49-F238E27FC236}">
                <a16:creationId xmlns:a16="http://schemas.microsoft.com/office/drawing/2014/main" id="{89207923-74A4-4E5A-8C4F-263570E9E0F1}"/>
              </a:ext>
            </a:extLst>
          </p:cNvPr>
          <p:cNvSpPr>
            <a:spLocks noGrp="1"/>
          </p:cNvSpPr>
          <p:nvPr>
            <p:ph idx="1"/>
          </p:nvPr>
        </p:nvSpPr>
        <p:spPr>
          <a:xfrm>
            <a:off x="457200" y="980728"/>
            <a:ext cx="3970784" cy="4495800"/>
          </a:xfrm>
        </p:spPr>
        <p:txBody>
          <a:bodyPr/>
          <a:lstStyle/>
          <a:p>
            <a:pPr marL="0" indent="0">
              <a:buNone/>
            </a:pPr>
            <a:r>
              <a:rPr lang="ru-RU" sz="1800" b="1" dirty="0">
                <a:solidFill>
                  <a:schemeClr val="accent2">
                    <a:lumMod val="50000"/>
                  </a:schemeClr>
                </a:solidFill>
                <a:latin typeface="Arial" panose="020B0604020202020204" pitchFamily="34" charset="0"/>
                <a:cs typeface="Arial" panose="020B0604020202020204" pitchFamily="34" charset="0"/>
              </a:rPr>
              <a:t>Декартови координати </a:t>
            </a:r>
            <a:r>
              <a:rPr lang="ru-RU" sz="1800" b="1" dirty="0">
                <a:latin typeface="Arial" panose="020B0604020202020204" pitchFamily="34" charset="0"/>
                <a:cs typeface="Arial" panose="020B0604020202020204" pitchFamily="34" charset="0"/>
              </a:rPr>
              <a:t>(декартова, или  </a:t>
            </a:r>
            <a:r>
              <a:rPr lang="ru-RU" sz="1800" dirty="0">
                <a:latin typeface="Arial" panose="020B0604020202020204" pitchFamily="34" charset="0"/>
                <a:cs typeface="Arial" panose="020B0604020202020204" pitchFamily="34" charset="0"/>
              </a:rPr>
              <a:t>наричана още </a:t>
            </a:r>
            <a:r>
              <a:rPr lang="ru-RU" sz="1800" b="1" dirty="0">
                <a:latin typeface="Arial" panose="020B0604020202020204" pitchFamily="34" charset="0"/>
                <a:cs typeface="Arial" panose="020B0604020202020204" pitchFamily="34" charset="0"/>
              </a:rPr>
              <a:t>правоъгълна координатна система) </a:t>
            </a:r>
            <a:r>
              <a:rPr lang="ru-RU" sz="1800" dirty="0">
                <a:latin typeface="Arial" panose="020B0604020202020204" pitchFamily="34" charset="0"/>
                <a:cs typeface="Arial" panose="020B0604020202020204" pitchFamily="34" charset="0"/>
              </a:rPr>
              <a:t>се използуват, за да се определят положенията на точките в </a:t>
            </a:r>
            <a:r>
              <a:rPr lang="ru-RU" sz="1800" dirty="0">
                <a:latin typeface="Arial" panose="020B0604020202020204" pitchFamily="34" charset="0"/>
                <a:cs typeface="Arial" panose="020B0604020202020204" pitchFamily="34" charset="0"/>
                <a:hlinkClick r:id="rId2" tooltip="Равнина (математика)"/>
              </a:rPr>
              <a:t>равнина</a:t>
            </a:r>
            <a:r>
              <a:rPr lang="ru-RU" sz="1800" dirty="0">
                <a:latin typeface="Arial" panose="020B0604020202020204" pitchFamily="34" charset="0"/>
                <a:cs typeface="Arial" panose="020B0604020202020204" pitchFamily="34" charset="0"/>
              </a:rPr>
              <a:t> (или в някакво пространство) чрез </a:t>
            </a:r>
            <a:r>
              <a:rPr lang="ru-RU" sz="1800" dirty="0">
                <a:latin typeface="Arial" panose="020B0604020202020204" pitchFamily="34" charset="0"/>
                <a:cs typeface="Arial" panose="020B0604020202020204" pitchFamily="34" charset="0"/>
                <a:hlinkClick r:id="rId3" tooltip="Числа"/>
              </a:rPr>
              <a:t>числа</a:t>
            </a:r>
            <a:r>
              <a:rPr lang="ru-RU" sz="1800" dirty="0">
                <a:latin typeface="Arial" panose="020B0604020202020204" pitchFamily="34" charset="0"/>
                <a:cs typeface="Arial" panose="020B0604020202020204" pitchFamily="34" charset="0"/>
              </a:rPr>
              <a:t>. </a:t>
            </a:r>
          </a:p>
          <a:p>
            <a:pPr marL="0" indent="0">
              <a:buNone/>
            </a:pPr>
            <a:r>
              <a:rPr lang="ru-RU" sz="1800" dirty="0">
                <a:latin typeface="Arial" panose="020B0604020202020204" pitchFamily="34" charset="0"/>
                <a:cs typeface="Arial" panose="020B0604020202020204" pitchFamily="34" charset="0"/>
              </a:rPr>
              <a:t>С помощта на декартовите координати геометричните фигури се описват с алгебрични уравнения, които се удовлетворяват от координатите на точките. </a:t>
            </a:r>
            <a:endParaRPr lang="en-US" sz="1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D2D7EAA-61B9-467B-BBAA-D70FC4741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933" y="620688"/>
            <a:ext cx="3430555" cy="3041871"/>
          </a:xfrm>
          <a:prstGeom prst="rect">
            <a:avLst/>
          </a:prstGeom>
        </p:spPr>
      </p:pic>
      <p:pic>
        <p:nvPicPr>
          <p:cNvPr id="12" name="Picture 11">
            <a:extLst>
              <a:ext uri="{FF2B5EF4-FFF2-40B4-BE49-F238E27FC236}">
                <a16:creationId xmlns:a16="http://schemas.microsoft.com/office/drawing/2014/main" id="{731EF1BD-98FE-4A4F-B23A-D7C9FC959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3590925"/>
            <a:ext cx="3034680" cy="3065027"/>
          </a:xfrm>
          <a:prstGeom prst="rect">
            <a:avLst/>
          </a:prstGeom>
        </p:spPr>
      </p:pic>
    </p:spTree>
    <p:extLst>
      <p:ext uri="{BB962C8B-B14F-4D97-AF65-F5344CB8AC3E}">
        <p14:creationId xmlns:p14="http://schemas.microsoft.com/office/powerpoint/2010/main" val="390798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9616"/>
            <a:ext cx="8229600" cy="500066"/>
          </a:xfrm>
        </p:spPr>
        <p:txBody>
          <a:bodyPr/>
          <a:lstStyle/>
          <a:p>
            <a:pPr lvl="1"/>
            <a:r>
              <a:rPr lang="ru-RU" sz="1800" dirty="0">
                <a:solidFill>
                  <a:srgbClr val="C00000"/>
                </a:solidFill>
                <a:effectLst/>
                <a:latin typeface="Arial" pitchFamily="34" charset="0"/>
              </a:rPr>
              <a:t>Степени на свобода на твърдо тяло. </a:t>
            </a:r>
            <a:r>
              <a:rPr lang="ru-RU" sz="1800" i="1" dirty="0">
                <a:solidFill>
                  <a:schemeClr val="tx1"/>
                </a:solidFill>
                <a:effectLst/>
                <a:latin typeface="Arial" pitchFamily="34" charset="0"/>
              </a:rPr>
              <a:t>Положението на свободно тяло в пространството е напълно дефинирано, ако са из</a:t>
            </a:r>
            <a:r>
              <a:rPr lang="bg-BG" sz="1800" i="1" dirty="0">
                <a:solidFill>
                  <a:schemeClr val="tx1"/>
                </a:solidFill>
                <a:effectLst/>
                <a:latin typeface="Arial" pitchFamily="34" charset="0"/>
              </a:rPr>
              <a:t>в</a:t>
            </a:r>
            <a:r>
              <a:rPr lang="ru-RU" sz="1800" i="1" dirty="0">
                <a:solidFill>
                  <a:schemeClr val="tx1"/>
                </a:solidFill>
                <a:effectLst/>
                <a:latin typeface="Arial" pitchFamily="34" charset="0"/>
              </a:rPr>
              <a:t>естни положенията на три произволни негови точки, нележащи на една права</a:t>
            </a:r>
            <a:br>
              <a:rPr lang="ru-RU" sz="1800" i="1" dirty="0">
                <a:solidFill>
                  <a:schemeClr val="tx1"/>
                </a:solidFill>
                <a:effectLst/>
                <a:latin typeface="Arial" pitchFamily="34" charset="0"/>
              </a:rPr>
            </a:br>
            <a:endParaRPr lang="bg-BG" sz="1800" i="1" dirty="0">
              <a:solidFill>
                <a:schemeClr val="tx1"/>
              </a:solidFill>
              <a:effectLst/>
              <a:latin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12</a:t>
            </a:fld>
            <a:endParaRPr lang="bg-BG"/>
          </a:p>
        </p:txBody>
      </p:sp>
      <p:graphicFrame>
        <p:nvGraphicFramePr>
          <p:cNvPr id="192514" name="Object 2"/>
          <p:cNvGraphicFramePr>
            <a:graphicFrameLocks noChangeAspect="1"/>
          </p:cNvGraphicFramePr>
          <p:nvPr>
            <p:extLst>
              <p:ext uri="{D42A27DB-BD31-4B8C-83A1-F6EECF244321}">
                <p14:modId xmlns:p14="http://schemas.microsoft.com/office/powerpoint/2010/main" val="92868218"/>
              </p:ext>
            </p:extLst>
          </p:nvPr>
        </p:nvGraphicFramePr>
        <p:xfrm>
          <a:off x="285719" y="4024983"/>
          <a:ext cx="4575176" cy="1557250"/>
        </p:xfrm>
        <a:graphic>
          <a:graphicData uri="http://schemas.openxmlformats.org/presentationml/2006/ole">
            <mc:AlternateContent xmlns:mc="http://schemas.openxmlformats.org/markup-compatibility/2006">
              <mc:Choice xmlns:v="urn:schemas-microsoft-com:vml" Requires="v">
                <p:oleObj name="Equation" r:id="rId3" imgW="2565400" imgH="838200" progId="">
                  <p:embed/>
                </p:oleObj>
              </mc:Choice>
              <mc:Fallback>
                <p:oleObj name="Equation" r:id="rId3" imgW="2565400" imgH="838200" progId="">
                  <p:embed/>
                  <p:pic>
                    <p:nvPicPr>
                      <p:cNvPr id="0"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19" y="4024983"/>
                        <a:ext cx="4575176" cy="15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2515" name="Object 3"/>
          <p:cNvGraphicFramePr>
            <a:graphicFrameLocks noChangeAspect="1"/>
          </p:cNvGraphicFramePr>
          <p:nvPr>
            <p:extLst>
              <p:ext uri="{D42A27DB-BD31-4B8C-83A1-F6EECF244321}">
                <p14:modId xmlns:p14="http://schemas.microsoft.com/office/powerpoint/2010/main" val="2275229475"/>
              </p:ext>
            </p:extLst>
          </p:nvPr>
        </p:nvGraphicFramePr>
        <p:xfrm>
          <a:off x="5130186" y="4396012"/>
          <a:ext cx="3429024" cy="498546"/>
        </p:xfrm>
        <a:graphic>
          <a:graphicData uri="http://schemas.openxmlformats.org/presentationml/2006/ole">
            <mc:AlternateContent xmlns:mc="http://schemas.openxmlformats.org/markup-compatibility/2006">
              <mc:Choice xmlns:v="urn:schemas-microsoft-com:vml" Requires="v">
                <p:oleObj name="Equation" r:id="rId5" imgW="1841500" imgH="266700" progId="">
                  <p:embed/>
                </p:oleObj>
              </mc:Choice>
              <mc:Fallback>
                <p:oleObj name="Equation" r:id="rId5" imgW="1841500" imgH="266700" progId="">
                  <p:embed/>
                  <p:pic>
                    <p:nvPicPr>
                      <p:cNvPr id="0" name="Picture 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0186" y="4396012"/>
                        <a:ext cx="3429024" cy="4985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50001" y="5640557"/>
            <a:ext cx="8643998" cy="1200329"/>
          </a:xfrm>
          <a:prstGeom prst="rect">
            <a:avLst/>
          </a:prstGeom>
          <a:noFill/>
        </p:spPr>
        <p:txBody>
          <a:bodyPr wrap="square" rtlCol="0">
            <a:spAutoFit/>
          </a:bodyPr>
          <a:lstStyle/>
          <a:p>
            <a:pPr>
              <a:buFont typeface="Wingdings" pitchFamily="2" charset="2"/>
              <a:buChar char="Ø"/>
            </a:pPr>
            <a:r>
              <a:rPr lang="bg-BG" dirty="0">
                <a:solidFill>
                  <a:srgbClr val="3333CC"/>
                </a:solidFill>
                <a:latin typeface="Arial" pitchFamily="34" charset="0"/>
              </a:rPr>
              <a:t>   Идеално твърдо тяло </a:t>
            </a:r>
            <a:r>
              <a:rPr lang="bg-BG" dirty="0">
                <a:latin typeface="Arial" pitchFamily="34" charset="0"/>
              </a:rPr>
              <a:t>– </a:t>
            </a:r>
            <a:r>
              <a:rPr lang="bg-BG" dirty="0" err="1">
                <a:latin typeface="Arial" pitchFamily="34" charset="0"/>
              </a:rPr>
              <a:t>тяло</a:t>
            </a:r>
            <a:r>
              <a:rPr lang="bg-BG" dirty="0">
                <a:latin typeface="Arial" pitchFamily="34" charset="0"/>
              </a:rPr>
              <a:t>, при което разстоянията между отделните му точки са постоянни. В </a:t>
            </a:r>
            <a:r>
              <a:rPr lang="bg-BG" dirty="0">
                <a:solidFill>
                  <a:srgbClr val="3333CC"/>
                </a:solidFill>
                <a:latin typeface="Arial" pitchFamily="34" charset="0"/>
              </a:rPr>
              <a:t>пространството</a:t>
            </a:r>
            <a:r>
              <a:rPr lang="bg-BG" dirty="0">
                <a:latin typeface="Arial" pitchFamily="34" charset="0"/>
              </a:rPr>
              <a:t> идеално твърдото тяло има </a:t>
            </a:r>
            <a:r>
              <a:rPr lang="bg-BG" dirty="0">
                <a:solidFill>
                  <a:srgbClr val="3333CC"/>
                </a:solidFill>
                <a:latin typeface="Arial" pitchFamily="34" charset="0"/>
              </a:rPr>
              <a:t>шест степени на свобода </a:t>
            </a:r>
            <a:r>
              <a:rPr lang="bg-BG" dirty="0">
                <a:latin typeface="Arial" pitchFamily="34" charset="0"/>
              </a:rPr>
              <a:t>(три от деветте координати се определят във функция на останалите шест), а в </a:t>
            </a:r>
            <a:r>
              <a:rPr lang="bg-BG" dirty="0">
                <a:solidFill>
                  <a:srgbClr val="3333CC"/>
                </a:solidFill>
                <a:latin typeface="Arial" pitchFamily="34" charset="0"/>
              </a:rPr>
              <a:t>равнината</a:t>
            </a:r>
            <a:r>
              <a:rPr lang="bg-BG" dirty="0">
                <a:latin typeface="Arial" pitchFamily="34" charset="0"/>
              </a:rPr>
              <a:t> – </a:t>
            </a:r>
            <a:r>
              <a:rPr lang="bg-BG" dirty="0">
                <a:solidFill>
                  <a:srgbClr val="3333CC"/>
                </a:solidFill>
                <a:latin typeface="Arial" pitchFamily="34" charset="0"/>
              </a:rPr>
              <a:t>три степени на свобода</a:t>
            </a:r>
            <a:r>
              <a:rPr lang="bg-BG" dirty="0">
                <a:latin typeface="Arial" pitchFamily="34" charset="0"/>
              </a:rPr>
              <a:t>.</a:t>
            </a:r>
          </a:p>
        </p:txBody>
      </p:sp>
      <p:pic>
        <p:nvPicPr>
          <p:cNvPr id="3" name="Picture 2"/>
          <p:cNvPicPr>
            <a:picLocks noChangeAspect="1"/>
          </p:cNvPicPr>
          <p:nvPr/>
        </p:nvPicPr>
        <p:blipFill>
          <a:blip r:embed="rId7"/>
          <a:stretch>
            <a:fillRect/>
          </a:stretch>
        </p:blipFill>
        <p:spPr>
          <a:xfrm>
            <a:off x="457200" y="1141221"/>
            <a:ext cx="3908524" cy="2986832"/>
          </a:xfrm>
          <a:prstGeom prst="rect">
            <a:avLst/>
          </a:prstGeom>
        </p:spPr>
      </p:pic>
      <p:pic>
        <p:nvPicPr>
          <p:cNvPr id="7" name="Picture 6"/>
          <p:cNvPicPr>
            <a:picLocks noChangeAspect="1"/>
          </p:cNvPicPr>
          <p:nvPr/>
        </p:nvPicPr>
        <p:blipFill>
          <a:blip r:embed="rId8"/>
          <a:stretch>
            <a:fillRect/>
          </a:stretch>
        </p:blipFill>
        <p:spPr>
          <a:xfrm>
            <a:off x="4962045" y="1036181"/>
            <a:ext cx="3724755" cy="29868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3866827" cy="634082"/>
          </a:xfrm>
        </p:spPr>
        <p:txBody>
          <a:bodyPr/>
          <a:lstStyle/>
          <a:p>
            <a:r>
              <a:rPr lang="ru-RU" sz="2000" dirty="0">
                <a:solidFill>
                  <a:srgbClr val="C00000"/>
                </a:solidFill>
                <a:effectLst/>
                <a:latin typeface="Arial" pitchFamily="34" charset="0"/>
              </a:rPr>
              <a:t>Степени на свобода на </a:t>
            </a:r>
            <a:r>
              <a:rPr lang="ru-RU" sz="2000" b="1" dirty="0">
                <a:solidFill>
                  <a:srgbClr val="C00000"/>
                </a:solidFill>
                <a:effectLst/>
                <a:latin typeface="Arial" pitchFamily="34" charset="0"/>
              </a:rPr>
              <a:t>твърдо тяло</a:t>
            </a:r>
            <a:endParaRPr lang="bg-BG" sz="2000" b="1" dirty="0"/>
          </a:p>
        </p:txBody>
      </p:sp>
      <p:pic>
        <p:nvPicPr>
          <p:cNvPr id="5" name="Content Placeholder 4"/>
          <p:cNvPicPr>
            <a:picLocks noGrp="1" noChangeAspect="1"/>
          </p:cNvPicPr>
          <p:nvPr>
            <p:ph idx="1"/>
          </p:nvPr>
        </p:nvPicPr>
        <p:blipFill>
          <a:blip r:embed="rId2"/>
          <a:stretch>
            <a:fillRect/>
          </a:stretch>
        </p:blipFill>
        <p:spPr>
          <a:xfrm>
            <a:off x="0" y="1042512"/>
            <a:ext cx="4680520" cy="4397355"/>
          </a:xfrm>
          <a:prstGeom prst="rect">
            <a:avLst/>
          </a:prstGeom>
        </p:spPr>
      </p:pic>
      <p:sp>
        <p:nvSpPr>
          <p:cNvPr id="4" name="Slide Number Placeholder 3"/>
          <p:cNvSpPr>
            <a:spLocks noGrp="1"/>
          </p:cNvSpPr>
          <p:nvPr>
            <p:ph type="sldNum" sz="quarter" idx="12"/>
          </p:nvPr>
        </p:nvSpPr>
        <p:spPr/>
        <p:txBody>
          <a:bodyPr/>
          <a:lstStyle/>
          <a:p>
            <a:fld id="{BFE999D1-F9A4-4778-B8C7-0170286633BE}" type="slidenum">
              <a:rPr lang="bg-BG" smtClean="0"/>
              <a:pPr/>
              <a:t>13</a:t>
            </a:fld>
            <a:endParaRPr lang="bg-BG"/>
          </a:p>
        </p:txBody>
      </p:sp>
      <p:sp>
        <p:nvSpPr>
          <p:cNvPr id="6" name="TextBox 5"/>
          <p:cNvSpPr txBox="1"/>
          <p:nvPr/>
        </p:nvSpPr>
        <p:spPr>
          <a:xfrm>
            <a:off x="4644008" y="361551"/>
            <a:ext cx="4320480" cy="4708981"/>
          </a:xfrm>
          <a:prstGeom prst="rect">
            <a:avLst/>
          </a:prstGeom>
          <a:noFill/>
        </p:spPr>
        <p:txBody>
          <a:bodyPr wrap="square" rtlCol="0">
            <a:spAutoFit/>
          </a:bodyPr>
          <a:lstStyle/>
          <a:p>
            <a:pPr algn="just"/>
            <a:r>
              <a:rPr lang="bg-BG" sz="2000" dirty="0">
                <a:solidFill>
                  <a:srgbClr val="333399"/>
                </a:solidFill>
                <a:latin typeface="Arial" panose="020B0604020202020204" pitchFamily="34" charset="0"/>
              </a:rPr>
              <a:t>Обобщените координати на свободно тяло могат да се изразят и по следния начин: </a:t>
            </a:r>
          </a:p>
          <a:p>
            <a:endParaRPr lang="bg-BG" sz="2000" dirty="0">
              <a:latin typeface="Arial" panose="020B0604020202020204" pitchFamily="34" charset="0"/>
            </a:endParaRPr>
          </a:p>
          <a:p>
            <a:pPr algn="just"/>
            <a:r>
              <a:rPr lang="bg-BG" sz="2000" dirty="0">
                <a:latin typeface="Arial" panose="020B0604020202020204" pitchFamily="34" charset="0"/>
              </a:rPr>
              <a:t>Положението на една точка М от тялото е определено от трите й координати: </a:t>
            </a:r>
            <a:r>
              <a:rPr lang="en-US" sz="2000" dirty="0">
                <a:latin typeface="Arial" panose="020B0604020202020204" pitchFamily="34" charset="0"/>
              </a:rPr>
              <a:t>x</a:t>
            </a:r>
            <a:r>
              <a:rPr lang="bg-BG" sz="1600" dirty="0">
                <a:latin typeface="Arial" panose="020B0604020202020204" pitchFamily="34" charset="0"/>
              </a:rPr>
              <a:t>м</a:t>
            </a:r>
            <a:r>
              <a:rPr lang="bg-BG" sz="2000" dirty="0">
                <a:latin typeface="Arial" panose="020B0604020202020204" pitchFamily="34" charset="0"/>
              </a:rPr>
              <a:t>, </a:t>
            </a:r>
            <a:r>
              <a:rPr lang="en-US" sz="2000" dirty="0">
                <a:latin typeface="Arial" panose="020B0604020202020204" pitchFamily="34" charset="0"/>
              </a:rPr>
              <a:t>y</a:t>
            </a:r>
            <a:r>
              <a:rPr lang="bg-BG" sz="1600" dirty="0">
                <a:latin typeface="Arial" panose="020B0604020202020204" pitchFamily="34" charset="0"/>
              </a:rPr>
              <a:t>м</a:t>
            </a:r>
            <a:r>
              <a:rPr lang="bg-BG" sz="2000" dirty="0">
                <a:latin typeface="Arial" panose="020B0604020202020204" pitchFamily="34" charset="0"/>
              </a:rPr>
              <a:t> и </a:t>
            </a:r>
            <a:r>
              <a:rPr lang="en-US" sz="2000" dirty="0">
                <a:latin typeface="Arial" panose="020B0604020202020204" pitchFamily="34" charset="0"/>
              </a:rPr>
              <a:t>z</a:t>
            </a:r>
            <a:r>
              <a:rPr lang="bg-BG" sz="1600" dirty="0">
                <a:latin typeface="Arial" panose="020B0604020202020204" pitchFamily="34" charset="0"/>
              </a:rPr>
              <a:t>м</a:t>
            </a:r>
            <a:r>
              <a:rPr lang="bg-BG" sz="2000" dirty="0">
                <a:latin typeface="Arial" panose="020B0604020202020204" pitchFamily="34" charset="0"/>
              </a:rPr>
              <a:t>. </a:t>
            </a:r>
          </a:p>
          <a:p>
            <a:endParaRPr lang="bg-BG" sz="2000" dirty="0">
              <a:latin typeface="Arial" panose="020B0604020202020204" pitchFamily="34" charset="0"/>
            </a:endParaRPr>
          </a:p>
          <a:p>
            <a:pPr algn="just"/>
            <a:r>
              <a:rPr lang="bg-BG" sz="2000" dirty="0">
                <a:latin typeface="Arial" panose="020B0604020202020204" pitchFamily="34" charset="0"/>
              </a:rPr>
              <a:t>Ако тази точка се приеме за начало на нова координатна система М</a:t>
            </a:r>
            <a:r>
              <a:rPr lang="en-US" sz="2000" dirty="0" err="1">
                <a:latin typeface="Arial" panose="020B0604020202020204" pitchFamily="34" charset="0"/>
              </a:rPr>
              <a:t>x’y’z</a:t>
            </a:r>
            <a:r>
              <a:rPr lang="en-US" sz="2000" dirty="0">
                <a:latin typeface="Arial" panose="020B0604020202020204" pitchFamily="34" charset="0"/>
              </a:rPr>
              <a:t>’</a:t>
            </a:r>
            <a:r>
              <a:rPr lang="bg-BG" sz="2000" dirty="0">
                <a:latin typeface="Arial" panose="020B0604020202020204" pitchFamily="34" charset="0"/>
              </a:rPr>
              <a:t> трябва да се намерят допълнително параметрите, които определят напълно положението на тялото спрямо центъра М.</a:t>
            </a:r>
          </a:p>
        </p:txBody>
      </p:sp>
      <p:sp>
        <p:nvSpPr>
          <p:cNvPr id="7" name="TextBox 6"/>
          <p:cNvSpPr txBox="1"/>
          <p:nvPr/>
        </p:nvSpPr>
        <p:spPr>
          <a:xfrm>
            <a:off x="179512" y="5301208"/>
            <a:ext cx="8640960" cy="1631216"/>
          </a:xfrm>
          <a:prstGeom prst="rect">
            <a:avLst/>
          </a:prstGeom>
          <a:noFill/>
        </p:spPr>
        <p:txBody>
          <a:bodyPr wrap="square" rtlCol="0">
            <a:spAutoFit/>
          </a:bodyPr>
          <a:lstStyle/>
          <a:p>
            <a:pPr algn="just"/>
            <a:r>
              <a:rPr lang="bg-BG" sz="2000" dirty="0">
                <a:latin typeface="Arial" panose="020B0604020202020204" pitchFamily="34" charset="0"/>
              </a:rPr>
              <a:t>В тялото се избира произволна права</a:t>
            </a:r>
            <a:r>
              <a:rPr lang="de-DE" sz="2000" dirty="0">
                <a:latin typeface="Arial" panose="020B0604020202020204" pitchFamily="34" charset="0"/>
              </a:rPr>
              <a:t> </a:t>
            </a:r>
            <a:r>
              <a:rPr lang="de-DE" sz="2000" dirty="0">
                <a:solidFill>
                  <a:srgbClr val="C00000"/>
                </a:solidFill>
                <a:latin typeface="Arial" panose="020B0604020202020204" pitchFamily="34" charset="0"/>
              </a:rPr>
              <a:t>m</a:t>
            </a:r>
            <a:r>
              <a:rPr lang="de-DE" sz="2000" dirty="0">
                <a:latin typeface="Arial" panose="020B0604020202020204" pitchFamily="34" charset="0"/>
              </a:rPr>
              <a:t>.</a:t>
            </a:r>
            <a:r>
              <a:rPr lang="en-US" sz="2000" dirty="0">
                <a:latin typeface="Arial" panose="020B0604020202020204" pitchFamily="34" charset="0"/>
              </a:rPr>
              <a:t> </a:t>
            </a:r>
            <a:r>
              <a:rPr lang="bg-BG" sz="2000" dirty="0">
                <a:latin typeface="Arial" panose="020B0604020202020204" pitchFamily="34" charset="0"/>
              </a:rPr>
              <a:t>Нейното положение се определя от ъглите </a:t>
            </a:r>
            <a:r>
              <a:rPr lang="el-GR" sz="2000" dirty="0">
                <a:solidFill>
                  <a:srgbClr val="C00000"/>
                </a:solidFill>
                <a:latin typeface="Arial" panose="020B0604020202020204" pitchFamily="34" charset="0"/>
              </a:rPr>
              <a:t>φ</a:t>
            </a:r>
            <a:r>
              <a:rPr lang="bg-BG" sz="2000" dirty="0">
                <a:latin typeface="Arial" panose="020B0604020202020204" pitchFamily="34" charset="0"/>
              </a:rPr>
              <a:t> и </a:t>
            </a:r>
            <a:r>
              <a:rPr lang="el-GR" sz="2000" dirty="0">
                <a:solidFill>
                  <a:srgbClr val="C00000"/>
                </a:solidFill>
                <a:latin typeface="Arial" panose="020B0604020202020204" pitchFamily="34" charset="0"/>
              </a:rPr>
              <a:t>ψ</a:t>
            </a:r>
            <a:r>
              <a:rPr lang="bg-BG" sz="2000" dirty="0">
                <a:latin typeface="Arial" panose="020B0604020202020204" pitchFamily="34" charset="0"/>
              </a:rPr>
              <a:t>. Тези ъгли обаче не определят положението на тялото, тъй като то може да се завърти около </a:t>
            </a:r>
            <a:r>
              <a:rPr lang="bg-BG" sz="2000" dirty="0">
                <a:solidFill>
                  <a:srgbClr val="C00000"/>
                </a:solidFill>
                <a:latin typeface="Arial" panose="020B0604020202020204" pitchFamily="34" charset="0"/>
              </a:rPr>
              <a:t>оста </a:t>
            </a:r>
            <a:r>
              <a:rPr lang="en-US" sz="2000" dirty="0">
                <a:solidFill>
                  <a:srgbClr val="C00000"/>
                </a:solidFill>
                <a:latin typeface="Arial" panose="020B0604020202020204" pitchFamily="34" charset="0"/>
              </a:rPr>
              <a:t>m</a:t>
            </a:r>
            <a:r>
              <a:rPr lang="de-DE" sz="2000" dirty="0">
                <a:latin typeface="Arial" panose="020B0604020202020204" pitchFamily="34" charset="0"/>
              </a:rPr>
              <a:t>, </a:t>
            </a:r>
            <a:r>
              <a:rPr lang="bg-BG" sz="2000" dirty="0">
                <a:latin typeface="Arial" panose="020B0604020202020204" pitchFamily="34" charset="0"/>
              </a:rPr>
              <a:t>т.е – необходим е още един параметър – </a:t>
            </a:r>
            <a:r>
              <a:rPr lang="bg-BG" sz="2000" dirty="0">
                <a:solidFill>
                  <a:srgbClr val="C00000"/>
                </a:solidFill>
                <a:latin typeface="Arial" panose="020B0604020202020204" pitchFamily="34" charset="0"/>
              </a:rPr>
              <a:t>ъгълът на завъртане спрямо оста </a:t>
            </a:r>
            <a:r>
              <a:rPr lang="en-US" sz="2000" dirty="0">
                <a:solidFill>
                  <a:srgbClr val="C00000"/>
                </a:solidFill>
                <a:latin typeface="Arial" panose="020B0604020202020204" pitchFamily="34" charset="0"/>
              </a:rPr>
              <a:t>m –</a:t>
            </a:r>
            <a:r>
              <a:rPr lang="bg-BG" sz="2000" dirty="0">
                <a:solidFill>
                  <a:srgbClr val="C00000"/>
                </a:solidFill>
                <a:latin typeface="Arial" panose="020B0604020202020204" pitchFamily="34" charset="0"/>
              </a:rPr>
              <a:t> </a:t>
            </a:r>
            <a:r>
              <a:rPr lang="en-US" sz="2000" dirty="0">
                <a:solidFill>
                  <a:srgbClr val="C00000"/>
                </a:solidFill>
                <a:latin typeface="Arial" panose="020B0604020202020204" pitchFamily="34" charset="0"/>
              </a:rPr>
              <a:t>θ</a:t>
            </a:r>
            <a:r>
              <a:rPr lang="en-US" sz="2000" dirty="0">
                <a:latin typeface="Arial" panose="020B0604020202020204" pitchFamily="34" charset="0"/>
              </a:rPr>
              <a:t>.</a:t>
            </a:r>
            <a:endParaRPr lang="bg-BG" sz="2000" dirty="0">
              <a:latin typeface="Arial" panose="020B0604020202020204" pitchFamily="34" charset="0"/>
            </a:endParaRPr>
          </a:p>
        </p:txBody>
      </p:sp>
    </p:spTree>
    <p:extLst>
      <p:ext uri="{BB962C8B-B14F-4D97-AF65-F5344CB8AC3E}">
        <p14:creationId xmlns:p14="http://schemas.microsoft.com/office/powerpoint/2010/main" val="18066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520"/>
            <a:ext cx="8229600" cy="571504"/>
          </a:xfrm>
        </p:spPr>
        <p:txBody>
          <a:bodyPr/>
          <a:lstStyle/>
          <a:p>
            <a:r>
              <a:rPr lang="ru-RU" sz="2000" dirty="0">
                <a:solidFill>
                  <a:srgbClr val="C00000"/>
                </a:solidFill>
                <a:effectLst/>
                <a:latin typeface="Arial" pitchFamily="34" charset="0"/>
              </a:rPr>
              <a:t>Степени на свобода на </a:t>
            </a:r>
            <a:r>
              <a:rPr lang="ru-RU" sz="2000" dirty="0" err="1">
                <a:solidFill>
                  <a:srgbClr val="C00000"/>
                </a:solidFill>
                <a:effectLst/>
                <a:latin typeface="Arial" pitchFamily="34" charset="0"/>
              </a:rPr>
              <a:t>твърдо</a:t>
            </a:r>
            <a:r>
              <a:rPr lang="ru-RU" sz="2000" dirty="0">
                <a:solidFill>
                  <a:srgbClr val="C00000"/>
                </a:solidFill>
                <a:effectLst/>
                <a:latin typeface="Arial" pitchFamily="34" charset="0"/>
              </a:rPr>
              <a:t> </a:t>
            </a:r>
            <a:r>
              <a:rPr lang="ru-RU" sz="2000" dirty="0" err="1">
                <a:solidFill>
                  <a:srgbClr val="C00000"/>
                </a:solidFill>
                <a:effectLst/>
                <a:latin typeface="Arial" pitchFamily="34" charset="0"/>
              </a:rPr>
              <a:t>тяло</a:t>
            </a:r>
            <a:endParaRPr lang="bg-BG" sz="2000" dirty="0">
              <a:solidFill>
                <a:srgbClr val="C00000"/>
              </a:solidFill>
            </a:endParaRPr>
          </a:p>
        </p:txBody>
      </p:sp>
      <p:sp>
        <p:nvSpPr>
          <p:cNvPr id="3" name="Content Placeholder 2"/>
          <p:cNvSpPr>
            <a:spLocks noGrp="1"/>
          </p:cNvSpPr>
          <p:nvPr>
            <p:ph idx="1"/>
          </p:nvPr>
        </p:nvSpPr>
        <p:spPr>
          <a:xfrm>
            <a:off x="100010" y="5641177"/>
            <a:ext cx="8739206" cy="1214446"/>
          </a:xfrm>
        </p:spPr>
        <p:txBody>
          <a:bodyPr/>
          <a:lstStyle/>
          <a:p>
            <a:pPr>
              <a:buFont typeface="Wingdings" pitchFamily="2" charset="2"/>
              <a:buChar char="v"/>
            </a:pPr>
            <a:r>
              <a:rPr lang="bg-BG" sz="2000" dirty="0">
                <a:latin typeface="Arial" pitchFamily="34" charset="0"/>
              </a:rPr>
              <a:t>Положението на свободното тяло в пространството се дефинира напълно с шест обобщени координати: три линейни координати и три ъгъла: </a:t>
            </a:r>
            <a:r>
              <a:rPr lang="bg-BG" sz="2000" dirty="0" err="1">
                <a:solidFill>
                  <a:srgbClr val="3333CC"/>
                </a:solidFill>
                <a:latin typeface="Arial" pitchFamily="34" charset="0"/>
              </a:rPr>
              <a:t>х</a:t>
            </a:r>
            <a:r>
              <a:rPr lang="bg-BG" sz="1600" dirty="0" err="1">
                <a:solidFill>
                  <a:srgbClr val="3333CC"/>
                </a:solidFill>
                <a:latin typeface="Arial" pitchFamily="34" charset="0"/>
              </a:rPr>
              <a:t>м</a:t>
            </a:r>
            <a:r>
              <a:rPr lang="bg-BG" sz="2000" dirty="0">
                <a:solidFill>
                  <a:srgbClr val="3333CC"/>
                </a:solidFill>
                <a:latin typeface="Arial" pitchFamily="34" charset="0"/>
              </a:rPr>
              <a:t> , </a:t>
            </a:r>
            <a:r>
              <a:rPr lang="en-US" sz="2000" dirty="0">
                <a:solidFill>
                  <a:srgbClr val="3333CC"/>
                </a:solidFill>
                <a:latin typeface="Arial" pitchFamily="34" charset="0"/>
              </a:rPr>
              <a:t>y</a:t>
            </a:r>
            <a:r>
              <a:rPr lang="bg-BG" sz="1600" dirty="0">
                <a:solidFill>
                  <a:srgbClr val="3333CC"/>
                </a:solidFill>
                <a:latin typeface="Arial" pitchFamily="34" charset="0"/>
              </a:rPr>
              <a:t>м</a:t>
            </a:r>
            <a:r>
              <a:rPr lang="bg-BG" sz="2000" dirty="0">
                <a:solidFill>
                  <a:srgbClr val="3333CC"/>
                </a:solidFill>
                <a:latin typeface="Arial" pitchFamily="34" charset="0"/>
              </a:rPr>
              <a:t> , </a:t>
            </a:r>
            <a:r>
              <a:rPr lang="en-US" sz="2000" dirty="0">
                <a:solidFill>
                  <a:srgbClr val="3333CC"/>
                </a:solidFill>
                <a:latin typeface="Arial" pitchFamily="34" charset="0"/>
              </a:rPr>
              <a:t>z</a:t>
            </a:r>
            <a:r>
              <a:rPr lang="bg-BG" sz="1600" dirty="0">
                <a:solidFill>
                  <a:srgbClr val="3333CC"/>
                </a:solidFill>
                <a:latin typeface="Arial" pitchFamily="34" charset="0"/>
              </a:rPr>
              <a:t>м</a:t>
            </a:r>
            <a:r>
              <a:rPr lang="bg-BG" sz="2000" dirty="0">
                <a:solidFill>
                  <a:srgbClr val="3333CC"/>
                </a:solidFill>
                <a:latin typeface="Arial" pitchFamily="34" charset="0"/>
              </a:rPr>
              <a:t>; </a:t>
            </a:r>
            <a:r>
              <a:rPr lang="el-GR" sz="2000" dirty="0">
                <a:solidFill>
                  <a:srgbClr val="3333CC"/>
                </a:solidFill>
                <a:latin typeface="Arial" pitchFamily="34" charset="0"/>
              </a:rPr>
              <a:t>φ</a:t>
            </a:r>
            <a:r>
              <a:rPr lang="bg-BG" sz="2000" dirty="0">
                <a:solidFill>
                  <a:srgbClr val="3333CC"/>
                </a:solidFill>
                <a:latin typeface="Arial" pitchFamily="34" charset="0"/>
              </a:rPr>
              <a:t>, </a:t>
            </a:r>
            <a:r>
              <a:rPr lang="el-GR" sz="2000" dirty="0">
                <a:solidFill>
                  <a:srgbClr val="3333CC"/>
                </a:solidFill>
                <a:latin typeface="Arial" pitchFamily="34" charset="0"/>
              </a:rPr>
              <a:t>Ψ</a:t>
            </a:r>
            <a:r>
              <a:rPr lang="bg-BG" sz="2000" dirty="0">
                <a:solidFill>
                  <a:srgbClr val="3333CC"/>
                </a:solidFill>
                <a:latin typeface="Arial" pitchFamily="34" charset="0"/>
              </a:rPr>
              <a:t>, </a:t>
            </a:r>
            <a:r>
              <a:rPr lang="el-GR" sz="2000" dirty="0">
                <a:solidFill>
                  <a:srgbClr val="3333CC"/>
                </a:solidFill>
                <a:latin typeface="Arial" pitchFamily="34" charset="0"/>
              </a:rPr>
              <a:t>θ</a:t>
            </a:r>
            <a:r>
              <a:rPr lang="bg-BG" sz="2000" dirty="0">
                <a:latin typeface="Arial" pitchFamily="34" charset="0"/>
              </a:rPr>
              <a:t>.</a:t>
            </a:r>
          </a:p>
          <a:p>
            <a:endParaRPr lang="bg-BG" sz="20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14</a:t>
            </a:fld>
            <a:endParaRPr lang="bg-BG"/>
          </a:p>
        </p:txBody>
      </p:sp>
      <p:sp>
        <p:nvSpPr>
          <p:cNvPr id="6" name="TextBox 5"/>
          <p:cNvSpPr txBox="1"/>
          <p:nvPr/>
        </p:nvSpPr>
        <p:spPr>
          <a:xfrm>
            <a:off x="4267184" y="844689"/>
            <a:ext cx="4572032" cy="5632311"/>
          </a:xfrm>
          <a:prstGeom prst="rect">
            <a:avLst/>
          </a:prstGeom>
          <a:noFill/>
        </p:spPr>
        <p:txBody>
          <a:bodyPr wrap="square" rtlCol="0">
            <a:spAutoFit/>
          </a:bodyPr>
          <a:lstStyle/>
          <a:p>
            <a:pPr algn="just"/>
            <a:r>
              <a:rPr lang="bg-BG" sz="2000" dirty="0">
                <a:latin typeface="Arial" pitchFamily="34" charset="0"/>
              </a:rPr>
              <a:t> Удобно е ъгловите параметри, необходими за определяне положението на тялото да се изразят чрез </a:t>
            </a:r>
            <a:r>
              <a:rPr lang="bg-BG" sz="2000" dirty="0">
                <a:solidFill>
                  <a:srgbClr val="3333CC"/>
                </a:solidFill>
                <a:latin typeface="Arial" pitchFamily="34" charset="0"/>
              </a:rPr>
              <a:t>Ойлеровите ъгли - </a:t>
            </a:r>
            <a:r>
              <a:rPr lang="el-GR" sz="2000" dirty="0">
                <a:solidFill>
                  <a:srgbClr val="333399"/>
                </a:solidFill>
                <a:latin typeface="Arial" pitchFamily="34" charset="0"/>
              </a:rPr>
              <a:t>φ</a:t>
            </a:r>
            <a:r>
              <a:rPr lang="bg-BG" sz="2000" dirty="0">
                <a:solidFill>
                  <a:srgbClr val="333399"/>
                </a:solidFill>
                <a:latin typeface="Arial" pitchFamily="34" charset="0"/>
              </a:rPr>
              <a:t>, </a:t>
            </a:r>
            <a:r>
              <a:rPr lang="el-GR" sz="2000" dirty="0">
                <a:solidFill>
                  <a:srgbClr val="333399"/>
                </a:solidFill>
                <a:latin typeface="Arial" pitchFamily="34" charset="0"/>
              </a:rPr>
              <a:t>Ψ</a:t>
            </a:r>
            <a:r>
              <a:rPr lang="bg-BG" sz="2000" dirty="0">
                <a:solidFill>
                  <a:srgbClr val="333399"/>
                </a:solidFill>
                <a:latin typeface="Arial" pitchFamily="34" charset="0"/>
              </a:rPr>
              <a:t>, </a:t>
            </a:r>
            <a:r>
              <a:rPr lang="el-GR" sz="2000" dirty="0">
                <a:solidFill>
                  <a:srgbClr val="333399"/>
                </a:solidFill>
                <a:latin typeface="Arial" pitchFamily="34" charset="0"/>
              </a:rPr>
              <a:t>θ</a:t>
            </a:r>
            <a:r>
              <a:rPr lang="bg-BG" sz="2000" dirty="0">
                <a:solidFill>
                  <a:srgbClr val="333399"/>
                </a:solidFill>
                <a:latin typeface="Arial" pitchFamily="34" charset="0"/>
              </a:rPr>
              <a:t>. </a:t>
            </a:r>
          </a:p>
          <a:p>
            <a:endParaRPr lang="bg-BG" sz="2000" dirty="0">
              <a:latin typeface="Arial" pitchFamily="34" charset="0"/>
            </a:endParaRPr>
          </a:p>
          <a:p>
            <a:pPr>
              <a:buClr>
                <a:srgbClr val="3333CC"/>
              </a:buClr>
              <a:buSzPct val="80000"/>
              <a:buFont typeface="Wingdings" pitchFamily="2" charset="2"/>
              <a:buChar char="ü"/>
            </a:pPr>
            <a:r>
              <a:rPr lang="bg-BG" sz="2000" dirty="0">
                <a:latin typeface="Arial" pitchFamily="34" charset="0"/>
              </a:rPr>
              <a:t> т. М – произволна точка от тялото;</a:t>
            </a:r>
          </a:p>
          <a:p>
            <a:pPr>
              <a:buClr>
                <a:srgbClr val="3333CC"/>
              </a:buClr>
              <a:buSzPct val="80000"/>
              <a:buFont typeface="Wingdings" pitchFamily="2" charset="2"/>
              <a:buChar char="ü"/>
            </a:pPr>
            <a:r>
              <a:rPr lang="bg-BG" sz="2000" dirty="0">
                <a:latin typeface="Arial" pitchFamily="34" charset="0"/>
              </a:rPr>
              <a:t> </a:t>
            </a:r>
            <a:r>
              <a:rPr lang="en-US" sz="2000" dirty="0" err="1">
                <a:latin typeface="Arial" pitchFamily="34" charset="0"/>
              </a:rPr>
              <a:t>Mxyz</a:t>
            </a:r>
            <a:r>
              <a:rPr lang="en-US" sz="2000" dirty="0">
                <a:latin typeface="Arial" pitchFamily="34" charset="0"/>
              </a:rPr>
              <a:t> – </a:t>
            </a:r>
            <a:r>
              <a:rPr lang="bg-BG" sz="2000" dirty="0">
                <a:latin typeface="Arial" pitchFamily="34" charset="0"/>
              </a:rPr>
              <a:t>неподвижна координатна система;</a:t>
            </a:r>
          </a:p>
          <a:p>
            <a:pPr>
              <a:buClr>
                <a:srgbClr val="3333CC"/>
              </a:buClr>
              <a:buSzPct val="80000"/>
              <a:buFont typeface="Wingdings" pitchFamily="2" charset="2"/>
              <a:buChar char="ü"/>
            </a:pPr>
            <a:r>
              <a:rPr lang="bg-BG" sz="2000" dirty="0">
                <a:latin typeface="Arial" pitchFamily="34" charset="0"/>
              </a:rPr>
              <a:t> </a:t>
            </a:r>
            <a:r>
              <a:rPr lang="en-US" sz="2000" dirty="0" err="1">
                <a:latin typeface="Arial" pitchFamily="34" charset="0"/>
              </a:rPr>
              <a:t>Mx</a:t>
            </a:r>
            <a:r>
              <a:rPr lang="bg-BG" sz="2000" dirty="0">
                <a:latin typeface="Arial" pitchFamily="34" charset="0"/>
              </a:rPr>
              <a:t>’</a:t>
            </a:r>
            <a:r>
              <a:rPr lang="en-US" sz="2000" dirty="0">
                <a:latin typeface="Arial" pitchFamily="34" charset="0"/>
              </a:rPr>
              <a:t>y</a:t>
            </a:r>
            <a:r>
              <a:rPr lang="bg-BG" sz="2000" dirty="0">
                <a:latin typeface="Arial" pitchFamily="34" charset="0"/>
              </a:rPr>
              <a:t>’</a:t>
            </a:r>
            <a:r>
              <a:rPr lang="en-US" sz="2000" dirty="0">
                <a:latin typeface="Arial" pitchFamily="34" charset="0"/>
              </a:rPr>
              <a:t>z</a:t>
            </a:r>
            <a:r>
              <a:rPr lang="bg-BG" sz="2000" dirty="0">
                <a:latin typeface="Arial" pitchFamily="34" charset="0"/>
              </a:rPr>
              <a:t>’ – подвижна координатна система</a:t>
            </a:r>
          </a:p>
          <a:p>
            <a:pPr>
              <a:buClr>
                <a:srgbClr val="3333CC"/>
              </a:buClr>
              <a:buSzPct val="80000"/>
              <a:buFont typeface="Wingdings" pitchFamily="2" charset="2"/>
              <a:buChar char="ü"/>
            </a:pPr>
            <a:r>
              <a:rPr lang="bg-BG" sz="2000" dirty="0">
                <a:latin typeface="Arial" pitchFamily="34" charset="0"/>
              </a:rPr>
              <a:t> МК – пресечна точка на равнините М</a:t>
            </a:r>
            <a:r>
              <a:rPr lang="en-US" sz="2000" dirty="0" err="1">
                <a:latin typeface="Arial" pitchFamily="34" charset="0"/>
              </a:rPr>
              <a:t>xy</a:t>
            </a:r>
            <a:r>
              <a:rPr lang="en-US" sz="2000" dirty="0">
                <a:latin typeface="Arial" pitchFamily="34" charset="0"/>
              </a:rPr>
              <a:t> </a:t>
            </a:r>
            <a:r>
              <a:rPr lang="bg-BG" sz="2000" dirty="0">
                <a:latin typeface="Arial" pitchFamily="34" charset="0"/>
              </a:rPr>
              <a:t>и </a:t>
            </a:r>
            <a:r>
              <a:rPr lang="en-US" sz="2000" dirty="0" err="1">
                <a:latin typeface="Arial" pitchFamily="34" charset="0"/>
              </a:rPr>
              <a:t>Mx’y</a:t>
            </a:r>
            <a:r>
              <a:rPr lang="en-US" sz="2000" dirty="0">
                <a:latin typeface="Arial" pitchFamily="34" charset="0"/>
              </a:rPr>
              <a:t>’ – </a:t>
            </a:r>
            <a:r>
              <a:rPr lang="bg-BG" sz="2000" dirty="0">
                <a:solidFill>
                  <a:srgbClr val="3333CC"/>
                </a:solidFill>
                <a:latin typeface="Arial" pitchFamily="34" charset="0"/>
              </a:rPr>
              <a:t>линия на възлите</a:t>
            </a:r>
          </a:p>
          <a:p>
            <a:endParaRPr lang="bg-BG" sz="2000" dirty="0">
              <a:latin typeface="Arial" pitchFamily="34" charset="0"/>
            </a:endParaRPr>
          </a:p>
          <a:p>
            <a:endParaRPr lang="bg-BG" sz="2000" dirty="0">
              <a:latin typeface="Arial" pitchFamily="34" charset="0"/>
            </a:endParaRPr>
          </a:p>
          <a:p>
            <a:endParaRPr lang="bg-BG" sz="2000" dirty="0">
              <a:latin typeface="Arial" pitchFamily="34" charset="0"/>
            </a:endParaRPr>
          </a:p>
          <a:p>
            <a:endParaRPr lang="bg-BG" sz="2000" dirty="0">
              <a:latin typeface="Arial" pitchFamily="34" charset="0"/>
            </a:endParaRPr>
          </a:p>
          <a:p>
            <a:endParaRPr lang="bg-BG" sz="2000" dirty="0">
              <a:latin typeface="Arial" pitchFamily="34" charset="0"/>
            </a:endParaRPr>
          </a:p>
        </p:txBody>
      </p:sp>
      <p:pic>
        <p:nvPicPr>
          <p:cNvPr id="193540" name="Picture 4"/>
          <p:cNvPicPr>
            <a:picLocks noChangeAspect="1" noChangeArrowheads="1"/>
          </p:cNvPicPr>
          <p:nvPr/>
        </p:nvPicPr>
        <p:blipFill>
          <a:blip r:embed="rId2"/>
          <a:srcRect/>
          <a:stretch>
            <a:fillRect/>
          </a:stretch>
        </p:blipFill>
        <p:spPr bwMode="auto">
          <a:xfrm>
            <a:off x="4499992" y="4878864"/>
            <a:ext cx="3686160" cy="526594"/>
          </a:xfrm>
          <a:prstGeom prst="rect">
            <a:avLst/>
          </a:prstGeom>
          <a:noFill/>
          <a:ln w="9525">
            <a:noFill/>
            <a:miter lim="800000"/>
            <a:headEnd/>
            <a:tailEnd/>
          </a:ln>
          <a:effectLst/>
        </p:spPr>
      </p:pic>
      <p:pic>
        <p:nvPicPr>
          <p:cNvPr id="8" name="Picture 7"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10" y="3908"/>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48398" y="857232"/>
            <a:ext cx="3972343" cy="39072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48D62C-558C-4F14-8B88-00460570EC15}"/>
              </a:ext>
            </a:extLst>
          </p:cNvPr>
          <p:cNvPicPr>
            <a:picLocks noGrp="1" noChangeAspect="1"/>
          </p:cNvPicPr>
          <p:nvPr>
            <p:ph idx="1"/>
          </p:nvPr>
        </p:nvPicPr>
        <p:blipFill>
          <a:blip r:embed="rId3"/>
          <a:stretch>
            <a:fillRect/>
          </a:stretch>
        </p:blipFill>
        <p:spPr>
          <a:xfrm>
            <a:off x="-111642" y="54779"/>
            <a:ext cx="4107450" cy="3166637"/>
          </a:xfrm>
          <a:prstGeom prst="rect">
            <a:avLst/>
          </a:prstGeom>
        </p:spPr>
      </p:pic>
      <p:sp>
        <p:nvSpPr>
          <p:cNvPr id="4" name="Slide Number Placeholder 3">
            <a:extLst>
              <a:ext uri="{FF2B5EF4-FFF2-40B4-BE49-F238E27FC236}">
                <a16:creationId xmlns:a16="http://schemas.microsoft.com/office/drawing/2014/main" id="{FCD71AB6-E986-458E-8C94-43885942E3A7}"/>
              </a:ext>
            </a:extLst>
          </p:cNvPr>
          <p:cNvSpPr>
            <a:spLocks noGrp="1"/>
          </p:cNvSpPr>
          <p:nvPr>
            <p:ph type="sldNum" sz="quarter" idx="12"/>
          </p:nvPr>
        </p:nvSpPr>
        <p:spPr/>
        <p:txBody>
          <a:bodyPr/>
          <a:lstStyle/>
          <a:p>
            <a:fld id="{BFE999D1-F9A4-4778-B8C7-0170286633BE}" type="slidenum">
              <a:rPr lang="bg-BG" smtClean="0"/>
              <a:pPr/>
              <a:t>15</a:t>
            </a:fld>
            <a:endParaRPr lang="bg-BG"/>
          </a:p>
        </p:txBody>
      </p:sp>
      <p:pic>
        <p:nvPicPr>
          <p:cNvPr id="6" name="Picture 5">
            <a:extLst>
              <a:ext uri="{FF2B5EF4-FFF2-40B4-BE49-F238E27FC236}">
                <a16:creationId xmlns:a16="http://schemas.microsoft.com/office/drawing/2014/main" id="{BF452F69-57FA-4C14-8A26-4D9C71A02E0E}"/>
              </a:ext>
            </a:extLst>
          </p:cNvPr>
          <p:cNvPicPr>
            <a:picLocks noChangeAspect="1"/>
          </p:cNvPicPr>
          <p:nvPr/>
        </p:nvPicPr>
        <p:blipFill>
          <a:blip r:embed="rId4"/>
          <a:stretch>
            <a:fillRect/>
          </a:stretch>
        </p:blipFill>
        <p:spPr>
          <a:xfrm>
            <a:off x="2454288" y="3564792"/>
            <a:ext cx="4409541" cy="3166637"/>
          </a:xfrm>
          <a:prstGeom prst="rect">
            <a:avLst/>
          </a:prstGeom>
        </p:spPr>
      </p:pic>
      <p:pic>
        <p:nvPicPr>
          <p:cNvPr id="7" name="Picture 6">
            <a:extLst>
              <a:ext uri="{FF2B5EF4-FFF2-40B4-BE49-F238E27FC236}">
                <a16:creationId xmlns:a16="http://schemas.microsoft.com/office/drawing/2014/main" id="{0A2C31D3-B43D-41A9-A598-7AF753F965E5}"/>
              </a:ext>
            </a:extLst>
          </p:cNvPr>
          <p:cNvPicPr>
            <a:picLocks noChangeAspect="1"/>
          </p:cNvPicPr>
          <p:nvPr/>
        </p:nvPicPr>
        <p:blipFill>
          <a:blip r:embed="rId5"/>
          <a:stretch>
            <a:fillRect/>
          </a:stretch>
        </p:blipFill>
        <p:spPr>
          <a:xfrm>
            <a:off x="4639667" y="136030"/>
            <a:ext cx="4292015" cy="3157178"/>
          </a:xfrm>
          <a:prstGeom prst="rect">
            <a:avLst/>
          </a:prstGeom>
        </p:spPr>
      </p:pic>
      <p:sp>
        <p:nvSpPr>
          <p:cNvPr id="8" name="TextBox 7">
            <a:extLst>
              <a:ext uri="{FF2B5EF4-FFF2-40B4-BE49-F238E27FC236}">
                <a16:creationId xmlns:a16="http://schemas.microsoft.com/office/drawing/2014/main" id="{554503A5-CF38-4FE9-A58B-63484C3CB324}"/>
              </a:ext>
            </a:extLst>
          </p:cNvPr>
          <p:cNvSpPr txBox="1"/>
          <p:nvPr/>
        </p:nvSpPr>
        <p:spPr>
          <a:xfrm>
            <a:off x="235510" y="3557508"/>
            <a:ext cx="3816296" cy="646331"/>
          </a:xfrm>
          <a:prstGeom prst="rect">
            <a:avLst/>
          </a:prstGeom>
          <a:noFill/>
        </p:spPr>
        <p:txBody>
          <a:bodyPr wrap="square" rtlCol="0">
            <a:spAutoFit/>
          </a:bodyPr>
          <a:lstStyle/>
          <a:p>
            <a:r>
              <a:rPr lang="bg-BG" dirty="0">
                <a:latin typeface="Arial" panose="020B0604020202020204" pitchFamily="34" charset="0"/>
              </a:rPr>
              <a:t>Първо въртене – около ос</a:t>
            </a:r>
            <a:r>
              <a:rPr lang="en-US" dirty="0">
                <a:latin typeface="Arial" panose="020B0604020202020204" pitchFamily="34" charset="0"/>
              </a:rPr>
              <a:t> Z</a:t>
            </a:r>
            <a:r>
              <a:rPr lang="bg-BG" dirty="0">
                <a:latin typeface="Arial" panose="020B0604020202020204" pitchFamily="34" charset="0"/>
              </a:rPr>
              <a:t> на неподвижната КС </a:t>
            </a:r>
            <a:r>
              <a:rPr lang="en-US" dirty="0">
                <a:latin typeface="Arial" panose="020B0604020202020204" pitchFamily="34" charset="0"/>
              </a:rPr>
              <a:t>– </a:t>
            </a:r>
            <a:r>
              <a:rPr lang="bg-BG" dirty="0">
                <a:latin typeface="Arial" panose="020B0604020202020204" pitchFamily="34" charset="0"/>
              </a:rPr>
              <a:t>ъгъл </a:t>
            </a:r>
            <a:r>
              <a:rPr lang="el-GR" dirty="0">
                <a:latin typeface="Arial" panose="020B0604020202020204" pitchFamily="34" charset="0"/>
              </a:rPr>
              <a:t>ᴪ</a:t>
            </a:r>
            <a:r>
              <a:rPr lang="bg-BG" dirty="0">
                <a:latin typeface="Arial" panose="020B0604020202020204" pitchFamily="34" charset="0"/>
              </a:rPr>
              <a:t>.</a:t>
            </a:r>
            <a:endParaRPr lang="en-US" dirty="0">
              <a:latin typeface="Arial" panose="020B0604020202020204" pitchFamily="34" charset="0"/>
            </a:endParaRPr>
          </a:p>
        </p:txBody>
      </p:sp>
      <p:sp>
        <p:nvSpPr>
          <p:cNvPr id="9" name="TextBox 8">
            <a:extLst>
              <a:ext uri="{FF2B5EF4-FFF2-40B4-BE49-F238E27FC236}">
                <a16:creationId xmlns:a16="http://schemas.microsoft.com/office/drawing/2014/main" id="{846210B1-B83C-4737-AC09-4D48C140F995}"/>
              </a:ext>
            </a:extLst>
          </p:cNvPr>
          <p:cNvSpPr txBox="1"/>
          <p:nvPr/>
        </p:nvSpPr>
        <p:spPr>
          <a:xfrm>
            <a:off x="7016073" y="3385809"/>
            <a:ext cx="2411760" cy="1200329"/>
          </a:xfrm>
          <a:prstGeom prst="rect">
            <a:avLst/>
          </a:prstGeom>
          <a:noFill/>
        </p:spPr>
        <p:txBody>
          <a:bodyPr wrap="square" rtlCol="0">
            <a:spAutoFit/>
          </a:bodyPr>
          <a:lstStyle/>
          <a:p>
            <a:r>
              <a:rPr lang="bg-BG" dirty="0">
                <a:latin typeface="Arial" panose="020B0604020202020204" pitchFamily="34" charset="0"/>
              </a:rPr>
              <a:t>Второ въртене – около ос </a:t>
            </a:r>
            <a:r>
              <a:rPr lang="en-US" dirty="0">
                <a:latin typeface="Arial" panose="020B0604020202020204" pitchFamily="34" charset="0"/>
              </a:rPr>
              <a:t>X</a:t>
            </a:r>
            <a:r>
              <a:rPr lang="bg-BG" sz="1400" dirty="0">
                <a:latin typeface="Arial" panose="020B0604020202020204" pitchFamily="34" charset="0"/>
              </a:rPr>
              <a:t>1 </a:t>
            </a:r>
            <a:r>
              <a:rPr lang="bg-BG" dirty="0">
                <a:latin typeface="Arial" panose="020B0604020202020204" pitchFamily="34" charset="0"/>
              </a:rPr>
              <a:t>на подвижната КС – ъгъл </a:t>
            </a:r>
            <a:r>
              <a:rPr lang="el-GR" dirty="0">
                <a:latin typeface="Arial" panose="020B0604020202020204" pitchFamily="34" charset="0"/>
              </a:rPr>
              <a:t>θ</a:t>
            </a:r>
            <a:r>
              <a:rPr lang="bg-BG" dirty="0">
                <a:latin typeface="Arial" panose="020B0604020202020204" pitchFamily="34" charset="0"/>
              </a:rPr>
              <a:t>.</a:t>
            </a:r>
            <a:endParaRPr lang="en-US" dirty="0">
              <a:latin typeface="Arial" panose="020B0604020202020204" pitchFamily="34" charset="0"/>
            </a:endParaRPr>
          </a:p>
        </p:txBody>
      </p:sp>
      <p:sp>
        <p:nvSpPr>
          <p:cNvPr id="10" name="TextBox 9">
            <a:extLst>
              <a:ext uri="{FF2B5EF4-FFF2-40B4-BE49-F238E27FC236}">
                <a16:creationId xmlns:a16="http://schemas.microsoft.com/office/drawing/2014/main" id="{BDC4EDAD-8631-42CA-9ED5-18391FE5A1F8}"/>
              </a:ext>
            </a:extLst>
          </p:cNvPr>
          <p:cNvSpPr txBox="1"/>
          <p:nvPr/>
        </p:nvSpPr>
        <p:spPr>
          <a:xfrm>
            <a:off x="200553" y="4941168"/>
            <a:ext cx="2101491" cy="1477328"/>
          </a:xfrm>
          <a:prstGeom prst="rect">
            <a:avLst/>
          </a:prstGeom>
          <a:noFill/>
        </p:spPr>
        <p:txBody>
          <a:bodyPr wrap="square" rtlCol="0">
            <a:spAutoFit/>
          </a:bodyPr>
          <a:lstStyle/>
          <a:p>
            <a:r>
              <a:rPr lang="bg-BG" dirty="0">
                <a:latin typeface="Arial" panose="020B0604020202020204" pitchFamily="34" charset="0"/>
              </a:rPr>
              <a:t>Трето въртене – покрай ос </a:t>
            </a:r>
            <a:r>
              <a:rPr lang="en-US" dirty="0">
                <a:latin typeface="Arial" panose="020B0604020202020204" pitchFamily="34" charset="0"/>
              </a:rPr>
              <a:t>Z</a:t>
            </a:r>
            <a:r>
              <a:rPr lang="bg-BG" sz="1400" dirty="0">
                <a:latin typeface="Arial" panose="020B0604020202020204" pitchFamily="34" charset="0"/>
              </a:rPr>
              <a:t>1</a:t>
            </a:r>
            <a:r>
              <a:rPr lang="en-US" dirty="0">
                <a:latin typeface="Arial" panose="020B0604020202020204" pitchFamily="34" charset="0"/>
              </a:rPr>
              <a:t> </a:t>
            </a:r>
            <a:r>
              <a:rPr lang="bg-BG" dirty="0">
                <a:latin typeface="Arial" panose="020B0604020202020204" pitchFamily="34" charset="0"/>
              </a:rPr>
              <a:t>на подвижната координатна система - ъгъл </a:t>
            </a:r>
            <a:r>
              <a:rPr lang="el-GR" dirty="0">
                <a:latin typeface="Arial" panose="020B0604020202020204" pitchFamily="34" charset="0"/>
              </a:rPr>
              <a:t>φ</a:t>
            </a:r>
            <a:r>
              <a:rPr lang="bg-BG" dirty="0">
                <a:latin typeface="Arial" panose="020B0604020202020204" pitchFamily="34" charset="0"/>
              </a:rPr>
              <a:t>.</a:t>
            </a:r>
            <a:endParaRPr lang="en-US" dirty="0">
              <a:latin typeface="Arial" panose="020B0604020202020204" pitchFamily="34" charset="0"/>
            </a:endParaRPr>
          </a:p>
        </p:txBody>
      </p:sp>
      <p:sp>
        <p:nvSpPr>
          <p:cNvPr id="2" name="TextBox 1">
            <a:extLst>
              <a:ext uri="{FF2B5EF4-FFF2-40B4-BE49-F238E27FC236}">
                <a16:creationId xmlns:a16="http://schemas.microsoft.com/office/drawing/2014/main" id="{38775CB1-9E7C-46C1-B820-9118E81B724D}"/>
              </a:ext>
            </a:extLst>
          </p:cNvPr>
          <p:cNvSpPr txBox="1"/>
          <p:nvPr/>
        </p:nvSpPr>
        <p:spPr>
          <a:xfrm>
            <a:off x="7016073" y="4941168"/>
            <a:ext cx="1767394" cy="830997"/>
          </a:xfrm>
          <a:prstGeom prst="rect">
            <a:avLst/>
          </a:prstGeom>
          <a:noFill/>
        </p:spPr>
        <p:txBody>
          <a:bodyPr wrap="square" rtlCol="0">
            <a:spAutoFit/>
          </a:bodyPr>
          <a:lstStyle/>
          <a:p>
            <a:pPr algn="ctr"/>
            <a:r>
              <a:rPr lang="bg-BG" sz="2400" dirty="0">
                <a:solidFill>
                  <a:srgbClr val="FF0000"/>
                </a:solidFill>
                <a:latin typeface="Arial" panose="020B0604020202020204" pitchFamily="34" charset="0"/>
              </a:rPr>
              <a:t>Ойлерови</a:t>
            </a:r>
          </a:p>
          <a:p>
            <a:pPr algn="ctr"/>
            <a:r>
              <a:rPr lang="bg-BG" sz="2400" dirty="0">
                <a:solidFill>
                  <a:srgbClr val="FF0000"/>
                </a:solidFill>
                <a:latin typeface="Arial" panose="020B0604020202020204" pitchFamily="34" charset="0"/>
              </a:rPr>
              <a:t>ъгли</a:t>
            </a:r>
            <a:endParaRPr lang="en-US" sz="2400" dirty="0">
              <a:solidFill>
                <a:srgbClr val="FF0000"/>
              </a:solidFill>
              <a:latin typeface="Arial" panose="020B0604020202020204" pitchFamily="34" charset="0"/>
            </a:endParaRPr>
          </a:p>
        </p:txBody>
      </p:sp>
    </p:spTree>
    <p:extLst>
      <p:ext uri="{BB962C8B-B14F-4D97-AF65-F5344CB8AC3E}">
        <p14:creationId xmlns:p14="http://schemas.microsoft.com/office/powerpoint/2010/main" val="2627893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8325D-34D9-4343-A3F1-2C7B39B3D588}"/>
              </a:ext>
            </a:extLst>
          </p:cNvPr>
          <p:cNvPicPr>
            <a:picLocks noGrp="1" noChangeAspect="1"/>
          </p:cNvPicPr>
          <p:nvPr>
            <p:ph idx="1"/>
          </p:nvPr>
        </p:nvPicPr>
        <p:blipFill>
          <a:blip r:embed="rId2"/>
          <a:stretch>
            <a:fillRect/>
          </a:stretch>
        </p:blipFill>
        <p:spPr>
          <a:xfrm>
            <a:off x="1619672" y="152400"/>
            <a:ext cx="6350141" cy="5436839"/>
          </a:xfrm>
          <a:prstGeom prst="rect">
            <a:avLst/>
          </a:prstGeom>
        </p:spPr>
      </p:pic>
      <p:sp>
        <p:nvSpPr>
          <p:cNvPr id="4" name="Slide Number Placeholder 3">
            <a:extLst>
              <a:ext uri="{FF2B5EF4-FFF2-40B4-BE49-F238E27FC236}">
                <a16:creationId xmlns:a16="http://schemas.microsoft.com/office/drawing/2014/main" id="{2838F856-660C-46C2-8BAE-1B81D7E06720}"/>
              </a:ext>
            </a:extLst>
          </p:cNvPr>
          <p:cNvSpPr>
            <a:spLocks noGrp="1"/>
          </p:cNvSpPr>
          <p:nvPr>
            <p:ph type="sldNum" sz="quarter" idx="12"/>
          </p:nvPr>
        </p:nvSpPr>
        <p:spPr/>
        <p:txBody>
          <a:bodyPr/>
          <a:lstStyle/>
          <a:p>
            <a:fld id="{BFE999D1-F9A4-4778-B8C7-0170286633BE}" type="slidenum">
              <a:rPr lang="bg-BG" smtClean="0"/>
              <a:pPr/>
              <a:t>16</a:t>
            </a:fld>
            <a:endParaRPr lang="bg-BG"/>
          </a:p>
        </p:txBody>
      </p:sp>
      <p:sp>
        <p:nvSpPr>
          <p:cNvPr id="7" name="TextBox 6">
            <a:extLst>
              <a:ext uri="{FF2B5EF4-FFF2-40B4-BE49-F238E27FC236}">
                <a16:creationId xmlns:a16="http://schemas.microsoft.com/office/drawing/2014/main" id="{95E01C2E-556C-4A01-A0FA-4671E90715D0}"/>
              </a:ext>
            </a:extLst>
          </p:cNvPr>
          <p:cNvSpPr txBox="1"/>
          <p:nvPr/>
        </p:nvSpPr>
        <p:spPr>
          <a:xfrm>
            <a:off x="187152" y="5713399"/>
            <a:ext cx="3592760" cy="954107"/>
          </a:xfrm>
          <a:prstGeom prst="rect">
            <a:avLst/>
          </a:prstGeom>
          <a:noFill/>
        </p:spPr>
        <p:txBody>
          <a:bodyPr wrap="square" rtlCol="0">
            <a:spAutoFit/>
          </a:bodyPr>
          <a:lstStyle/>
          <a:p>
            <a:r>
              <a:rPr lang="en-US" sz="1400" dirty="0">
                <a:hlinkClick r:id="rId3"/>
              </a:rPr>
              <a:t>https://www.vbox7.com/play:80acd79557</a:t>
            </a:r>
            <a:endParaRPr lang="bg-BG" sz="1400" dirty="0">
              <a:latin typeface="Arial" panose="020B0604020202020204" pitchFamily="34" charset="0"/>
              <a:hlinkClick r:id="rId4"/>
            </a:endParaRPr>
          </a:p>
          <a:p>
            <a:r>
              <a:rPr lang="en-US" sz="1400" dirty="0">
                <a:latin typeface="Arial" panose="020B0604020202020204" pitchFamily="34" charset="0"/>
                <a:hlinkClick r:id="rId4"/>
              </a:rPr>
              <a:t>https://www.vbox7.com/play:a74a8b9e55</a:t>
            </a:r>
            <a:endParaRPr lang="bg-BG" sz="1400" dirty="0">
              <a:latin typeface="Arial" panose="020B0604020202020204" pitchFamily="34" charset="0"/>
            </a:endParaRPr>
          </a:p>
          <a:p>
            <a:r>
              <a:rPr lang="en-US" sz="1400" dirty="0">
                <a:latin typeface="Arial" panose="020B0604020202020204" pitchFamily="34" charset="0"/>
                <a:hlinkClick r:id="rId5"/>
              </a:rPr>
              <a:t>https://www.vbox7.com/play:2db3721e17</a:t>
            </a:r>
            <a:endParaRPr lang="bg-BG" sz="1400" dirty="0">
              <a:latin typeface="Arial" panose="020B0604020202020204" pitchFamily="34" charset="0"/>
            </a:endParaRPr>
          </a:p>
          <a:p>
            <a:endParaRPr lang="en-US" sz="1400" dirty="0">
              <a:latin typeface="Arial" panose="020B0604020202020204" pitchFamily="34" charset="0"/>
            </a:endParaRPr>
          </a:p>
        </p:txBody>
      </p:sp>
    </p:spTree>
    <p:extLst>
      <p:ext uri="{BB962C8B-B14F-4D97-AF65-F5344CB8AC3E}">
        <p14:creationId xmlns:p14="http://schemas.microsoft.com/office/powerpoint/2010/main" val="1514925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368280"/>
          </a:xfrm>
        </p:spPr>
        <p:txBody>
          <a:bodyPr/>
          <a:lstStyle/>
          <a:p>
            <a:r>
              <a:rPr lang="bg-BG" sz="2000" dirty="0">
                <a:solidFill>
                  <a:srgbClr val="C00000"/>
                </a:solidFill>
                <a:latin typeface="Arial" pitchFamily="34" charset="0"/>
                <a:cs typeface="Arial" pitchFamily="34" charset="0"/>
              </a:rPr>
              <a:t>Кинематични </a:t>
            </a:r>
            <a:r>
              <a:rPr lang="bg-BG" sz="2000" dirty="0" err="1">
                <a:solidFill>
                  <a:srgbClr val="C00000"/>
                </a:solidFill>
                <a:latin typeface="Arial" pitchFamily="34" charset="0"/>
                <a:cs typeface="Arial" pitchFamily="34" charset="0"/>
              </a:rPr>
              <a:t>двоици</a:t>
            </a:r>
            <a:endParaRPr lang="bg-BG" sz="2000" dirty="0">
              <a:solidFill>
                <a:srgbClr val="C00000"/>
              </a:solidFill>
              <a:latin typeface="Arial" pitchFamily="34" charset="0"/>
              <a:cs typeface="Arial" pitchFamily="34" charset="0"/>
            </a:endParaRPr>
          </a:p>
        </p:txBody>
      </p:sp>
      <p:sp>
        <p:nvSpPr>
          <p:cNvPr id="3" name="Content Placeholder 2"/>
          <p:cNvSpPr>
            <a:spLocks noGrp="1"/>
          </p:cNvSpPr>
          <p:nvPr>
            <p:ph idx="1"/>
          </p:nvPr>
        </p:nvSpPr>
        <p:spPr>
          <a:xfrm>
            <a:off x="457200" y="785794"/>
            <a:ext cx="8229600" cy="5310206"/>
          </a:xfrm>
        </p:spPr>
        <p:txBody>
          <a:bodyPr/>
          <a:lstStyle/>
          <a:p>
            <a:pPr>
              <a:buFont typeface="Wingdings" pitchFamily="2" charset="2"/>
              <a:buChar char="Ø"/>
            </a:pPr>
            <a:r>
              <a:rPr lang="bg-BG" sz="2000" dirty="0">
                <a:latin typeface="Arial" pitchFamily="34" charset="0"/>
                <a:cs typeface="Arial" pitchFamily="34" charset="0"/>
              </a:rPr>
              <a:t>Промяната на положението на материалните обекти в пространството спрямо приетата база за отчитане изразява тяхното </a:t>
            </a:r>
            <a:r>
              <a:rPr lang="bg-BG" sz="2000" dirty="0">
                <a:solidFill>
                  <a:srgbClr val="3333CC"/>
                </a:solidFill>
                <a:latin typeface="Arial" pitchFamily="34" charset="0"/>
                <a:cs typeface="Arial" pitchFamily="34" charset="0"/>
              </a:rPr>
              <a:t>преместване</a:t>
            </a:r>
            <a:r>
              <a:rPr lang="bg-BG" sz="2000" dirty="0">
                <a:latin typeface="Arial" pitchFamily="34" charset="0"/>
                <a:cs typeface="Arial" pitchFamily="34" charset="0"/>
              </a:rPr>
              <a:t>.</a:t>
            </a:r>
          </a:p>
          <a:p>
            <a:pPr>
              <a:buFont typeface="Wingdings" pitchFamily="2" charset="2"/>
              <a:buChar char="Ø"/>
            </a:pPr>
            <a:r>
              <a:rPr lang="bg-BG" sz="2000" dirty="0">
                <a:solidFill>
                  <a:srgbClr val="3333CC"/>
                </a:solidFill>
                <a:latin typeface="Arial" pitchFamily="34" charset="0"/>
                <a:cs typeface="Arial" pitchFamily="34" charset="0"/>
              </a:rPr>
              <a:t>Преместването, </a:t>
            </a:r>
            <a:r>
              <a:rPr lang="bg-BG" sz="2000" dirty="0">
                <a:latin typeface="Arial" pitchFamily="34" charset="0"/>
                <a:cs typeface="Arial" pitchFamily="34" charset="0"/>
              </a:rPr>
              <a:t>което отговаря на изменението на координатите на обекта, се характеризира с</a:t>
            </a:r>
            <a:r>
              <a:rPr lang="bg-BG" sz="2000" dirty="0">
                <a:solidFill>
                  <a:srgbClr val="3333CC"/>
                </a:solidFill>
                <a:latin typeface="Arial" pitchFamily="34" charset="0"/>
                <a:cs typeface="Arial" pitchFamily="34" charset="0"/>
              </a:rPr>
              <a:t> направление</a:t>
            </a:r>
            <a:r>
              <a:rPr lang="bg-BG" sz="2000" dirty="0">
                <a:latin typeface="Arial" pitchFamily="34" charset="0"/>
                <a:cs typeface="Arial" pitchFamily="34" charset="0"/>
              </a:rPr>
              <a:t>,</a:t>
            </a:r>
            <a:r>
              <a:rPr lang="bg-BG" sz="2000" dirty="0">
                <a:solidFill>
                  <a:srgbClr val="3333CC"/>
                </a:solidFill>
                <a:latin typeface="Arial" pitchFamily="34" charset="0"/>
                <a:cs typeface="Arial" pitchFamily="34" charset="0"/>
              </a:rPr>
              <a:t> посока </a:t>
            </a:r>
            <a:r>
              <a:rPr lang="bg-BG" sz="2000" dirty="0">
                <a:latin typeface="Arial" pitchFamily="34" charset="0"/>
                <a:cs typeface="Arial" pitchFamily="34" charset="0"/>
              </a:rPr>
              <a:t>и</a:t>
            </a:r>
            <a:r>
              <a:rPr lang="bg-BG" sz="2000" dirty="0">
                <a:solidFill>
                  <a:srgbClr val="3333CC"/>
                </a:solidFill>
                <a:latin typeface="Arial" pitchFamily="34" charset="0"/>
                <a:cs typeface="Arial" pitchFamily="34" charset="0"/>
              </a:rPr>
              <a:t> големина</a:t>
            </a:r>
            <a:r>
              <a:rPr lang="bg-BG" sz="2000" dirty="0">
                <a:latin typeface="Arial" pitchFamily="34" charset="0"/>
                <a:cs typeface="Arial" pitchFamily="34" charset="0"/>
              </a:rPr>
              <a:t>.</a:t>
            </a:r>
          </a:p>
          <a:p>
            <a:pPr>
              <a:buFont typeface="Wingdings" pitchFamily="2" charset="2"/>
              <a:buChar char="Ø"/>
            </a:pPr>
            <a:r>
              <a:rPr lang="bg-BG" sz="2000" dirty="0">
                <a:latin typeface="Arial" pitchFamily="34" charset="0"/>
                <a:cs typeface="Arial" pitchFamily="34" charset="0"/>
              </a:rPr>
              <a:t>Едно тяло </a:t>
            </a:r>
            <a:r>
              <a:rPr lang="bg-BG" sz="2000" dirty="0">
                <a:solidFill>
                  <a:srgbClr val="3333CC"/>
                </a:solidFill>
                <a:latin typeface="Arial" pitchFamily="34" charset="0"/>
                <a:cs typeface="Arial" pitchFamily="34" charset="0"/>
              </a:rPr>
              <a:t>не е свободно</a:t>
            </a:r>
            <a:r>
              <a:rPr lang="bg-BG" sz="2000" dirty="0">
                <a:latin typeface="Arial" pitchFamily="34" charset="0"/>
                <a:cs typeface="Arial" pitchFamily="34" charset="0"/>
              </a:rPr>
              <a:t>, когато върху неговите произволни премествания са наложени ограничения от други тела и условия, които се наричат </a:t>
            </a:r>
            <a:r>
              <a:rPr lang="bg-BG" sz="2000" dirty="0">
                <a:solidFill>
                  <a:srgbClr val="3333CC"/>
                </a:solidFill>
                <a:latin typeface="Arial" pitchFamily="34" charset="0"/>
                <a:cs typeface="Arial" pitchFamily="34" charset="0"/>
              </a:rPr>
              <a:t>връзки</a:t>
            </a:r>
            <a:r>
              <a:rPr lang="bg-BG" sz="2000" dirty="0">
                <a:latin typeface="Arial" pitchFamily="34" charset="0"/>
                <a:cs typeface="Arial" pitchFamily="34" charset="0"/>
              </a:rPr>
              <a:t>. Връзките, </a:t>
            </a:r>
            <a:r>
              <a:rPr lang="bg-BG" sz="2000" dirty="0">
                <a:solidFill>
                  <a:srgbClr val="C00000"/>
                </a:solidFill>
                <a:latin typeface="Arial" pitchFamily="34" charset="0"/>
                <a:cs typeface="Arial" pitchFamily="34" charset="0"/>
              </a:rPr>
              <a:t>които се изразяват чрез условия или уравнения</a:t>
            </a:r>
            <a:r>
              <a:rPr lang="bg-BG" sz="2000" dirty="0">
                <a:latin typeface="Arial" pitchFamily="34" charset="0"/>
                <a:cs typeface="Arial" pitchFamily="34" charset="0"/>
              </a:rPr>
              <a:t>, се наричат </a:t>
            </a:r>
            <a:r>
              <a:rPr lang="bg-BG" sz="2000" dirty="0">
                <a:solidFill>
                  <a:srgbClr val="3333CC"/>
                </a:solidFill>
                <a:latin typeface="Arial" pitchFamily="34" charset="0"/>
                <a:cs typeface="Arial" pitchFamily="34" charset="0"/>
              </a:rPr>
              <a:t>геометрични</a:t>
            </a:r>
            <a:r>
              <a:rPr lang="bg-BG" sz="2000" dirty="0">
                <a:latin typeface="Arial" pitchFamily="34" charset="0"/>
                <a:cs typeface="Arial" pitchFamily="34" charset="0"/>
              </a:rPr>
              <a:t>.</a:t>
            </a:r>
          </a:p>
          <a:p>
            <a:pPr>
              <a:buNone/>
            </a:pPr>
            <a:r>
              <a:rPr lang="bg-BG" sz="2000" i="1" dirty="0">
                <a:latin typeface="Arial" pitchFamily="34" charset="0"/>
                <a:cs typeface="Arial" pitchFamily="34" charset="0"/>
              </a:rPr>
              <a:t>	При механичните системи с геометрични връзки броят на независимите координати, определящи положението на системата, е равен на броя на степените на свобода.</a:t>
            </a:r>
          </a:p>
          <a:p>
            <a:pPr>
              <a:buFont typeface="Wingdings" pitchFamily="2" charset="2"/>
              <a:buChar char="Ø"/>
            </a:pPr>
            <a:r>
              <a:rPr lang="bg-BG" sz="2000" dirty="0">
                <a:latin typeface="Arial" pitchFamily="34" charset="0"/>
                <a:cs typeface="Arial" pitchFamily="34" charset="0"/>
              </a:rPr>
              <a:t>При </a:t>
            </a:r>
            <a:r>
              <a:rPr lang="bg-BG" sz="2000" dirty="0">
                <a:solidFill>
                  <a:srgbClr val="3333CC"/>
                </a:solidFill>
                <a:latin typeface="Arial" pitchFamily="34" charset="0"/>
                <a:cs typeface="Arial" pitchFamily="34" charset="0"/>
              </a:rPr>
              <a:t>кинематичното изследване </a:t>
            </a:r>
            <a:r>
              <a:rPr lang="bg-BG" sz="2000" dirty="0">
                <a:latin typeface="Arial" pitchFamily="34" charset="0"/>
                <a:cs typeface="Arial" pitchFamily="34" charset="0"/>
              </a:rPr>
              <a:t>на механичните системи </a:t>
            </a:r>
            <a:r>
              <a:rPr lang="bg-BG" sz="2000" dirty="0">
                <a:solidFill>
                  <a:srgbClr val="3333CC"/>
                </a:solidFill>
                <a:latin typeface="Arial" pitchFamily="34" charset="0"/>
                <a:cs typeface="Arial" pitchFamily="34" charset="0"/>
              </a:rPr>
              <a:t>съставящите ги тела </a:t>
            </a:r>
            <a:r>
              <a:rPr lang="bg-BG" sz="2000" dirty="0">
                <a:latin typeface="Arial" pitchFamily="34" charset="0"/>
                <a:cs typeface="Arial" pitchFamily="34" charset="0"/>
              </a:rPr>
              <a:t>се наричат </a:t>
            </a:r>
            <a:r>
              <a:rPr lang="bg-BG" sz="2000" dirty="0">
                <a:solidFill>
                  <a:srgbClr val="3333CC"/>
                </a:solidFill>
                <a:latin typeface="Arial" pitchFamily="34" charset="0"/>
                <a:cs typeface="Arial" pitchFamily="34" charset="0"/>
              </a:rPr>
              <a:t>звена</a:t>
            </a:r>
            <a:r>
              <a:rPr lang="bg-BG" sz="2000" dirty="0">
                <a:latin typeface="Arial" pitchFamily="34" charset="0"/>
                <a:cs typeface="Arial" pitchFamily="34" charset="0"/>
              </a:rPr>
              <a:t>.</a:t>
            </a:r>
          </a:p>
          <a:p>
            <a:pPr>
              <a:buFont typeface="Wingdings" pitchFamily="2" charset="2"/>
              <a:buChar char="Ø"/>
            </a:pPr>
            <a:r>
              <a:rPr lang="bg-BG" sz="2000" dirty="0">
                <a:latin typeface="Arial" pitchFamily="34" charset="0"/>
                <a:cs typeface="Arial" pitchFamily="34" charset="0"/>
              </a:rPr>
              <a:t>Когато две звена, които се намират в непрекъснат контакт, са свързани помежду си така, че е възможно някакво относително движение между тях, те образуват </a:t>
            </a:r>
            <a:r>
              <a:rPr lang="bg-BG" sz="2000" dirty="0">
                <a:solidFill>
                  <a:srgbClr val="3333CC"/>
                </a:solidFill>
                <a:latin typeface="Arial" pitchFamily="34" charset="0"/>
                <a:cs typeface="Arial" pitchFamily="34" charset="0"/>
              </a:rPr>
              <a:t>кинематична двоица</a:t>
            </a:r>
            <a:r>
              <a:rPr lang="bg-BG" sz="2000" dirty="0">
                <a:latin typeface="Arial" pitchFamily="34" charset="0"/>
                <a:cs typeface="Arial" pitchFamily="34" charset="0"/>
              </a:rPr>
              <a:t>.</a:t>
            </a:r>
          </a:p>
        </p:txBody>
      </p:sp>
      <p:sp>
        <p:nvSpPr>
          <p:cNvPr id="4" name="Slide Number Placeholder 3"/>
          <p:cNvSpPr>
            <a:spLocks noGrp="1"/>
          </p:cNvSpPr>
          <p:nvPr>
            <p:ph type="sldNum" sz="quarter" idx="12"/>
          </p:nvPr>
        </p:nvSpPr>
        <p:spPr/>
        <p:txBody>
          <a:bodyPr/>
          <a:lstStyle/>
          <a:p>
            <a:fld id="{BFE999D1-F9A4-4778-B8C7-0170286633BE}" type="slidenum">
              <a:rPr lang="bg-BG" smtClean="0"/>
              <a:pPr/>
              <a:t>17</a:t>
            </a:fld>
            <a:endParaRPr lang="bg-BG" dirty="0"/>
          </a:p>
        </p:txBody>
      </p:sp>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lstStyle/>
          <a:p>
            <a:r>
              <a:rPr lang="bg-BG" sz="2000" dirty="0">
                <a:solidFill>
                  <a:srgbClr val="C00000"/>
                </a:solidFill>
                <a:latin typeface="Arial" pitchFamily="34" charset="0"/>
                <a:cs typeface="Arial" pitchFamily="34" charset="0"/>
              </a:rPr>
              <a:t>Кинематични </a:t>
            </a:r>
            <a:r>
              <a:rPr lang="bg-BG" sz="2000" dirty="0" err="1">
                <a:solidFill>
                  <a:srgbClr val="C00000"/>
                </a:solidFill>
                <a:latin typeface="Arial" pitchFamily="34" charset="0"/>
                <a:cs typeface="Arial" pitchFamily="34" charset="0"/>
              </a:rPr>
              <a:t>двоици</a:t>
            </a:r>
            <a:r>
              <a:rPr lang="bg-BG" sz="2000" dirty="0">
                <a:solidFill>
                  <a:srgbClr val="C00000"/>
                </a:solidFill>
                <a:latin typeface="Arial" pitchFamily="34" charset="0"/>
                <a:cs typeface="Arial" pitchFamily="34" charset="0"/>
              </a:rPr>
              <a:t> – клас и род на кинематична двоица</a:t>
            </a:r>
            <a:endParaRPr lang="bg-BG" sz="2000" dirty="0">
              <a:solidFill>
                <a:srgbClr val="C00000"/>
              </a:solidFill>
            </a:endParaRPr>
          </a:p>
        </p:txBody>
      </p:sp>
      <p:sp>
        <p:nvSpPr>
          <p:cNvPr id="3" name="Content Placeholder 2"/>
          <p:cNvSpPr>
            <a:spLocks noGrp="1"/>
          </p:cNvSpPr>
          <p:nvPr>
            <p:ph idx="1"/>
          </p:nvPr>
        </p:nvSpPr>
        <p:spPr>
          <a:xfrm>
            <a:off x="457200" y="3643314"/>
            <a:ext cx="8229600" cy="2452686"/>
          </a:xfrm>
        </p:spPr>
        <p:txBody>
          <a:bodyPr/>
          <a:lstStyle/>
          <a:p>
            <a:pPr>
              <a:buFont typeface="Wingdings" pitchFamily="2" charset="2"/>
              <a:buChar char="v"/>
            </a:pPr>
            <a:r>
              <a:rPr lang="bg-BG" sz="2000" dirty="0">
                <a:latin typeface="Arial" pitchFamily="34" charset="0"/>
                <a:cs typeface="Arial" pitchFamily="34" charset="0"/>
              </a:rPr>
              <a:t>Както беше установено, едно свободно твърдо тяло в </a:t>
            </a:r>
            <a:r>
              <a:rPr lang="en-US" sz="2000" dirty="0">
                <a:latin typeface="Arial" pitchFamily="34" charset="0"/>
                <a:cs typeface="Arial" pitchFamily="34" charset="0"/>
              </a:rPr>
              <a:t>R</a:t>
            </a:r>
            <a:r>
              <a:rPr lang="en-US" sz="1600" dirty="0">
                <a:latin typeface="Arial" pitchFamily="34" charset="0"/>
                <a:cs typeface="Arial" pitchFamily="34" charset="0"/>
              </a:rPr>
              <a:t>3 </a:t>
            </a:r>
            <a:r>
              <a:rPr lang="bg-BG" sz="2000" dirty="0">
                <a:latin typeface="Arial" pitchFamily="34" charset="0"/>
                <a:cs typeface="Arial" pitchFamily="34" charset="0"/>
              </a:rPr>
              <a:t>притежава </a:t>
            </a:r>
            <a:r>
              <a:rPr lang="bg-BG" sz="2000" dirty="0">
                <a:solidFill>
                  <a:srgbClr val="333399"/>
                </a:solidFill>
                <a:latin typeface="Arial" pitchFamily="34" charset="0"/>
                <a:cs typeface="Arial" pitchFamily="34" charset="0"/>
              </a:rPr>
              <a:t>6 степени на свобода</a:t>
            </a:r>
            <a:r>
              <a:rPr lang="bg-BG" sz="2000" dirty="0">
                <a:latin typeface="Arial" pitchFamily="34" charset="0"/>
                <a:cs typeface="Arial" pitchFamily="34" charset="0"/>
              </a:rPr>
              <a:t>, </a:t>
            </a:r>
            <a:r>
              <a:rPr lang="en-US" sz="2000" dirty="0">
                <a:latin typeface="Arial" pitchFamily="34" charset="0"/>
                <a:cs typeface="Arial" pitchFamily="34" charset="0"/>
              </a:rPr>
              <a:t>H=6</a:t>
            </a:r>
            <a:r>
              <a:rPr lang="bg-BG" sz="2000" dirty="0">
                <a:latin typeface="Arial" pitchFamily="34" charset="0"/>
                <a:cs typeface="Arial" pitchFamily="34" charset="0"/>
              </a:rPr>
              <a:t>, фиг. </a:t>
            </a:r>
            <a:r>
              <a:rPr lang="en-US" sz="2000" dirty="0">
                <a:latin typeface="Arial" pitchFamily="34" charset="0"/>
                <a:cs typeface="Arial" pitchFamily="34" charset="0"/>
              </a:rPr>
              <a:t>a)</a:t>
            </a:r>
            <a:r>
              <a:rPr lang="bg-BG" sz="2000" dirty="0">
                <a:latin typeface="Arial" pitchFamily="34" charset="0"/>
                <a:cs typeface="Arial" pitchFamily="34" charset="0"/>
              </a:rPr>
              <a:t>.</a:t>
            </a:r>
          </a:p>
          <a:p>
            <a:pPr>
              <a:buFont typeface="Wingdings" pitchFamily="2" charset="2"/>
              <a:buChar char="v"/>
            </a:pPr>
            <a:r>
              <a:rPr lang="bg-BG" sz="2000" dirty="0">
                <a:solidFill>
                  <a:srgbClr val="3333CC"/>
                </a:solidFill>
                <a:latin typeface="Arial" pitchFamily="34" charset="0"/>
                <a:cs typeface="Arial" pitchFamily="34" charset="0"/>
              </a:rPr>
              <a:t>Броят на ограничените прости движения </a:t>
            </a:r>
            <a:r>
              <a:rPr lang="bg-BG" sz="2000" dirty="0">
                <a:latin typeface="Arial" pitchFamily="34" charset="0"/>
                <a:cs typeface="Arial" pitchFamily="34" charset="0"/>
              </a:rPr>
              <a:t>в една кинематична двоица – фиг. б), се нарича брой на ограниченията, означава се с</a:t>
            </a:r>
            <a:r>
              <a:rPr lang="bg-BG" sz="2000" dirty="0">
                <a:solidFill>
                  <a:srgbClr val="3333CC"/>
                </a:solidFill>
                <a:latin typeface="Arial" pitchFamily="34" charset="0"/>
                <a:cs typeface="Arial" pitchFamily="34" charset="0"/>
              </a:rPr>
              <a:t> </a:t>
            </a:r>
            <a:r>
              <a:rPr lang="en-US" sz="2000" dirty="0">
                <a:solidFill>
                  <a:srgbClr val="3333CC"/>
                </a:solidFill>
                <a:latin typeface="Arial" pitchFamily="34" charset="0"/>
                <a:cs typeface="Arial" pitchFamily="34" charset="0"/>
              </a:rPr>
              <a:t>S </a:t>
            </a:r>
            <a:r>
              <a:rPr lang="bg-BG" sz="2000" dirty="0">
                <a:latin typeface="Arial" pitchFamily="34" charset="0"/>
                <a:cs typeface="Arial" pitchFamily="34" charset="0"/>
              </a:rPr>
              <a:t>и представлява </a:t>
            </a:r>
            <a:r>
              <a:rPr lang="bg-BG" sz="2000" dirty="0">
                <a:solidFill>
                  <a:srgbClr val="3333CC"/>
                </a:solidFill>
                <a:latin typeface="Arial" pitchFamily="34" charset="0"/>
                <a:cs typeface="Arial" pitchFamily="34" charset="0"/>
              </a:rPr>
              <a:t>клас</a:t>
            </a:r>
            <a:r>
              <a:rPr lang="bg-BG" sz="2000" dirty="0">
                <a:latin typeface="Arial" pitchFamily="34" charset="0"/>
                <a:cs typeface="Arial" pitchFamily="34" charset="0"/>
              </a:rPr>
              <a:t> на двоицата.</a:t>
            </a:r>
            <a:endParaRPr lang="en-US" sz="2000" dirty="0">
              <a:latin typeface="Arial" pitchFamily="34" charset="0"/>
              <a:cs typeface="Arial" pitchFamily="34" charset="0"/>
            </a:endParaRPr>
          </a:p>
          <a:p>
            <a:pPr>
              <a:buFont typeface="Wingdings" pitchFamily="2" charset="2"/>
              <a:buChar char="v"/>
            </a:pPr>
            <a:r>
              <a:rPr lang="bg-BG" sz="2000" dirty="0">
                <a:latin typeface="Arial" pitchFamily="34" charset="0"/>
                <a:cs typeface="Arial" pitchFamily="34" charset="0"/>
              </a:rPr>
              <a:t>В зависимост от </a:t>
            </a:r>
            <a:r>
              <a:rPr lang="bg-BG" sz="2000" dirty="0">
                <a:solidFill>
                  <a:srgbClr val="3333CC"/>
                </a:solidFill>
                <a:latin typeface="Arial" pitchFamily="34" charset="0"/>
                <a:cs typeface="Arial" pitchFamily="34" charset="0"/>
              </a:rPr>
              <a:t>характера на допиране между звената </a:t>
            </a:r>
            <a:r>
              <a:rPr lang="bg-BG" sz="2000" dirty="0">
                <a:latin typeface="Arial" pitchFamily="34" charset="0"/>
                <a:cs typeface="Arial" pitchFamily="34" charset="0"/>
              </a:rPr>
              <a:t>кинематичните </a:t>
            </a:r>
            <a:r>
              <a:rPr lang="bg-BG" sz="2000" dirty="0" err="1">
                <a:latin typeface="Arial" pitchFamily="34" charset="0"/>
                <a:cs typeface="Arial" pitchFamily="34" charset="0"/>
              </a:rPr>
              <a:t>двоици</a:t>
            </a:r>
            <a:r>
              <a:rPr lang="bg-BG" sz="2000" dirty="0">
                <a:latin typeface="Arial" pitchFamily="34" charset="0"/>
                <a:cs typeface="Arial" pitchFamily="34" charset="0"/>
              </a:rPr>
              <a:t> се разделят на </a:t>
            </a:r>
            <a:r>
              <a:rPr lang="bg-BG" sz="2000" dirty="0">
                <a:solidFill>
                  <a:srgbClr val="3333CC"/>
                </a:solidFill>
                <a:latin typeface="Arial" pitchFamily="34" charset="0"/>
                <a:cs typeface="Arial" pitchFamily="34" charset="0"/>
              </a:rPr>
              <a:t>елементарни (контактът между звената е по повърхнина) и </a:t>
            </a:r>
            <a:r>
              <a:rPr lang="bg-BG" sz="2000" dirty="0" err="1">
                <a:solidFill>
                  <a:srgbClr val="3333CC"/>
                </a:solidFill>
                <a:latin typeface="Arial" pitchFamily="34" charset="0"/>
                <a:cs typeface="Arial" pitchFamily="34" charset="0"/>
              </a:rPr>
              <a:t>контурни</a:t>
            </a:r>
            <a:r>
              <a:rPr lang="bg-BG" sz="2000" dirty="0">
                <a:solidFill>
                  <a:srgbClr val="3333CC"/>
                </a:solidFill>
                <a:latin typeface="Arial" pitchFamily="34" charset="0"/>
                <a:cs typeface="Arial" pitchFamily="34" charset="0"/>
              </a:rPr>
              <a:t> (контактът между звената е в линия или точка)</a:t>
            </a:r>
            <a:r>
              <a:rPr lang="bg-BG" sz="2000" dirty="0">
                <a:latin typeface="Arial" pitchFamily="34" charset="0"/>
                <a:cs typeface="Arial" pitchFamily="34" charset="0"/>
              </a:rPr>
              <a:t>. </a:t>
            </a:r>
            <a:endParaRPr lang="en-US" sz="2000" dirty="0">
              <a:latin typeface="Arial" pitchFamily="34" charset="0"/>
              <a:cs typeface="Arial" pitchFamily="34" charset="0"/>
            </a:endParaRPr>
          </a:p>
          <a:p>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18</a:t>
            </a:fld>
            <a:endParaRPr lang="bg-BG"/>
          </a:p>
        </p:txBody>
      </p:sp>
      <p:pic>
        <p:nvPicPr>
          <p:cNvPr id="196610" name="Picture 2"/>
          <p:cNvPicPr>
            <a:picLocks noChangeAspect="1" noChangeArrowheads="1"/>
          </p:cNvPicPr>
          <p:nvPr/>
        </p:nvPicPr>
        <p:blipFill>
          <a:blip r:embed="rId2" cstate="print"/>
          <a:srcRect/>
          <a:stretch>
            <a:fillRect/>
          </a:stretch>
        </p:blipFill>
        <p:spPr bwMode="auto">
          <a:xfrm>
            <a:off x="214282" y="1000108"/>
            <a:ext cx="5988929" cy="2629054"/>
          </a:xfrm>
          <a:prstGeom prst="rect">
            <a:avLst/>
          </a:prstGeom>
          <a:noFill/>
          <a:ln w="9525">
            <a:noFill/>
            <a:miter lim="800000"/>
            <a:headEnd/>
            <a:tailEnd/>
          </a:ln>
          <a:effectLst/>
        </p:spPr>
      </p:pic>
      <p:sp>
        <p:nvSpPr>
          <p:cNvPr id="6" name="TextBox 5"/>
          <p:cNvSpPr txBox="1"/>
          <p:nvPr/>
        </p:nvSpPr>
        <p:spPr>
          <a:xfrm>
            <a:off x="6715140" y="1571612"/>
            <a:ext cx="2571768" cy="400110"/>
          </a:xfrm>
          <a:prstGeom prst="rect">
            <a:avLst/>
          </a:prstGeom>
          <a:noFill/>
        </p:spPr>
        <p:txBody>
          <a:bodyPr wrap="square" rtlCol="0">
            <a:spAutoFit/>
          </a:bodyPr>
          <a:lstStyle/>
          <a:p>
            <a:r>
              <a:rPr lang="en-US" sz="2000" dirty="0">
                <a:solidFill>
                  <a:srgbClr val="3333CC"/>
                </a:solidFill>
                <a:latin typeface="Arial" pitchFamily="34" charset="0"/>
              </a:rPr>
              <a:t>H + S = 6</a:t>
            </a:r>
            <a:endParaRPr lang="bg-BG" sz="2000" dirty="0">
              <a:solidFill>
                <a:srgbClr val="3333CC"/>
              </a:solidFill>
              <a:latin typeface="Arial" pitchFamily="34" charset="0"/>
            </a:endParaRPr>
          </a:p>
        </p:txBody>
      </p:sp>
      <p:pic>
        <p:nvPicPr>
          <p:cNvPr id="7" name="Picture 6"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lstStyle/>
          <a:p>
            <a:r>
              <a:rPr lang="bg-BG" sz="2000" dirty="0">
                <a:solidFill>
                  <a:srgbClr val="C00000"/>
                </a:solidFill>
                <a:latin typeface="Arial" pitchFamily="34" charset="0"/>
                <a:cs typeface="Arial" pitchFamily="34" charset="0"/>
              </a:rPr>
              <a:t>Кинематични </a:t>
            </a:r>
            <a:r>
              <a:rPr lang="bg-BG" sz="2000" dirty="0" err="1">
                <a:solidFill>
                  <a:srgbClr val="C00000"/>
                </a:solidFill>
                <a:latin typeface="Arial" pitchFamily="34" charset="0"/>
                <a:cs typeface="Arial" pitchFamily="34" charset="0"/>
              </a:rPr>
              <a:t>двоици</a:t>
            </a:r>
            <a:r>
              <a:rPr lang="bg-BG" sz="2000" dirty="0">
                <a:solidFill>
                  <a:srgbClr val="C00000"/>
                </a:solidFill>
                <a:latin typeface="Arial" pitchFamily="34" charset="0"/>
                <a:cs typeface="Arial" pitchFamily="34" charset="0"/>
              </a:rPr>
              <a:t> – класификация</a:t>
            </a:r>
            <a:endParaRPr lang="bg-BG" sz="2000" dirty="0">
              <a:solidFill>
                <a:srgbClr val="C00000"/>
              </a:solidFill>
            </a:endParaRPr>
          </a:p>
        </p:txBody>
      </p:sp>
      <p:sp>
        <p:nvSpPr>
          <p:cNvPr id="3" name="Content Placeholder 2"/>
          <p:cNvSpPr>
            <a:spLocks noGrp="1"/>
          </p:cNvSpPr>
          <p:nvPr>
            <p:ph idx="1"/>
          </p:nvPr>
        </p:nvSpPr>
        <p:spPr/>
        <p:txBody>
          <a:bodyPr/>
          <a:lstStyle/>
          <a:p>
            <a:pPr algn="just"/>
            <a:r>
              <a:rPr lang="bg-BG" sz="2000" dirty="0">
                <a:solidFill>
                  <a:srgbClr val="3333CC"/>
                </a:solidFill>
                <a:latin typeface="Arial" pitchFamily="34" charset="0"/>
                <a:cs typeface="Arial" pitchFamily="34" charset="0"/>
              </a:rPr>
              <a:t>Низши кинематични </a:t>
            </a:r>
            <a:r>
              <a:rPr lang="bg-BG" sz="2000" dirty="0" err="1">
                <a:solidFill>
                  <a:srgbClr val="3333CC"/>
                </a:solidFill>
                <a:latin typeface="Arial" pitchFamily="34" charset="0"/>
                <a:cs typeface="Arial" pitchFamily="34" charset="0"/>
              </a:rPr>
              <a:t>двоици</a:t>
            </a:r>
            <a:r>
              <a:rPr lang="bg-BG" sz="2000" dirty="0">
                <a:solidFill>
                  <a:srgbClr val="3333CC"/>
                </a:solidFill>
                <a:latin typeface="Arial" pitchFamily="34" charset="0"/>
                <a:cs typeface="Arial" pitchFamily="34" charset="0"/>
              </a:rPr>
              <a:t> </a:t>
            </a:r>
            <a:r>
              <a:rPr lang="bg-BG" sz="2000" dirty="0">
                <a:latin typeface="Arial" pitchFamily="34" charset="0"/>
                <a:cs typeface="Arial" pitchFamily="34" charset="0"/>
              </a:rPr>
              <a:t>са тези, при които допирането на телата, образуващи двоицата, е по </a:t>
            </a:r>
            <a:r>
              <a:rPr lang="bg-BG" sz="2000" dirty="0">
                <a:solidFill>
                  <a:srgbClr val="3333CC"/>
                </a:solidFill>
                <a:latin typeface="Arial" pitchFamily="34" charset="0"/>
                <a:cs typeface="Arial" pitchFamily="34" charset="0"/>
              </a:rPr>
              <a:t>повърхнина</a:t>
            </a:r>
            <a:r>
              <a:rPr lang="bg-BG" sz="2000" dirty="0">
                <a:latin typeface="Arial" pitchFamily="34" charset="0"/>
                <a:cs typeface="Arial" pitchFamily="34" charset="0"/>
              </a:rPr>
              <a:t>.</a:t>
            </a:r>
            <a:endParaRPr lang="en-US" sz="2000" dirty="0">
              <a:latin typeface="Arial" pitchFamily="34" charset="0"/>
              <a:cs typeface="Arial" pitchFamily="34" charset="0"/>
            </a:endParaRPr>
          </a:p>
          <a:p>
            <a:endParaRPr lang="bg-BG" sz="2000" dirty="0">
              <a:solidFill>
                <a:srgbClr val="3333CC"/>
              </a:solidFill>
              <a:latin typeface="Arial" pitchFamily="34" charset="0"/>
              <a:cs typeface="Arial" pitchFamily="34" charset="0"/>
            </a:endParaRPr>
          </a:p>
          <a:p>
            <a:pPr algn="just"/>
            <a:r>
              <a:rPr lang="bg-BG" sz="2000" dirty="0">
                <a:solidFill>
                  <a:srgbClr val="3333CC"/>
                </a:solidFill>
                <a:latin typeface="Arial" pitchFamily="34" charset="0"/>
                <a:cs typeface="Arial" pitchFamily="34" charset="0"/>
              </a:rPr>
              <a:t>Висши кинематични </a:t>
            </a:r>
            <a:r>
              <a:rPr lang="bg-BG" sz="2000" dirty="0" err="1">
                <a:solidFill>
                  <a:srgbClr val="3333CC"/>
                </a:solidFill>
                <a:latin typeface="Arial" pitchFamily="34" charset="0"/>
                <a:cs typeface="Arial" pitchFamily="34" charset="0"/>
              </a:rPr>
              <a:t>двоици</a:t>
            </a:r>
            <a:r>
              <a:rPr lang="bg-BG" sz="2000" dirty="0">
                <a:solidFill>
                  <a:srgbClr val="3333CC"/>
                </a:solidFill>
                <a:latin typeface="Arial" pitchFamily="34" charset="0"/>
                <a:cs typeface="Arial" pitchFamily="34" charset="0"/>
              </a:rPr>
              <a:t> </a:t>
            </a:r>
            <a:r>
              <a:rPr lang="bg-BG" sz="2000" dirty="0">
                <a:latin typeface="Arial" pitchFamily="34" charset="0"/>
                <a:cs typeface="Arial" pitchFamily="34" charset="0"/>
              </a:rPr>
              <a:t>са тези, при които допирането на телата, образуващи двоицата, е </a:t>
            </a:r>
            <a:r>
              <a:rPr lang="bg-BG" sz="2000" dirty="0">
                <a:solidFill>
                  <a:srgbClr val="3333CC"/>
                </a:solidFill>
                <a:latin typeface="Arial" pitchFamily="34" charset="0"/>
                <a:cs typeface="Arial" pitchFamily="34" charset="0"/>
              </a:rPr>
              <a:t>по линия или в точка</a:t>
            </a:r>
            <a:r>
              <a:rPr lang="bg-BG" sz="2000" dirty="0">
                <a:latin typeface="Arial" pitchFamily="34" charset="0"/>
                <a:cs typeface="Arial" pitchFamily="34" charset="0"/>
              </a:rPr>
              <a:t>. Сред тях най-разпространени са гърбичните и зъбните контурни двоици.</a:t>
            </a:r>
            <a:endParaRPr lang="en-US" sz="2000" dirty="0">
              <a:latin typeface="Arial" pitchFamily="34" charset="0"/>
              <a:cs typeface="Arial" pitchFamily="34" charset="0"/>
            </a:endParaRPr>
          </a:p>
          <a:p>
            <a:endParaRPr lang="bg-BG" sz="2000" dirty="0">
              <a:latin typeface="Arial" pitchFamily="34" charset="0"/>
              <a:cs typeface="Arial" pitchFamily="34" charset="0"/>
            </a:endParaRPr>
          </a:p>
          <a:p>
            <a:pPr algn="just"/>
            <a:r>
              <a:rPr lang="bg-BG" sz="2000" dirty="0">
                <a:solidFill>
                  <a:srgbClr val="3333CC"/>
                </a:solidFill>
                <a:latin typeface="Arial" pitchFamily="34" charset="0"/>
                <a:cs typeface="Arial" pitchFamily="34" charset="0"/>
              </a:rPr>
              <a:t>Затварянето на кинематичните </a:t>
            </a:r>
            <a:r>
              <a:rPr lang="bg-BG" sz="2000" dirty="0" err="1">
                <a:solidFill>
                  <a:srgbClr val="3333CC"/>
                </a:solidFill>
                <a:latin typeface="Arial" pitchFamily="34" charset="0"/>
                <a:cs typeface="Arial" pitchFamily="34" charset="0"/>
              </a:rPr>
              <a:t>двоици</a:t>
            </a:r>
            <a:r>
              <a:rPr lang="bg-BG" sz="2000" dirty="0">
                <a:solidFill>
                  <a:srgbClr val="3333CC"/>
                </a:solidFill>
                <a:latin typeface="Arial" pitchFamily="34" charset="0"/>
                <a:cs typeface="Arial" pitchFamily="34" charset="0"/>
              </a:rPr>
              <a:t> </a:t>
            </a:r>
            <a:r>
              <a:rPr lang="bg-BG" sz="2000" dirty="0">
                <a:latin typeface="Arial" pitchFamily="34" charset="0"/>
                <a:cs typeface="Arial" pitchFamily="34" charset="0"/>
              </a:rPr>
              <a:t>(осигуряването на постоянен контакт (допиране) между телата, образуващи двоицата) може да бъде силово, когато се осъществява от външна сила (тегловна, пружинна, електромагнитна), или геометрично, когато се осигурява от геометричните форми на двоиците. </a:t>
            </a:r>
            <a:endParaRPr lang="en-US" sz="2000" dirty="0">
              <a:latin typeface="Arial" pitchFamily="34" charset="0"/>
              <a:cs typeface="Arial" pitchFamily="34" charset="0"/>
            </a:endParaRPr>
          </a:p>
          <a:p>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19</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21429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68313" y="260350"/>
            <a:ext cx="8229600" cy="954072"/>
          </a:xfrm>
        </p:spPr>
        <p:txBody>
          <a:bodyPr/>
          <a:lstStyle/>
          <a:p>
            <a:r>
              <a:rPr lang="bg-BG" sz="2200" b="1" dirty="0">
                <a:solidFill>
                  <a:srgbClr val="C00000"/>
                </a:solidFill>
                <a:effectLst/>
                <a:latin typeface="Arial" pitchFamily="34" charset="0"/>
                <a:cs typeface="Arial" pitchFamily="34" charset="0"/>
              </a:rPr>
              <a:t>Кратка характеристика на курса</a:t>
            </a:r>
            <a:br>
              <a:rPr lang="bg-BG" sz="2200" b="1" dirty="0">
                <a:solidFill>
                  <a:srgbClr val="C00000"/>
                </a:solidFill>
                <a:effectLst/>
                <a:latin typeface="Arial" pitchFamily="34" charset="0"/>
                <a:cs typeface="Arial" pitchFamily="34" charset="0"/>
              </a:rPr>
            </a:br>
            <a:r>
              <a:rPr lang="bg-BG" sz="2200" dirty="0">
                <a:solidFill>
                  <a:srgbClr val="C00000"/>
                </a:solidFill>
                <a:effectLst/>
                <a:latin typeface="Arial" pitchFamily="34" charset="0"/>
                <a:cs typeface="Arial" pitchFamily="34" charset="0"/>
              </a:rPr>
              <a:t>		(съгласно учебния план)</a:t>
            </a:r>
            <a:br>
              <a:rPr lang="en-GB" sz="2200" dirty="0">
                <a:solidFill>
                  <a:srgbClr val="C00000"/>
                </a:solidFill>
                <a:effectLst/>
                <a:latin typeface="Arial" pitchFamily="34" charset="0"/>
                <a:cs typeface="Arial" pitchFamily="34" charset="0"/>
              </a:rPr>
            </a:br>
            <a:endParaRPr lang="bg-BG" sz="2200" dirty="0">
              <a:solidFill>
                <a:srgbClr val="C00000"/>
              </a:solidFill>
              <a:effectLst/>
              <a:latin typeface="Arial" pitchFamily="34" charset="0"/>
              <a:ea typeface="Arial Unicode MS" panose="020B0604020202020204" pitchFamily="34" charset="-128"/>
              <a:cs typeface="Arial" pitchFamily="34" charset="0"/>
            </a:endParaRPr>
          </a:p>
        </p:txBody>
      </p:sp>
      <p:sp>
        <p:nvSpPr>
          <p:cNvPr id="105475" name="Rectangle 3"/>
          <p:cNvSpPr>
            <a:spLocks noGrp="1" noChangeArrowheads="1"/>
          </p:cNvSpPr>
          <p:nvPr>
            <p:ph type="body" idx="1"/>
          </p:nvPr>
        </p:nvSpPr>
        <p:spPr>
          <a:xfrm>
            <a:off x="468313" y="1357298"/>
            <a:ext cx="8229600" cy="4767277"/>
          </a:xfrm>
        </p:spPr>
        <p:txBody>
          <a:bodyPr/>
          <a:lstStyle/>
          <a:p>
            <a:pPr marL="355600" indent="-355600" algn="just">
              <a:buClr>
                <a:srgbClr val="C00000"/>
              </a:buClr>
              <a:buSzTx/>
              <a:buFont typeface="Wingdings" pitchFamily="2" charset="2"/>
              <a:buChar char="Ø"/>
            </a:pPr>
            <a:r>
              <a:rPr lang="bg-BG" sz="2400" dirty="0"/>
              <a:t>Лекции – 30 часа</a:t>
            </a:r>
            <a:endParaRPr lang="en-US" sz="2400" dirty="0"/>
          </a:p>
          <a:p>
            <a:pPr marL="355600" indent="-355600" algn="just">
              <a:buClr>
                <a:srgbClr val="C00000"/>
              </a:buClr>
              <a:buSzTx/>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buClr>
                <a:srgbClr val="C00000"/>
              </a:buClr>
              <a:buFont typeface="Wingdings" pitchFamily="2" charset="2"/>
              <a:buChar char="Ø"/>
            </a:pPr>
            <a:r>
              <a:rPr lang="bg-BG" sz="2400" dirty="0"/>
              <a:t>Лабораторни упражнения – 15 часа, </a:t>
            </a:r>
          </a:p>
          <a:p>
            <a:pPr marL="0" indent="0">
              <a:buClr>
                <a:srgbClr val="C00000"/>
              </a:buClr>
              <a:buNone/>
            </a:pPr>
            <a:endParaRPr lang="bg-BG" sz="2400" dirty="0"/>
          </a:p>
          <a:p>
            <a:pPr marL="0" indent="0">
              <a:buClr>
                <a:srgbClr val="C00000"/>
              </a:buClr>
              <a:buNone/>
            </a:pPr>
            <a:r>
              <a:rPr lang="bg-BG" sz="2400" dirty="0"/>
              <a:t>Преподаватели: Ивайло Благов; Владимир Каменов</a:t>
            </a:r>
          </a:p>
          <a:p>
            <a:pPr marL="457200" indent="-457200">
              <a:buClr>
                <a:srgbClr val="C00000"/>
              </a:buClr>
              <a:buNone/>
            </a:pPr>
            <a:r>
              <a:rPr lang="bg-BG" sz="2400" dirty="0"/>
              <a:t>		</a:t>
            </a:r>
          </a:p>
          <a:p>
            <a:pPr marL="355600" indent="-355600" algn="just">
              <a:buClr>
                <a:srgbClr val="C00000"/>
              </a:buClr>
              <a:buSzTx/>
              <a:buFont typeface="Wingdings" pitchFamily="2" charset="2"/>
              <a:buChar char="Ø"/>
            </a:pPr>
            <a:endParaRPr lang="en-US" sz="22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Clr>
                <a:srgbClr val="C00000"/>
              </a:buClr>
              <a:buSzTx/>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355600" indent="-355600" algn="just">
              <a:buClr>
                <a:srgbClr val="C00000"/>
              </a:buClr>
              <a:buSzTx/>
              <a:buFont typeface="Wingdings" pitchFamily="2" charset="2"/>
              <a:buChar char="Ø"/>
            </a:pPr>
            <a:r>
              <a:rPr lang="bg-BG" sz="2400" dirty="0"/>
              <a:t>Изпит – текуща оценка, формирана от оценка от лабораторни протоколи и писмен тест</a:t>
            </a:r>
            <a:endParaRPr lang="en-GB" sz="2400" dirty="0"/>
          </a:p>
          <a:p>
            <a:pPr marL="355600" indent="-355600" algn="just">
              <a:buClr>
                <a:srgbClr val="C00000"/>
              </a:buClr>
              <a:buSzTx/>
              <a:buNone/>
            </a:pPr>
            <a:endParaRPr lang="bg-BG" sz="22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 name="Slide Number Placeholder 1"/>
          <p:cNvSpPr>
            <a:spLocks noGrp="1"/>
          </p:cNvSpPr>
          <p:nvPr>
            <p:ph type="sldNum" sz="quarter" idx="12"/>
          </p:nvPr>
        </p:nvSpPr>
        <p:spPr/>
        <p:txBody>
          <a:bodyPr/>
          <a:lstStyle/>
          <a:p>
            <a:fld id="{BFE999D1-F9A4-4778-B8C7-0170286633BE}" type="slidenum">
              <a:rPr lang="bg-BG" smtClean="0"/>
              <a:pPr/>
              <a:t>2</a:t>
            </a:fld>
            <a:endParaRPr lang="bg-BG"/>
          </a:p>
        </p:txBody>
      </p:sp>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714380"/>
          </a:xfrm>
        </p:spPr>
        <p:txBody>
          <a:bodyPr/>
          <a:lstStyle/>
          <a:p>
            <a:r>
              <a:rPr lang="bg-BG" sz="2000" dirty="0">
                <a:solidFill>
                  <a:srgbClr val="C00000"/>
                </a:solidFill>
                <a:latin typeface="Arial" pitchFamily="34" charset="0"/>
                <a:cs typeface="Arial" pitchFamily="34" charset="0"/>
              </a:rPr>
              <a:t>Низши кинематични двоици – контактът между елементите на двоицата е по повърхнина</a:t>
            </a:r>
          </a:p>
        </p:txBody>
      </p:sp>
      <p:sp>
        <p:nvSpPr>
          <p:cNvPr id="4" name="Slide Number Placeholder 3"/>
          <p:cNvSpPr>
            <a:spLocks noGrp="1"/>
          </p:cNvSpPr>
          <p:nvPr>
            <p:ph type="sldNum" sz="quarter" idx="12"/>
          </p:nvPr>
        </p:nvSpPr>
        <p:spPr/>
        <p:txBody>
          <a:bodyPr/>
          <a:lstStyle/>
          <a:p>
            <a:fld id="{BFE999D1-F9A4-4778-B8C7-0170286633BE}" type="slidenum">
              <a:rPr lang="bg-BG" smtClean="0"/>
              <a:pPr/>
              <a:t>20</a:t>
            </a:fld>
            <a:endParaRPr lang="bg-BG"/>
          </a:p>
        </p:txBody>
      </p:sp>
      <p:pic>
        <p:nvPicPr>
          <p:cNvPr id="194562" name="Picture 2"/>
          <p:cNvPicPr>
            <a:picLocks noChangeAspect="1" noChangeArrowheads="1"/>
          </p:cNvPicPr>
          <p:nvPr/>
        </p:nvPicPr>
        <p:blipFill>
          <a:blip r:embed="rId2"/>
          <a:srcRect/>
          <a:stretch>
            <a:fillRect/>
          </a:stretch>
        </p:blipFill>
        <p:spPr bwMode="auto">
          <a:xfrm>
            <a:off x="-4389" y="1428736"/>
            <a:ext cx="9148389" cy="5143536"/>
          </a:xfrm>
          <a:prstGeom prst="rect">
            <a:avLst/>
          </a:prstGeom>
          <a:noFill/>
          <a:ln w="9525">
            <a:noFill/>
            <a:miter lim="800000"/>
            <a:headEnd/>
            <a:tailEnd/>
          </a:ln>
          <a:effectLst/>
        </p:spPr>
      </p:pic>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28670"/>
          </a:xfrm>
        </p:spPr>
        <p:txBody>
          <a:bodyPr/>
          <a:lstStyle/>
          <a:p>
            <a:r>
              <a:rPr lang="bg-BG" sz="2000" dirty="0">
                <a:solidFill>
                  <a:srgbClr val="C00000"/>
                </a:solidFill>
                <a:latin typeface="Arial" pitchFamily="34" charset="0"/>
                <a:cs typeface="Arial" pitchFamily="34" charset="0"/>
              </a:rPr>
              <a:t>Степени на свобода на кинематични </a:t>
            </a:r>
            <a:r>
              <a:rPr lang="bg-BG" sz="2000" dirty="0" err="1">
                <a:solidFill>
                  <a:srgbClr val="C00000"/>
                </a:solidFill>
                <a:latin typeface="Arial" pitchFamily="34" charset="0"/>
                <a:cs typeface="Arial" pitchFamily="34" charset="0"/>
              </a:rPr>
              <a:t>двоици</a:t>
            </a:r>
            <a:r>
              <a:rPr lang="bg-BG" sz="2000" dirty="0">
                <a:solidFill>
                  <a:srgbClr val="C00000"/>
                </a:solidFill>
                <a:latin typeface="Arial" pitchFamily="34" charset="0"/>
                <a:cs typeface="Arial" pitchFamily="34" charset="0"/>
              </a:rPr>
              <a:t> - класификация</a:t>
            </a:r>
            <a:endParaRPr lang="bg-BG" sz="2000" dirty="0">
              <a:solidFill>
                <a:srgbClr val="C00000"/>
              </a:solidFill>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21</a:t>
            </a:fld>
            <a:endParaRPr lang="bg-BG"/>
          </a:p>
        </p:txBody>
      </p:sp>
      <p:pic>
        <p:nvPicPr>
          <p:cNvPr id="195586" name="Picture 2"/>
          <p:cNvPicPr>
            <a:picLocks noChangeAspect="1" noChangeArrowheads="1"/>
          </p:cNvPicPr>
          <p:nvPr/>
        </p:nvPicPr>
        <p:blipFill>
          <a:blip r:embed="rId2"/>
          <a:srcRect/>
          <a:stretch>
            <a:fillRect/>
          </a:stretch>
        </p:blipFill>
        <p:spPr bwMode="auto">
          <a:xfrm>
            <a:off x="0" y="1268760"/>
            <a:ext cx="9144000" cy="5086120"/>
          </a:xfrm>
          <a:prstGeom prst="rect">
            <a:avLst/>
          </a:prstGeom>
          <a:noFill/>
          <a:ln w="9525">
            <a:noFill/>
            <a:miter lim="800000"/>
            <a:headEnd/>
            <a:tailEnd/>
          </a:ln>
          <a:effectLst/>
        </p:spPr>
      </p:pic>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725470"/>
          </a:xfrm>
        </p:spPr>
        <p:txBody>
          <a:bodyPr/>
          <a:lstStyle/>
          <a:p>
            <a:r>
              <a:rPr lang="bg-BG" sz="2000" dirty="0">
                <a:solidFill>
                  <a:srgbClr val="C00000"/>
                </a:solidFill>
                <a:latin typeface="Arial" pitchFamily="34" charset="0"/>
                <a:cs typeface="Arial" pitchFamily="34" charset="0"/>
              </a:rPr>
              <a:t>Висши кинематични двоици – контактът между елементите на двоицата е в линия, или точка.</a:t>
            </a:r>
            <a:endParaRPr lang="bg-BG" sz="2000" dirty="0">
              <a:solidFill>
                <a:srgbClr val="C00000"/>
              </a:solidFill>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22</a:t>
            </a:fld>
            <a:endParaRPr lang="bg-BG"/>
          </a:p>
        </p:txBody>
      </p:sp>
      <p:pic>
        <p:nvPicPr>
          <p:cNvPr id="197634" name="Picture 2"/>
          <p:cNvPicPr>
            <a:picLocks noChangeAspect="1" noChangeArrowheads="1"/>
          </p:cNvPicPr>
          <p:nvPr/>
        </p:nvPicPr>
        <p:blipFill>
          <a:blip r:embed="rId2"/>
          <a:srcRect/>
          <a:stretch>
            <a:fillRect/>
          </a:stretch>
        </p:blipFill>
        <p:spPr bwMode="auto">
          <a:xfrm>
            <a:off x="42834" y="1483659"/>
            <a:ext cx="9144000" cy="4993341"/>
          </a:xfrm>
          <a:prstGeom prst="rect">
            <a:avLst/>
          </a:prstGeom>
          <a:noFill/>
          <a:ln w="9525">
            <a:noFill/>
            <a:miter lim="800000"/>
            <a:headEnd/>
            <a:tailEnd/>
          </a:ln>
          <a:effectLst/>
        </p:spPr>
      </p:pic>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21429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74638"/>
            <a:ext cx="7829576" cy="725470"/>
          </a:xfrm>
        </p:spPr>
        <p:txBody>
          <a:bodyPr/>
          <a:lstStyle/>
          <a:p>
            <a:r>
              <a:rPr lang="ru-RU" sz="2000" dirty="0">
                <a:solidFill>
                  <a:srgbClr val="C00000"/>
                </a:solidFill>
                <a:effectLst/>
                <a:latin typeface="Arial" panose="020B0604020202020204" pitchFamily="34" charset="0"/>
              </a:rPr>
              <a:t>Кинематични вериги. </a:t>
            </a:r>
            <a:r>
              <a:rPr lang="ru-RU" sz="2000" dirty="0" err="1">
                <a:solidFill>
                  <a:srgbClr val="C00000"/>
                </a:solidFill>
                <a:effectLst/>
                <a:latin typeface="Arial" panose="020B0604020202020204" pitchFamily="34" charset="0"/>
              </a:rPr>
              <a:t>Механизъм</a:t>
            </a:r>
            <a:r>
              <a:rPr lang="ru-RU" sz="2000" dirty="0">
                <a:solidFill>
                  <a:srgbClr val="C00000"/>
                </a:solidFill>
                <a:effectLst/>
                <a:latin typeface="Arial" panose="020B0604020202020204" pitchFamily="34" charset="0"/>
              </a:rPr>
              <a:t>. Степени на свобода на </a:t>
            </a:r>
            <a:r>
              <a:rPr lang="ru-RU" sz="2000" dirty="0" err="1">
                <a:solidFill>
                  <a:srgbClr val="C00000"/>
                </a:solidFill>
                <a:effectLst/>
                <a:latin typeface="Arial" panose="020B0604020202020204" pitchFamily="34" charset="0"/>
              </a:rPr>
              <a:t>равнинни</a:t>
            </a:r>
            <a:r>
              <a:rPr lang="ru-RU" sz="2000" dirty="0">
                <a:solidFill>
                  <a:srgbClr val="C00000"/>
                </a:solidFill>
                <a:effectLst/>
                <a:latin typeface="Arial" panose="020B0604020202020204" pitchFamily="34" charset="0"/>
              </a:rPr>
              <a:t> </a:t>
            </a:r>
            <a:r>
              <a:rPr lang="ru-RU" sz="2000" dirty="0" err="1">
                <a:solidFill>
                  <a:srgbClr val="C00000"/>
                </a:solidFill>
                <a:effectLst/>
                <a:latin typeface="Arial" panose="020B0604020202020204" pitchFamily="34" charset="0"/>
              </a:rPr>
              <a:t>механизми</a:t>
            </a:r>
            <a:br>
              <a:rPr lang="ru-RU" sz="2000" dirty="0">
                <a:solidFill>
                  <a:srgbClr val="000099"/>
                </a:solidFill>
                <a:effectLst/>
                <a:latin typeface="Arial" panose="020B0604020202020204" pitchFamily="34" charset="0"/>
              </a:rPr>
            </a:br>
            <a:endParaRPr lang="bg-BG" sz="2000" dirty="0">
              <a:effectLst/>
            </a:endParaRPr>
          </a:p>
        </p:txBody>
      </p:sp>
      <p:sp>
        <p:nvSpPr>
          <p:cNvPr id="3" name="Content Placeholder 2"/>
          <p:cNvSpPr>
            <a:spLocks noGrp="1"/>
          </p:cNvSpPr>
          <p:nvPr>
            <p:ph idx="1"/>
          </p:nvPr>
        </p:nvSpPr>
        <p:spPr>
          <a:xfrm>
            <a:off x="457200" y="1000108"/>
            <a:ext cx="8229600" cy="5095892"/>
          </a:xfrm>
        </p:spPr>
        <p:txBody>
          <a:bodyPr/>
          <a:lstStyle/>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Звено на механизъм </a:t>
            </a:r>
            <a:r>
              <a:rPr lang="bg-BG" sz="1800" dirty="0">
                <a:latin typeface="Arial" pitchFamily="34" charset="0"/>
                <a:cs typeface="Arial" pitchFamily="34" charset="0"/>
              </a:rPr>
              <a:t>се нарича всяко едно от телата на механизма, носещо елементи на една или на няколко кинематични </a:t>
            </a:r>
            <a:r>
              <a:rPr lang="bg-BG" sz="1800" dirty="0" err="1">
                <a:latin typeface="Arial" pitchFamily="34" charset="0"/>
                <a:cs typeface="Arial" pitchFamily="34" charset="0"/>
              </a:rPr>
              <a:t>двоици</a:t>
            </a:r>
            <a:r>
              <a:rPr lang="en-US" sz="1800" dirty="0">
                <a:latin typeface="Arial" pitchFamily="34" charset="0"/>
                <a:cs typeface="Arial" pitchFamily="34" charset="0"/>
              </a:rPr>
              <a:t>.</a:t>
            </a:r>
            <a:endParaRPr lang="bg-BG" sz="1800" dirty="0">
              <a:latin typeface="Arial" pitchFamily="34" charset="0"/>
              <a:cs typeface="Arial" pitchFamily="34" charset="0"/>
            </a:endParaRP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Стойка на механизъм </a:t>
            </a:r>
            <a:r>
              <a:rPr lang="bg-BG" sz="1800" dirty="0">
                <a:latin typeface="Arial" pitchFamily="34" charset="0"/>
                <a:cs typeface="Arial" pitchFamily="34" charset="0"/>
              </a:rPr>
              <a:t>(стойка) се нарича звеното, прието за неподвижно.</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Входно (водещо, задвижващо) звено </a:t>
            </a:r>
            <a:r>
              <a:rPr lang="bg-BG" sz="1800" dirty="0">
                <a:latin typeface="Arial" pitchFamily="34" charset="0"/>
                <a:cs typeface="Arial" pitchFamily="34" charset="0"/>
              </a:rPr>
              <a:t>или съкратено </a:t>
            </a:r>
            <a:r>
              <a:rPr lang="bg-BG" sz="1800" dirty="0">
                <a:solidFill>
                  <a:srgbClr val="3333CC"/>
                </a:solidFill>
                <a:latin typeface="Arial" pitchFamily="34" charset="0"/>
                <a:cs typeface="Arial" pitchFamily="34" charset="0"/>
              </a:rPr>
              <a:t>вход</a:t>
            </a:r>
            <a:r>
              <a:rPr lang="bg-BG" sz="1800" dirty="0">
                <a:latin typeface="Arial" pitchFamily="34" charset="0"/>
                <a:cs typeface="Arial" pitchFamily="34" charset="0"/>
              </a:rPr>
              <a:t> е звеното, посредством което механизмът се задвижва.</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Изходно (</a:t>
            </a:r>
            <a:r>
              <a:rPr lang="bg-BG" sz="1800" dirty="0" err="1">
                <a:solidFill>
                  <a:srgbClr val="3333CC"/>
                </a:solidFill>
                <a:latin typeface="Arial" pitchFamily="34" charset="0"/>
                <a:cs typeface="Arial" pitchFamily="34" charset="0"/>
              </a:rPr>
              <a:t>водимо</a:t>
            </a:r>
            <a:r>
              <a:rPr lang="bg-BG" sz="1800" dirty="0">
                <a:solidFill>
                  <a:srgbClr val="3333CC"/>
                </a:solidFill>
                <a:latin typeface="Arial" pitchFamily="34" charset="0"/>
                <a:cs typeface="Arial" pitchFamily="34" charset="0"/>
              </a:rPr>
              <a:t>, задвижвано, изпълнително) </a:t>
            </a:r>
            <a:r>
              <a:rPr lang="bg-BG" sz="1800" dirty="0">
                <a:latin typeface="Arial" pitchFamily="34" charset="0"/>
                <a:cs typeface="Arial" pitchFamily="34" charset="0"/>
              </a:rPr>
              <a:t>или съкратено </a:t>
            </a:r>
            <a:r>
              <a:rPr lang="bg-BG" sz="1800" dirty="0">
                <a:solidFill>
                  <a:srgbClr val="3333CC"/>
                </a:solidFill>
                <a:latin typeface="Arial" pitchFamily="34" charset="0"/>
                <a:cs typeface="Arial" pitchFamily="34" charset="0"/>
              </a:rPr>
              <a:t>изход</a:t>
            </a:r>
            <a:r>
              <a:rPr lang="bg-BG" sz="1800" dirty="0">
                <a:latin typeface="Arial" pitchFamily="34" charset="0"/>
                <a:cs typeface="Arial" pitchFamily="34" charset="0"/>
              </a:rPr>
              <a:t> е звено, от което се получават необходимите движения и сили.</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Коляно</a:t>
            </a:r>
            <a:r>
              <a:rPr lang="bg-BG" sz="1800" dirty="0">
                <a:solidFill>
                  <a:srgbClr val="FF0000"/>
                </a:solidFill>
                <a:latin typeface="Arial" pitchFamily="34" charset="0"/>
                <a:cs typeface="Arial" pitchFamily="34" charset="0"/>
              </a:rPr>
              <a:t> </a:t>
            </a:r>
            <a:r>
              <a:rPr lang="bg-BG" sz="1800" dirty="0">
                <a:latin typeface="Arial" pitchFamily="34" charset="0"/>
                <a:cs typeface="Arial" pitchFamily="34" charset="0"/>
              </a:rPr>
              <a:t>се нарича звено, образуващо въртящи </a:t>
            </a:r>
            <a:r>
              <a:rPr lang="bg-BG" sz="1800" dirty="0" err="1">
                <a:latin typeface="Arial" pitchFamily="34" charset="0"/>
                <a:cs typeface="Arial" pitchFamily="34" charset="0"/>
              </a:rPr>
              <a:t>двоици</a:t>
            </a:r>
            <a:r>
              <a:rPr lang="bg-BG" sz="1800" dirty="0">
                <a:latin typeface="Arial" pitchFamily="34" charset="0"/>
                <a:cs typeface="Arial" pitchFamily="34" charset="0"/>
              </a:rPr>
              <a:t> с подвижно звено и със стойката, което може да се превърта около неподвижната си ос.</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Кобилица</a:t>
            </a:r>
            <a:r>
              <a:rPr lang="bg-BG" sz="1800" dirty="0">
                <a:latin typeface="Arial" pitchFamily="34" charset="0"/>
                <a:cs typeface="Arial" pitchFamily="34" charset="0"/>
              </a:rPr>
              <a:t> е звено, образуващо въртящи </a:t>
            </a:r>
            <a:r>
              <a:rPr lang="bg-BG" sz="1800" dirty="0" err="1">
                <a:latin typeface="Arial" pitchFamily="34" charset="0"/>
                <a:cs typeface="Arial" pitchFamily="34" charset="0"/>
              </a:rPr>
              <a:t>двоици</a:t>
            </a:r>
            <a:r>
              <a:rPr lang="bg-BG" sz="1800" dirty="0">
                <a:latin typeface="Arial" pitchFamily="34" charset="0"/>
                <a:cs typeface="Arial" pitchFamily="34" charset="0"/>
              </a:rPr>
              <a:t> с подвижно звено и със стойката, което не може да се превърта около неподвижната си ос.</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Кулиса</a:t>
            </a:r>
            <a:r>
              <a:rPr lang="bg-BG" sz="1800" dirty="0">
                <a:latin typeface="Arial" pitchFamily="34" charset="0"/>
                <a:cs typeface="Arial" pitchFamily="34" charset="0"/>
              </a:rPr>
              <a:t> се нарича звено, представляващо подвижна направляваща на плъзгаща двоица.</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Плъзгач</a:t>
            </a:r>
            <a:r>
              <a:rPr lang="bg-BG" sz="1800" dirty="0">
                <a:latin typeface="Arial" pitchFamily="34" charset="0"/>
                <a:cs typeface="Arial" pitchFamily="34" charset="0"/>
              </a:rPr>
              <a:t> е звено, образуващо плъзгаща двоица с подвижна (кулиса) или неподвижна направляваща (стойка).</a:t>
            </a:r>
          </a:p>
          <a:p>
            <a:pPr algn="just">
              <a:buClr>
                <a:srgbClr val="3333CC"/>
              </a:buClr>
              <a:buFont typeface="Wingdings" pitchFamily="2" charset="2"/>
              <a:buChar char="v"/>
            </a:pPr>
            <a:r>
              <a:rPr lang="bg-BG" sz="1800" dirty="0">
                <a:solidFill>
                  <a:srgbClr val="3333CC"/>
                </a:solidFill>
                <a:latin typeface="Arial" pitchFamily="34" charset="0"/>
                <a:cs typeface="Arial" pitchFamily="34" charset="0"/>
              </a:rPr>
              <a:t>Мотовилка</a:t>
            </a:r>
            <a:r>
              <a:rPr lang="bg-BG" sz="1800" dirty="0">
                <a:latin typeface="Arial" pitchFamily="34" charset="0"/>
                <a:cs typeface="Arial" pitchFamily="34" charset="0"/>
              </a:rPr>
              <a:t> е звено, образуващо въртящи </a:t>
            </a:r>
            <a:r>
              <a:rPr lang="bg-BG" sz="1800" dirty="0" err="1">
                <a:latin typeface="Arial" pitchFamily="34" charset="0"/>
                <a:cs typeface="Arial" pitchFamily="34" charset="0"/>
              </a:rPr>
              <a:t>двоици</a:t>
            </a:r>
            <a:r>
              <a:rPr lang="bg-BG" sz="1800" dirty="0">
                <a:latin typeface="Arial" pitchFamily="34" charset="0"/>
                <a:cs typeface="Arial" pitchFamily="34" charset="0"/>
              </a:rPr>
              <a:t> с две подвижни звена.</a:t>
            </a:r>
          </a:p>
          <a:p>
            <a:pPr>
              <a:buClr>
                <a:srgbClr val="3333CC"/>
              </a:buClr>
              <a:buFont typeface="Wingdings" pitchFamily="2" charset="2"/>
              <a:buChar char="v"/>
            </a:pPr>
            <a:endParaRPr lang="bg-BG" sz="1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23</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758138" cy="654032"/>
          </a:xfrm>
        </p:spPr>
        <p:txBody>
          <a:bodyPr/>
          <a:lstStyle/>
          <a:p>
            <a:r>
              <a:rPr lang="ru-RU" sz="2000" dirty="0" err="1">
                <a:solidFill>
                  <a:srgbClr val="C00000"/>
                </a:solidFill>
                <a:latin typeface="Arial" panose="020B0604020202020204" pitchFamily="34" charset="0"/>
              </a:rPr>
              <a:t>Кинематични</a:t>
            </a:r>
            <a:r>
              <a:rPr lang="ru-RU" sz="2000" dirty="0">
                <a:solidFill>
                  <a:srgbClr val="C00000"/>
                </a:solidFill>
                <a:latin typeface="Arial" panose="020B0604020202020204" pitchFamily="34" charset="0"/>
              </a:rPr>
              <a:t> вериги. </a:t>
            </a:r>
            <a:r>
              <a:rPr lang="ru-RU" sz="2000" dirty="0" err="1">
                <a:solidFill>
                  <a:srgbClr val="C00000"/>
                </a:solidFill>
                <a:latin typeface="Arial" panose="020B0604020202020204" pitchFamily="34" charset="0"/>
              </a:rPr>
              <a:t>Механизъм</a:t>
            </a:r>
            <a:r>
              <a:rPr lang="ru-RU" sz="2000" dirty="0">
                <a:solidFill>
                  <a:srgbClr val="C00000"/>
                </a:solidFill>
                <a:latin typeface="Arial" panose="020B0604020202020204" pitchFamily="34" charset="0"/>
              </a:rPr>
              <a:t>. Степени на свобода на </a:t>
            </a:r>
            <a:r>
              <a:rPr lang="ru-RU" sz="2000" dirty="0" err="1">
                <a:solidFill>
                  <a:srgbClr val="C00000"/>
                </a:solidFill>
                <a:latin typeface="Arial" panose="020B0604020202020204" pitchFamily="34" charset="0"/>
              </a:rPr>
              <a:t>равнинни</a:t>
            </a:r>
            <a:r>
              <a:rPr lang="ru-RU" sz="2000" dirty="0">
                <a:solidFill>
                  <a:srgbClr val="C00000"/>
                </a:solidFill>
                <a:latin typeface="Arial" panose="020B0604020202020204" pitchFamily="34" charset="0"/>
              </a:rPr>
              <a:t> </a:t>
            </a:r>
            <a:r>
              <a:rPr lang="ru-RU" sz="2000" dirty="0" err="1">
                <a:solidFill>
                  <a:srgbClr val="C00000"/>
                </a:solidFill>
                <a:latin typeface="Arial" panose="020B0604020202020204" pitchFamily="34" charset="0"/>
              </a:rPr>
              <a:t>механизми</a:t>
            </a:r>
            <a:endParaRPr lang="bg-BG" sz="2000" dirty="0"/>
          </a:p>
        </p:txBody>
      </p:sp>
      <p:sp>
        <p:nvSpPr>
          <p:cNvPr id="3" name="Content Placeholder 2"/>
          <p:cNvSpPr>
            <a:spLocks noGrp="1"/>
          </p:cNvSpPr>
          <p:nvPr>
            <p:ph idx="1"/>
          </p:nvPr>
        </p:nvSpPr>
        <p:spPr>
          <a:xfrm>
            <a:off x="285720" y="1000108"/>
            <a:ext cx="6000792" cy="4786346"/>
          </a:xfrm>
        </p:spPr>
        <p:txBody>
          <a:bodyPr/>
          <a:lstStyle/>
          <a:p>
            <a:pPr>
              <a:buFont typeface="Wingdings" pitchFamily="2" charset="2"/>
              <a:buChar char="v"/>
            </a:pPr>
            <a:r>
              <a:rPr lang="bg-BG" sz="2000" dirty="0">
                <a:solidFill>
                  <a:srgbClr val="3333CC"/>
                </a:solidFill>
                <a:latin typeface="Arial" pitchFamily="34" charset="0"/>
                <a:cs typeface="Arial" pitchFamily="34" charset="0"/>
              </a:rPr>
              <a:t>Кинематична верига </a:t>
            </a:r>
            <a:r>
              <a:rPr lang="bg-BG" sz="2000" dirty="0">
                <a:latin typeface="Arial" pitchFamily="34" charset="0"/>
                <a:cs typeface="Arial" pitchFamily="34" charset="0"/>
              </a:rPr>
              <a:t>е</a:t>
            </a:r>
            <a:r>
              <a:rPr lang="bg-BG" sz="2000" dirty="0">
                <a:solidFill>
                  <a:srgbClr val="3333CC"/>
                </a:solidFill>
                <a:latin typeface="Arial" pitchFamily="34" charset="0"/>
                <a:cs typeface="Arial" pitchFamily="34" charset="0"/>
              </a:rPr>
              <a:t> </a:t>
            </a:r>
            <a:r>
              <a:rPr lang="bg-BG" sz="2000" dirty="0">
                <a:latin typeface="Arial" pitchFamily="34" charset="0"/>
                <a:cs typeface="Arial" pitchFamily="34" charset="0"/>
              </a:rPr>
              <a:t>съвкупността от няколко звена, свързани с кинематични </a:t>
            </a:r>
            <a:r>
              <a:rPr lang="bg-BG" sz="2000" dirty="0" err="1">
                <a:latin typeface="Arial" pitchFamily="34" charset="0"/>
                <a:cs typeface="Arial" pitchFamily="34" charset="0"/>
              </a:rPr>
              <a:t>двоици</a:t>
            </a:r>
            <a:r>
              <a:rPr lang="bg-BG" sz="2000" dirty="0">
                <a:latin typeface="Arial" pitchFamily="34" charset="0"/>
                <a:cs typeface="Arial" pitchFamily="34" charset="0"/>
              </a:rPr>
              <a:t>. Кинематичните вериги могат да бъдат:</a:t>
            </a:r>
          </a:p>
          <a:p>
            <a:pPr>
              <a:buFont typeface="Wingdings" pitchFamily="2" charset="2"/>
              <a:buChar char="ü"/>
            </a:pPr>
            <a:r>
              <a:rPr lang="bg-BG" sz="2000" dirty="0">
                <a:solidFill>
                  <a:srgbClr val="3333CC"/>
                </a:solidFill>
                <a:latin typeface="Arial" pitchFamily="34" charset="0"/>
                <a:cs typeface="Arial" pitchFamily="34" charset="0"/>
              </a:rPr>
              <a:t>прости – </a:t>
            </a:r>
            <a:r>
              <a:rPr lang="bg-BG" sz="2000" dirty="0">
                <a:latin typeface="Arial" pitchFamily="34" charset="0"/>
                <a:cs typeface="Arial" pitchFamily="34" charset="0"/>
              </a:rPr>
              <a:t>всяко звено участва с </a:t>
            </a:r>
            <a:r>
              <a:rPr lang="bg-BG" sz="2000" dirty="0">
                <a:solidFill>
                  <a:srgbClr val="3333CC"/>
                </a:solidFill>
                <a:latin typeface="Arial" pitchFamily="34" charset="0"/>
                <a:cs typeface="Arial" pitchFamily="34" charset="0"/>
              </a:rPr>
              <a:t>не повече от две </a:t>
            </a:r>
            <a:r>
              <a:rPr lang="bg-BG" sz="2000" dirty="0">
                <a:latin typeface="Arial" pitchFamily="34" charset="0"/>
                <a:cs typeface="Arial" pitchFamily="34" charset="0"/>
              </a:rPr>
              <a:t>кинематични двоици – а)</a:t>
            </a:r>
          </a:p>
          <a:p>
            <a:pPr>
              <a:buFont typeface="Wingdings" pitchFamily="2" charset="2"/>
              <a:buChar char="ü"/>
            </a:pPr>
            <a:r>
              <a:rPr lang="bg-BG" sz="2000" dirty="0">
                <a:solidFill>
                  <a:srgbClr val="3333CC"/>
                </a:solidFill>
                <a:latin typeface="Arial" pitchFamily="34" charset="0"/>
                <a:cs typeface="Arial" pitchFamily="34" charset="0"/>
              </a:rPr>
              <a:t>сложни </a:t>
            </a:r>
            <a:r>
              <a:rPr lang="bg-BG" sz="2000" dirty="0">
                <a:latin typeface="Arial" pitchFamily="34" charset="0"/>
                <a:cs typeface="Arial" pitchFamily="34" charset="0"/>
              </a:rPr>
              <a:t>– в тези вериги има звена с </a:t>
            </a:r>
            <a:r>
              <a:rPr lang="bg-BG" sz="2000" dirty="0">
                <a:solidFill>
                  <a:srgbClr val="3333CC"/>
                </a:solidFill>
                <a:latin typeface="Arial" pitchFamily="34" charset="0"/>
                <a:cs typeface="Arial" pitchFamily="34" charset="0"/>
              </a:rPr>
              <a:t>три и повече </a:t>
            </a:r>
            <a:r>
              <a:rPr lang="bg-BG" sz="2000" dirty="0">
                <a:latin typeface="Arial" pitchFamily="34" charset="0"/>
                <a:cs typeface="Arial" pitchFamily="34" charset="0"/>
              </a:rPr>
              <a:t>двоици - б)</a:t>
            </a:r>
          </a:p>
          <a:p>
            <a:pPr>
              <a:buFont typeface="Wingdings" pitchFamily="2" charset="2"/>
              <a:buChar char="ü"/>
            </a:pPr>
            <a:r>
              <a:rPr lang="bg-BG" sz="2000" dirty="0">
                <a:solidFill>
                  <a:srgbClr val="3333CC"/>
                </a:solidFill>
                <a:latin typeface="Arial" pitchFamily="34" charset="0"/>
                <a:cs typeface="Arial" pitchFamily="34" charset="0"/>
              </a:rPr>
              <a:t>отворени </a:t>
            </a:r>
            <a:r>
              <a:rPr lang="bg-BG" sz="2000" dirty="0">
                <a:latin typeface="Arial" pitchFamily="34" charset="0"/>
                <a:cs typeface="Arial" pitchFamily="34" charset="0"/>
              </a:rPr>
              <a:t>– вериги, в които има звено, което участва с </a:t>
            </a:r>
            <a:r>
              <a:rPr lang="bg-BG" sz="2000" dirty="0">
                <a:solidFill>
                  <a:srgbClr val="3333CC"/>
                </a:solidFill>
                <a:latin typeface="Arial" pitchFamily="34" charset="0"/>
                <a:cs typeface="Arial" pitchFamily="34" charset="0"/>
              </a:rPr>
              <a:t>една </a:t>
            </a:r>
            <a:r>
              <a:rPr lang="bg-BG" sz="2000" dirty="0">
                <a:latin typeface="Arial" pitchFamily="34" charset="0"/>
                <a:cs typeface="Arial" pitchFamily="34" charset="0"/>
              </a:rPr>
              <a:t>двоица</a:t>
            </a:r>
            <a:r>
              <a:rPr lang="bg-BG" sz="2000" dirty="0">
                <a:solidFill>
                  <a:srgbClr val="3333CC"/>
                </a:solidFill>
                <a:latin typeface="Arial" pitchFamily="34" charset="0"/>
                <a:cs typeface="Arial" pitchFamily="34" charset="0"/>
              </a:rPr>
              <a:t>   </a:t>
            </a:r>
          </a:p>
          <a:p>
            <a:pPr>
              <a:buFont typeface="Wingdings" pitchFamily="2" charset="2"/>
              <a:buChar char="ü"/>
            </a:pPr>
            <a:r>
              <a:rPr lang="bg-BG" sz="2000" dirty="0">
                <a:solidFill>
                  <a:srgbClr val="3333CC"/>
                </a:solidFill>
                <a:latin typeface="Arial" pitchFamily="34" charset="0"/>
                <a:cs typeface="Arial" pitchFamily="34" charset="0"/>
              </a:rPr>
              <a:t>затворени </a:t>
            </a:r>
            <a:r>
              <a:rPr lang="bg-BG" sz="2000" dirty="0">
                <a:latin typeface="Arial" pitchFamily="34" charset="0"/>
                <a:cs typeface="Arial" pitchFamily="34" charset="0"/>
              </a:rPr>
              <a:t>– вериги, в които всяко звено участва поне с по </a:t>
            </a:r>
            <a:r>
              <a:rPr lang="bg-BG" sz="2000" dirty="0">
                <a:solidFill>
                  <a:srgbClr val="3333CC"/>
                </a:solidFill>
                <a:latin typeface="Arial" pitchFamily="34" charset="0"/>
                <a:cs typeface="Arial" pitchFamily="34" charset="0"/>
              </a:rPr>
              <a:t>две </a:t>
            </a:r>
            <a:r>
              <a:rPr lang="bg-BG" sz="2000" dirty="0" err="1">
                <a:latin typeface="Arial" pitchFamily="34" charset="0"/>
                <a:cs typeface="Arial" pitchFamily="34" charset="0"/>
              </a:rPr>
              <a:t>двоици</a:t>
            </a:r>
            <a:r>
              <a:rPr lang="bg-BG" sz="2000" dirty="0">
                <a:latin typeface="Arial" pitchFamily="34" charset="0"/>
                <a:cs typeface="Arial" pitchFamily="34" charset="0"/>
              </a:rPr>
              <a:t> </a:t>
            </a:r>
          </a:p>
          <a:p>
            <a:pPr>
              <a:buFont typeface="Wingdings" pitchFamily="2" charset="2"/>
              <a:buChar char="ü"/>
            </a:pPr>
            <a:r>
              <a:rPr lang="bg-BG" sz="2000" dirty="0">
                <a:solidFill>
                  <a:srgbClr val="3333CC"/>
                </a:solidFill>
                <a:latin typeface="Arial" pitchFamily="34" charset="0"/>
                <a:cs typeface="Arial" pitchFamily="34" charset="0"/>
              </a:rPr>
              <a:t>равнинни </a:t>
            </a:r>
            <a:r>
              <a:rPr lang="bg-BG" sz="2000" dirty="0">
                <a:latin typeface="Arial" pitchFamily="34" charset="0"/>
                <a:cs typeface="Arial" pitchFamily="34" charset="0"/>
              </a:rPr>
              <a:t>-  когато всички звена на веригата се движат в </a:t>
            </a:r>
            <a:r>
              <a:rPr lang="bg-BG" sz="2000" dirty="0">
                <a:solidFill>
                  <a:srgbClr val="3333CC"/>
                </a:solidFill>
                <a:latin typeface="Arial" pitchFamily="34" charset="0"/>
                <a:cs typeface="Arial" pitchFamily="34" charset="0"/>
              </a:rPr>
              <a:t>успоредни </a:t>
            </a:r>
            <a:r>
              <a:rPr lang="bg-BG" sz="2000" dirty="0">
                <a:latin typeface="Arial" pitchFamily="34" charset="0"/>
                <a:cs typeface="Arial" pitchFamily="34" charset="0"/>
              </a:rPr>
              <a:t>равнини</a:t>
            </a:r>
          </a:p>
          <a:p>
            <a:pPr>
              <a:buFont typeface="Wingdings" pitchFamily="2" charset="2"/>
              <a:buChar char="ü"/>
            </a:pPr>
            <a:r>
              <a:rPr lang="bg-BG" sz="2000" dirty="0">
                <a:solidFill>
                  <a:srgbClr val="3333CC"/>
                </a:solidFill>
                <a:latin typeface="Arial" pitchFamily="34" charset="0"/>
                <a:cs typeface="Arial" pitchFamily="34" charset="0"/>
              </a:rPr>
              <a:t>пространствени </a:t>
            </a:r>
            <a:r>
              <a:rPr lang="bg-BG" sz="2000" dirty="0">
                <a:latin typeface="Arial" pitchFamily="34" charset="0"/>
                <a:cs typeface="Arial" pitchFamily="34" charset="0"/>
              </a:rPr>
              <a:t>– когато звената на кинематичната верига извършват</a:t>
            </a:r>
            <a:r>
              <a:rPr lang="bg-BG" sz="2000" dirty="0">
                <a:solidFill>
                  <a:srgbClr val="3333CC"/>
                </a:solidFill>
                <a:latin typeface="Arial" pitchFamily="34" charset="0"/>
                <a:cs typeface="Arial" pitchFamily="34" charset="0"/>
              </a:rPr>
              <a:t> най-общо пространствено движение</a:t>
            </a: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24</a:t>
            </a:fld>
            <a:endParaRPr lang="bg-BG"/>
          </a:p>
        </p:txBody>
      </p:sp>
      <p:pic>
        <p:nvPicPr>
          <p:cNvPr id="217091" name="Picture 3"/>
          <p:cNvPicPr>
            <a:picLocks noChangeAspect="1" noChangeArrowheads="1"/>
          </p:cNvPicPr>
          <p:nvPr/>
        </p:nvPicPr>
        <p:blipFill>
          <a:blip r:embed="rId2"/>
          <a:srcRect/>
          <a:stretch>
            <a:fillRect/>
          </a:stretch>
        </p:blipFill>
        <p:spPr bwMode="auto">
          <a:xfrm>
            <a:off x="6324611" y="3643314"/>
            <a:ext cx="2819389" cy="2939747"/>
          </a:xfrm>
          <a:prstGeom prst="rect">
            <a:avLst/>
          </a:prstGeom>
          <a:noFill/>
          <a:ln w="9525">
            <a:noFill/>
            <a:miter lim="800000"/>
            <a:headEnd/>
            <a:tailEnd/>
          </a:ln>
          <a:effectLst/>
        </p:spPr>
      </p:pic>
      <p:pic>
        <p:nvPicPr>
          <p:cNvPr id="217092" name="Picture 4"/>
          <p:cNvPicPr>
            <a:picLocks noChangeAspect="1" noChangeArrowheads="1"/>
          </p:cNvPicPr>
          <p:nvPr/>
        </p:nvPicPr>
        <p:blipFill>
          <a:blip r:embed="rId3"/>
          <a:srcRect/>
          <a:stretch>
            <a:fillRect/>
          </a:stretch>
        </p:blipFill>
        <p:spPr bwMode="auto">
          <a:xfrm>
            <a:off x="6143636" y="1142984"/>
            <a:ext cx="2877614" cy="2761816"/>
          </a:xfrm>
          <a:prstGeom prst="rect">
            <a:avLst/>
          </a:prstGeom>
          <a:noFill/>
          <a:ln w="9525">
            <a:noFill/>
            <a:miter lim="800000"/>
            <a:headEnd/>
            <a:tailEnd/>
          </a:ln>
          <a:effectLst/>
        </p:spPr>
      </p:pic>
      <p:pic>
        <p:nvPicPr>
          <p:cNvPr id="7" name="Picture 6" descr="Logo-TU-blue-3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758138" cy="582594"/>
          </a:xfrm>
        </p:spPr>
        <p:txBody>
          <a:bodyPr/>
          <a:lstStyle/>
          <a:p>
            <a:r>
              <a:rPr lang="ru-RU" sz="2000" dirty="0" err="1">
                <a:solidFill>
                  <a:srgbClr val="C00000"/>
                </a:solidFill>
                <a:latin typeface="Arial" panose="020B0604020202020204" pitchFamily="34" charset="0"/>
              </a:rPr>
              <a:t>Кинематични</a:t>
            </a:r>
            <a:r>
              <a:rPr lang="ru-RU" sz="2000" dirty="0">
                <a:solidFill>
                  <a:srgbClr val="C00000"/>
                </a:solidFill>
                <a:latin typeface="Arial" panose="020B0604020202020204" pitchFamily="34" charset="0"/>
              </a:rPr>
              <a:t> вериги. </a:t>
            </a:r>
            <a:r>
              <a:rPr lang="ru-RU" sz="2000" dirty="0" err="1">
                <a:solidFill>
                  <a:srgbClr val="C00000"/>
                </a:solidFill>
                <a:latin typeface="Arial" panose="020B0604020202020204" pitchFamily="34" charset="0"/>
              </a:rPr>
              <a:t>Механизъм</a:t>
            </a:r>
            <a:r>
              <a:rPr lang="ru-RU" sz="2000" dirty="0">
                <a:solidFill>
                  <a:srgbClr val="C00000"/>
                </a:solidFill>
                <a:latin typeface="Arial" panose="020B0604020202020204" pitchFamily="34" charset="0"/>
              </a:rPr>
              <a:t>. Степени на свобода на </a:t>
            </a:r>
            <a:r>
              <a:rPr lang="ru-RU" sz="2000" dirty="0" err="1">
                <a:solidFill>
                  <a:srgbClr val="C00000"/>
                </a:solidFill>
                <a:latin typeface="Arial" panose="020B0604020202020204" pitchFamily="34" charset="0"/>
              </a:rPr>
              <a:t>равнинни</a:t>
            </a:r>
            <a:r>
              <a:rPr lang="ru-RU" sz="2000" dirty="0">
                <a:solidFill>
                  <a:srgbClr val="C00000"/>
                </a:solidFill>
                <a:latin typeface="Arial" panose="020B0604020202020204" pitchFamily="34" charset="0"/>
              </a:rPr>
              <a:t> </a:t>
            </a:r>
            <a:r>
              <a:rPr lang="ru-RU" sz="2000" dirty="0" err="1">
                <a:solidFill>
                  <a:srgbClr val="C00000"/>
                </a:solidFill>
                <a:latin typeface="Arial" panose="020B0604020202020204" pitchFamily="34" charset="0"/>
              </a:rPr>
              <a:t>механизми</a:t>
            </a:r>
            <a:endParaRPr lang="bg-BG" sz="2000" dirty="0"/>
          </a:p>
        </p:txBody>
      </p:sp>
      <p:sp>
        <p:nvSpPr>
          <p:cNvPr id="3" name="Content Placeholder 2"/>
          <p:cNvSpPr>
            <a:spLocks noGrp="1"/>
          </p:cNvSpPr>
          <p:nvPr>
            <p:ph idx="1"/>
          </p:nvPr>
        </p:nvSpPr>
        <p:spPr>
          <a:xfrm>
            <a:off x="285720" y="1000108"/>
            <a:ext cx="8643998" cy="5857892"/>
          </a:xfrm>
        </p:spPr>
        <p:txBody>
          <a:bodyPr/>
          <a:lstStyle/>
          <a:p>
            <a:pPr>
              <a:buFont typeface="Wingdings" pitchFamily="2" charset="2"/>
              <a:buChar char="v"/>
            </a:pPr>
            <a:r>
              <a:rPr lang="bg-BG" sz="2000" dirty="0">
                <a:latin typeface="Arial" pitchFamily="34" charset="0"/>
                <a:cs typeface="Arial" pitchFamily="34" charset="0"/>
              </a:rPr>
              <a:t>Механизъм – такава затворена кинематична верига, в която при задаване на познато движение на едно или на няколко звена останалите звена извършват напълно определени движения.</a:t>
            </a:r>
          </a:p>
          <a:p>
            <a:pPr>
              <a:buFont typeface="Wingdings" pitchFamily="2" charset="2"/>
              <a:buChar char="v"/>
            </a:pPr>
            <a:endParaRPr lang="bg-BG" sz="2000" dirty="0">
              <a:latin typeface="Arial" pitchFamily="34" charset="0"/>
              <a:cs typeface="Arial" pitchFamily="34" charset="0"/>
            </a:endParaRPr>
          </a:p>
          <a:p>
            <a:pPr>
              <a:buFont typeface="Wingdings" pitchFamily="2" charset="2"/>
              <a:buChar char="v"/>
            </a:pPr>
            <a:r>
              <a:rPr lang="bg-BG" sz="2000" dirty="0">
                <a:latin typeface="Arial" pitchFamily="34" charset="0"/>
                <a:cs typeface="Arial" pitchFamily="34" charset="0"/>
              </a:rPr>
              <a:t>В зависимост от своята група механизмите се обединяват в различни групи:</a:t>
            </a:r>
          </a:p>
          <a:p>
            <a:pPr>
              <a:buNone/>
            </a:pPr>
            <a:endParaRPr lang="bg-BG" sz="2000" dirty="0">
              <a:latin typeface="Arial" pitchFamily="34" charset="0"/>
              <a:cs typeface="Arial" pitchFamily="34" charset="0"/>
            </a:endParaRPr>
          </a:p>
          <a:p>
            <a:pPr>
              <a:buFont typeface="Wingdings" pitchFamily="2" charset="2"/>
              <a:buChar char="ü"/>
            </a:pPr>
            <a:r>
              <a:rPr lang="bg-BG" sz="2000" dirty="0" err="1">
                <a:latin typeface="Arial" pitchFamily="34" charset="0"/>
                <a:cs typeface="Arial" pitchFamily="34" charset="0"/>
              </a:rPr>
              <a:t>шарнирно-лостови</a:t>
            </a:r>
            <a:r>
              <a:rPr lang="bg-BG" sz="2000" dirty="0">
                <a:latin typeface="Arial" pitchFamily="34" charset="0"/>
                <a:cs typeface="Arial" pitchFamily="34" charset="0"/>
              </a:rPr>
              <a:t> – съставени са от </a:t>
            </a:r>
            <a:r>
              <a:rPr lang="bg-BG" sz="2000" dirty="0" err="1">
                <a:latin typeface="Arial" pitchFamily="34" charset="0"/>
                <a:cs typeface="Arial" pitchFamily="34" charset="0"/>
              </a:rPr>
              <a:t>лостови</a:t>
            </a:r>
            <a:r>
              <a:rPr lang="bg-BG" sz="2000" dirty="0">
                <a:latin typeface="Arial" pitchFamily="34" charset="0"/>
                <a:cs typeface="Arial" pitchFamily="34" charset="0"/>
              </a:rPr>
              <a:t> звена</a:t>
            </a:r>
          </a:p>
          <a:p>
            <a:pPr>
              <a:buFont typeface="Wingdings" pitchFamily="2" charset="2"/>
              <a:buChar char="ü"/>
            </a:pPr>
            <a:r>
              <a:rPr lang="bg-BG" sz="2000" dirty="0" err="1">
                <a:latin typeface="Arial" pitchFamily="34" charset="0"/>
                <a:cs typeface="Arial" pitchFamily="34" charset="0"/>
              </a:rPr>
              <a:t>гърбични</a:t>
            </a:r>
            <a:r>
              <a:rPr lang="bg-BG" sz="2000" dirty="0">
                <a:latin typeface="Arial" pitchFamily="34" charset="0"/>
                <a:cs typeface="Arial" pitchFamily="34" charset="0"/>
              </a:rPr>
              <a:t> – притежават звена, оформени с определен контур</a:t>
            </a:r>
          </a:p>
          <a:p>
            <a:pPr>
              <a:buFont typeface="Wingdings" pitchFamily="2" charset="2"/>
              <a:buChar char="ü"/>
            </a:pPr>
            <a:r>
              <a:rPr lang="bg-BG" sz="2000" dirty="0">
                <a:latin typeface="Arial" pitchFamily="34" charset="0"/>
                <a:cs typeface="Arial" pitchFamily="34" charset="0"/>
              </a:rPr>
              <a:t>винтови – съдържат винтови връзки</a:t>
            </a:r>
          </a:p>
          <a:p>
            <a:pPr>
              <a:buFont typeface="Wingdings" pitchFamily="2" charset="2"/>
              <a:buChar char="ü"/>
            </a:pPr>
            <a:r>
              <a:rPr lang="bg-BG" sz="2000" dirty="0">
                <a:latin typeface="Arial" pitchFamily="34" charset="0"/>
                <a:cs typeface="Arial" pitchFamily="34" charset="0"/>
              </a:rPr>
              <a:t>зъбни – съставени са от зъбни колела</a:t>
            </a:r>
          </a:p>
          <a:p>
            <a:pPr>
              <a:buFont typeface="Wingdings" pitchFamily="2" charset="2"/>
              <a:buChar char="ü"/>
            </a:pPr>
            <a:r>
              <a:rPr lang="bg-BG" sz="2000" dirty="0">
                <a:latin typeface="Arial" pitchFamily="34" charset="0"/>
                <a:cs typeface="Arial" pitchFamily="34" charset="0"/>
              </a:rPr>
              <a:t>фрикционни – предават движенията чрез сили на триене</a:t>
            </a:r>
          </a:p>
          <a:p>
            <a:pPr>
              <a:buFont typeface="Wingdings" pitchFamily="2" charset="2"/>
              <a:buChar char="ü"/>
            </a:pPr>
            <a:r>
              <a:rPr lang="bg-BG" sz="2000" dirty="0">
                <a:latin typeface="Arial" pitchFamily="34" charset="0"/>
                <a:cs typeface="Arial" pitchFamily="34" charset="0"/>
              </a:rPr>
              <a:t>механизми с гъвкави звена (ремък, корда)</a:t>
            </a:r>
          </a:p>
          <a:p>
            <a:pPr>
              <a:buFont typeface="Wingdings" pitchFamily="2" charset="2"/>
              <a:buChar char="ü"/>
            </a:pPr>
            <a:endParaRPr lang="bg-BG" sz="2000" dirty="0">
              <a:latin typeface="Arial" pitchFamily="34" charset="0"/>
              <a:cs typeface="Arial" pitchFamily="34" charset="0"/>
            </a:endParaRPr>
          </a:p>
          <a:p>
            <a:pPr>
              <a:buNone/>
            </a:pPr>
            <a:r>
              <a:rPr lang="bg-BG" sz="1800" dirty="0">
                <a:latin typeface="Arial" pitchFamily="34" charset="0"/>
                <a:cs typeface="Arial" pitchFamily="34" charset="0"/>
              </a:rPr>
              <a:t>	</a:t>
            </a:r>
            <a:r>
              <a:rPr lang="bg-BG" sz="1800" dirty="0">
                <a:solidFill>
                  <a:srgbClr val="3333CC"/>
                </a:solidFill>
                <a:latin typeface="Arial" pitchFamily="34" charset="0"/>
                <a:cs typeface="Arial" pitchFamily="34" charset="0"/>
              </a:rPr>
              <a:t>Тъй като в практиката най-голямо приложение имат равнинните механизми, по-нататък ще бъдат разглеждани предимно такива механизми.</a:t>
            </a:r>
          </a:p>
        </p:txBody>
      </p:sp>
      <p:sp>
        <p:nvSpPr>
          <p:cNvPr id="4" name="Slide Number Placeholder 3"/>
          <p:cNvSpPr>
            <a:spLocks noGrp="1"/>
          </p:cNvSpPr>
          <p:nvPr>
            <p:ph type="sldNum" sz="quarter" idx="12"/>
          </p:nvPr>
        </p:nvSpPr>
        <p:spPr/>
        <p:txBody>
          <a:bodyPr/>
          <a:lstStyle/>
          <a:p>
            <a:fld id="{BFE999D1-F9A4-4778-B8C7-0170286633BE}" type="slidenum">
              <a:rPr lang="bg-BG" smtClean="0"/>
              <a:pPr/>
              <a:t>25</a:t>
            </a:fld>
            <a:endParaRPr lang="bg-BG" dirty="0"/>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lstStyle/>
          <a:p>
            <a:r>
              <a:rPr lang="ru-RU" sz="2000" dirty="0" err="1">
                <a:solidFill>
                  <a:srgbClr val="C00000"/>
                </a:solidFill>
                <a:latin typeface="Arial" panose="020B0604020202020204" pitchFamily="34" charset="0"/>
              </a:rPr>
              <a:t>Кинематични</a:t>
            </a:r>
            <a:r>
              <a:rPr lang="ru-RU" sz="2000" dirty="0">
                <a:solidFill>
                  <a:srgbClr val="C00000"/>
                </a:solidFill>
                <a:latin typeface="Arial" panose="020B0604020202020204" pitchFamily="34" charset="0"/>
              </a:rPr>
              <a:t> вериги. </a:t>
            </a:r>
            <a:r>
              <a:rPr lang="ru-RU" sz="2000" dirty="0" err="1">
                <a:solidFill>
                  <a:srgbClr val="C00000"/>
                </a:solidFill>
                <a:latin typeface="Arial" panose="020B0604020202020204" pitchFamily="34" charset="0"/>
              </a:rPr>
              <a:t>Механизъм</a:t>
            </a:r>
            <a:r>
              <a:rPr lang="ru-RU" sz="2000" dirty="0">
                <a:solidFill>
                  <a:srgbClr val="C00000"/>
                </a:solidFill>
                <a:latin typeface="Arial" panose="020B0604020202020204" pitchFamily="34" charset="0"/>
              </a:rPr>
              <a:t>. Степени на свобода на </a:t>
            </a:r>
            <a:r>
              <a:rPr lang="ru-RU" sz="2000" dirty="0" err="1">
                <a:solidFill>
                  <a:srgbClr val="C00000"/>
                </a:solidFill>
                <a:latin typeface="Arial" panose="020B0604020202020204" pitchFamily="34" charset="0"/>
              </a:rPr>
              <a:t>равнинни</a:t>
            </a:r>
            <a:r>
              <a:rPr lang="ru-RU" sz="2000" dirty="0">
                <a:solidFill>
                  <a:srgbClr val="C00000"/>
                </a:solidFill>
                <a:latin typeface="Arial" panose="020B0604020202020204" pitchFamily="34" charset="0"/>
              </a:rPr>
              <a:t> </a:t>
            </a:r>
            <a:r>
              <a:rPr lang="ru-RU" sz="2000" dirty="0" err="1">
                <a:solidFill>
                  <a:srgbClr val="C00000"/>
                </a:solidFill>
                <a:latin typeface="Arial" panose="020B0604020202020204" pitchFamily="34" charset="0"/>
              </a:rPr>
              <a:t>механизми</a:t>
            </a:r>
            <a:endParaRPr lang="bg-BG" sz="2000" dirty="0"/>
          </a:p>
        </p:txBody>
      </p:sp>
      <p:sp>
        <p:nvSpPr>
          <p:cNvPr id="3" name="Content Placeholder 2"/>
          <p:cNvSpPr>
            <a:spLocks noGrp="1"/>
          </p:cNvSpPr>
          <p:nvPr>
            <p:ph idx="1"/>
          </p:nvPr>
        </p:nvSpPr>
        <p:spPr>
          <a:xfrm>
            <a:off x="571472" y="5857892"/>
            <a:ext cx="8229600" cy="785818"/>
          </a:xfrm>
        </p:spPr>
        <p:txBody>
          <a:bodyPr/>
          <a:lstStyle/>
          <a:p>
            <a:pPr algn="ctr">
              <a:buNone/>
            </a:pPr>
            <a:r>
              <a:rPr lang="bg-BG" sz="2000" i="1" dirty="0">
                <a:solidFill>
                  <a:srgbClr val="000099"/>
                </a:solidFill>
                <a:latin typeface="Arial" pitchFamily="34" charset="0"/>
                <a:cs typeface="Arial" pitchFamily="34" charset="0"/>
              </a:rPr>
              <a:t>Коляно-мотовилков механизъм като игло-водител на шевна машина</a:t>
            </a:r>
          </a:p>
          <a:p>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26</a:t>
            </a:fld>
            <a:endParaRPr lang="bg-BG"/>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975791"/>
            <a:ext cx="2376264" cy="5016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KM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4808" y="1357821"/>
            <a:ext cx="4041464" cy="4107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2000" dirty="0">
                <a:latin typeface="Arial" panose="020B0604020202020204" pitchFamily="34" charset="0"/>
                <a:cs typeface="Arial" panose="020B0604020202020204" pitchFamily="34" charset="0"/>
              </a:rPr>
              <a:t>Кинематични вериги. Механизъм. Степени на свобода.</a:t>
            </a:r>
          </a:p>
        </p:txBody>
      </p:sp>
      <p:sp>
        <p:nvSpPr>
          <p:cNvPr id="4" name="Slide Number Placeholder 3"/>
          <p:cNvSpPr>
            <a:spLocks noGrp="1"/>
          </p:cNvSpPr>
          <p:nvPr>
            <p:ph type="sldNum" sz="quarter" idx="12"/>
          </p:nvPr>
        </p:nvSpPr>
        <p:spPr/>
        <p:txBody>
          <a:bodyPr/>
          <a:lstStyle/>
          <a:p>
            <a:fld id="{BFE999D1-F9A4-4778-B8C7-0170286633BE}" type="slidenum">
              <a:rPr lang="bg-BG" smtClean="0"/>
              <a:pPr/>
              <a:t>27</a:t>
            </a:fld>
            <a:endParaRPr lang="bg-BG"/>
          </a:p>
        </p:txBody>
      </p:sp>
      <p:pic>
        <p:nvPicPr>
          <p:cNvPr id="5" name="2187733272_ac10b2d73d_o.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17762" y="1585119"/>
            <a:ext cx="4308475" cy="4495800"/>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Tree>
    <p:extLst>
      <p:ext uri="{BB962C8B-B14F-4D97-AF65-F5344CB8AC3E}">
        <p14:creationId xmlns:p14="http://schemas.microsoft.com/office/powerpoint/2010/main" val="23959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571504"/>
          </a:xfrm>
        </p:spPr>
        <p:txBody>
          <a:bodyPr/>
          <a:lstStyle/>
          <a:p>
            <a:pPr lvl="1"/>
            <a:r>
              <a:rPr lang="ru-RU" sz="2400" dirty="0">
                <a:solidFill>
                  <a:srgbClr val="C00000"/>
                </a:solidFill>
                <a:latin typeface="Arial" panose="020B0604020202020204" pitchFamily="34" charset="0"/>
              </a:rPr>
              <a:t>Степени на свобода на </a:t>
            </a:r>
            <a:r>
              <a:rPr lang="ru-RU" sz="2400" dirty="0" err="1">
                <a:solidFill>
                  <a:srgbClr val="C00000"/>
                </a:solidFill>
                <a:latin typeface="Arial" panose="020B0604020202020204" pitchFamily="34" charset="0"/>
              </a:rPr>
              <a:t>механизмите</a:t>
            </a:r>
            <a:br>
              <a:rPr lang="ru-RU" sz="2400" dirty="0">
                <a:solidFill>
                  <a:srgbClr val="C00000"/>
                </a:solidFill>
                <a:latin typeface="Arial" panose="020B0604020202020204" pitchFamily="34" charset="0"/>
              </a:rPr>
            </a:br>
            <a:endParaRPr lang="bg-BG" sz="2400" dirty="0">
              <a:solidFill>
                <a:srgbClr val="C00000"/>
              </a:solidFill>
            </a:endParaRPr>
          </a:p>
        </p:txBody>
      </p:sp>
      <p:sp>
        <p:nvSpPr>
          <p:cNvPr id="3" name="Content Placeholder 2"/>
          <p:cNvSpPr>
            <a:spLocks noGrp="1"/>
          </p:cNvSpPr>
          <p:nvPr>
            <p:ph idx="1"/>
          </p:nvPr>
        </p:nvSpPr>
        <p:spPr>
          <a:xfrm>
            <a:off x="457200" y="1142984"/>
            <a:ext cx="8229600" cy="5072098"/>
          </a:xfrm>
        </p:spPr>
        <p:txBody>
          <a:bodyPr/>
          <a:lstStyle/>
          <a:p>
            <a:pPr>
              <a:buFont typeface="Wingdings" pitchFamily="2" charset="2"/>
              <a:buChar char="v"/>
            </a:pPr>
            <a:r>
              <a:rPr lang="bg-BG" sz="2000" dirty="0">
                <a:latin typeface="Arial" pitchFamily="34" charset="0"/>
                <a:cs typeface="Arial" pitchFamily="34" charset="0"/>
              </a:rPr>
              <a:t>Под </a:t>
            </a:r>
            <a:r>
              <a:rPr lang="bg-BG" sz="2000" dirty="0">
                <a:solidFill>
                  <a:srgbClr val="3333CC"/>
                </a:solidFill>
                <a:latin typeface="Arial" pitchFamily="34" charset="0"/>
                <a:cs typeface="Arial" pitchFamily="34" charset="0"/>
              </a:rPr>
              <a:t>степени на свобода </a:t>
            </a:r>
            <a:r>
              <a:rPr lang="bg-BG" sz="2000" dirty="0">
                <a:latin typeface="Arial" pitchFamily="34" charset="0"/>
                <a:cs typeface="Arial" pitchFamily="34" charset="0"/>
              </a:rPr>
              <a:t>на механизъм се разбира броя на независимите координати (входни геометрични параметри), необходими за пълно определяне на конфигурацията на механизма в кой да е момент от времето. </a:t>
            </a:r>
          </a:p>
          <a:p>
            <a:endParaRPr lang="bg-BG" sz="2000" dirty="0">
              <a:latin typeface="Arial" pitchFamily="34" charset="0"/>
              <a:cs typeface="Arial" pitchFamily="34" charset="0"/>
            </a:endParaRPr>
          </a:p>
          <a:p>
            <a:pPr marL="0" indent="0">
              <a:buNone/>
            </a:pPr>
            <a:endParaRPr lang="bg-BG" sz="2000" dirty="0">
              <a:effectLst/>
              <a:latin typeface="Arial" pitchFamily="34" charset="0"/>
              <a:cs typeface="Arial" pitchFamily="34" charset="0"/>
            </a:endParaRPr>
          </a:p>
          <a:p>
            <a:pPr>
              <a:buFont typeface="Wingdings" pitchFamily="2" charset="2"/>
              <a:buChar char="ü"/>
            </a:pPr>
            <a:r>
              <a:rPr lang="en-US" sz="2000" dirty="0">
                <a:effectLst/>
                <a:latin typeface="Arial" pitchFamily="34" charset="0"/>
                <a:cs typeface="Arial" pitchFamily="34" charset="0"/>
              </a:rPr>
              <a:t>h = H – S = 6n – (5p</a:t>
            </a:r>
            <a:r>
              <a:rPr lang="en-US" sz="1200" dirty="0">
                <a:effectLst/>
                <a:latin typeface="Arial" pitchFamily="34" charset="0"/>
                <a:cs typeface="Arial" pitchFamily="34" charset="0"/>
              </a:rPr>
              <a:t>5</a:t>
            </a:r>
            <a:r>
              <a:rPr lang="en-US" sz="2000" dirty="0">
                <a:effectLst/>
                <a:latin typeface="Arial" pitchFamily="34" charset="0"/>
                <a:cs typeface="Arial" pitchFamily="34" charset="0"/>
              </a:rPr>
              <a:t> + 4p</a:t>
            </a:r>
            <a:r>
              <a:rPr lang="en-US" sz="1200" dirty="0">
                <a:effectLst/>
                <a:latin typeface="Arial" pitchFamily="34" charset="0"/>
                <a:cs typeface="Arial" pitchFamily="34" charset="0"/>
              </a:rPr>
              <a:t>4 </a:t>
            </a:r>
            <a:r>
              <a:rPr lang="en-US" sz="2000" dirty="0">
                <a:effectLst/>
                <a:latin typeface="Arial" pitchFamily="34" charset="0"/>
                <a:cs typeface="Arial" pitchFamily="34" charset="0"/>
              </a:rPr>
              <a:t>+ 3p</a:t>
            </a:r>
            <a:r>
              <a:rPr lang="en-US" sz="1400" dirty="0">
                <a:effectLst/>
                <a:latin typeface="Arial" pitchFamily="34" charset="0"/>
                <a:cs typeface="Arial" pitchFamily="34" charset="0"/>
              </a:rPr>
              <a:t>3</a:t>
            </a:r>
            <a:r>
              <a:rPr lang="en-US" sz="2000" dirty="0">
                <a:effectLst/>
                <a:latin typeface="Arial" pitchFamily="34" charset="0"/>
                <a:cs typeface="Arial" pitchFamily="34" charset="0"/>
              </a:rPr>
              <a:t> + 2p</a:t>
            </a:r>
            <a:r>
              <a:rPr lang="en-US" sz="1200" dirty="0">
                <a:effectLst/>
                <a:latin typeface="Arial" pitchFamily="34" charset="0"/>
                <a:cs typeface="Arial" pitchFamily="34" charset="0"/>
              </a:rPr>
              <a:t>2</a:t>
            </a:r>
            <a:r>
              <a:rPr lang="en-US" sz="2000" dirty="0">
                <a:effectLst/>
                <a:latin typeface="Arial" pitchFamily="34" charset="0"/>
                <a:cs typeface="Arial" pitchFamily="34" charset="0"/>
              </a:rPr>
              <a:t> + p</a:t>
            </a:r>
            <a:r>
              <a:rPr lang="en-US" sz="1200" dirty="0">
                <a:effectLst/>
                <a:latin typeface="Arial" pitchFamily="34" charset="0"/>
                <a:cs typeface="Arial" pitchFamily="34" charset="0"/>
              </a:rPr>
              <a:t>1</a:t>
            </a:r>
            <a:r>
              <a:rPr lang="en-US" sz="2000" dirty="0">
                <a:effectLst/>
                <a:latin typeface="Arial" pitchFamily="34" charset="0"/>
                <a:cs typeface="Arial" pitchFamily="34" charset="0"/>
              </a:rPr>
              <a:t>)  </a:t>
            </a:r>
          </a:p>
          <a:p>
            <a:pPr>
              <a:buNone/>
            </a:pPr>
            <a:endParaRPr lang="en-US" sz="2000" dirty="0">
              <a:effectLst/>
              <a:latin typeface="Arial" pitchFamily="34" charset="0"/>
              <a:cs typeface="Arial" pitchFamily="34" charset="0"/>
            </a:endParaRPr>
          </a:p>
          <a:p>
            <a:pPr>
              <a:buFont typeface="Wingdings" pitchFamily="2" charset="2"/>
              <a:buChar char="ü"/>
            </a:pPr>
            <a:r>
              <a:rPr lang="en-US" sz="2000" dirty="0">
                <a:solidFill>
                  <a:srgbClr val="3333CC"/>
                </a:solidFill>
                <a:effectLst/>
                <a:latin typeface="Arial" pitchFamily="34" charset="0"/>
                <a:cs typeface="Arial" pitchFamily="34" charset="0"/>
              </a:rPr>
              <a:t>h= 6n – 5p</a:t>
            </a:r>
            <a:r>
              <a:rPr lang="en-US" sz="1200" dirty="0">
                <a:solidFill>
                  <a:srgbClr val="3333CC"/>
                </a:solidFill>
                <a:effectLst/>
                <a:latin typeface="Arial" pitchFamily="34" charset="0"/>
                <a:cs typeface="Arial" pitchFamily="34" charset="0"/>
              </a:rPr>
              <a:t>5</a:t>
            </a:r>
            <a:r>
              <a:rPr lang="en-US" sz="2000" dirty="0">
                <a:solidFill>
                  <a:srgbClr val="3333CC"/>
                </a:solidFill>
                <a:effectLst/>
                <a:latin typeface="Arial" pitchFamily="34" charset="0"/>
                <a:cs typeface="Arial" pitchFamily="34" charset="0"/>
              </a:rPr>
              <a:t> - 4p</a:t>
            </a:r>
            <a:r>
              <a:rPr lang="en-US" sz="1200" dirty="0">
                <a:solidFill>
                  <a:srgbClr val="3333CC"/>
                </a:solidFill>
                <a:effectLst/>
                <a:latin typeface="Arial" pitchFamily="34" charset="0"/>
                <a:cs typeface="Arial" pitchFamily="34" charset="0"/>
              </a:rPr>
              <a:t>4 </a:t>
            </a:r>
            <a:r>
              <a:rPr lang="en-US" sz="2000" dirty="0">
                <a:solidFill>
                  <a:srgbClr val="3333CC"/>
                </a:solidFill>
                <a:effectLst/>
                <a:latin typeface="Arial" pitchFamily="34" charset="0"/>
                <a:cs typeface="Arial" pitchFamily="34" charset="0"/>
              </a:rPr>
              <a:t>- 3p</a:t>
            </a:r>
            <a:r>
              <a:rPr lang="en-US" sz="1400" dirty="0">
                <a:solidFill>
                  <a:srgbClr val="3333CC"/>
                </a:solidFill>
                <a:effectLst/>
                <a:latin typeface="Arial" pitchFamily="34" charset="0"/>
                <a:cs typeface="Arial" pitchFamily="34" charset="0"/>
              </a:rPr>
              <a:t>3</a:t>
            </a:r>
            <a:r>
              <a:rPr lang="en-US" sz="2000" dirty="0">
                <a:solidFill>
                  <a:srgbClr val="3333CC"/>
                </a:solidFill>
                <a:effectLst/>
                <a:latin typeface="Arial" pitchFamily="34" charset="0"/>
                <a:cs typeface="Arial" pitchFamily="34" charset="0"/>
              </a:rPr>
              <a:t> - 2p</a:t>
            </a:r>
            <a:r>
              <a:rPr lang="en-US" sz="1200" dirty="0">
                <a:solidFill>
                  <a:srgbClr val="3333CC"/>
                </a:solidFill>
                <a:effectLst/>
                <a:latin typeface="Arial" pitchFamily="34" charset="0"/>
                <a:cs typeface="Arial" pitchFamily="34" charset="0"/>
              </a:rPr>
              <a:t>2</a:t>
            </a:r>
            <a:r>
              <a:rPr lang="en-US" sz="2000" dirty="0">
                <a:solidFill>
                  <a:srgbClr val="3333CC"/>
                </a:solidFill>
                <a:effectLst/>
                <a:latin typeface="Arial" pitchFamily="34" charset="0"/>
                <a:cs typeface="Arial" pitchFamily="34" charset="0"/>
              </a:rPr>
              <a:t> - p</a:t>
            </a:r>
            <a:r>
              <a:rPr lang="en-US" sz="1200" dirty="0">
                <a:solidFill>
                  <a:srgbClr val="3333CC"/>
                </a:solidFill>
                <a:effectLst/>
                <a:latin typeface="Arial" pitchFamily="34" charset="0"/>
                <a:cs typeface="Arial" pitchFamily="34" charset="0"/>
              </a:rPr>
              <a:t>1</a:t>
            </a:r>
            <a:r>
              <a:rPr lang="en-US" sz="2000" dirty="0">
                <a:solidFill>
                  <a:srgbClr val="3333CC"/>
                </a:solidFill>
                <a:effectLst/>
                <a:latin typeface="Arial" pitchFamily="34" charset="0"/>
                <a:cs typeface="Arial" pitchFamily="34" charset="0"/>
              </a:rPr>
              <a:t> </a:t>
            </a:r>
            <a:r>
              <a:rPr lang="bg-BG" sz="2000" dirty="0">
                <a:effectLst/>
                <a:latin typeface="Arial" pitchFamily="34" charset="0"/>
                <a:cs typeface="Arial" pitchFamily="34" charset="0"/>
              </a:rPr>
              <a:t>– при пространствени механизми</a:t>
            </a:r>
            <a:endParaRPr lang="en-US" sz="2000" dirty="0">
              <a:effectLst/>
              <a:latin typeface="Arial" pitchFamily="34" charset="0"/>
              <a:cs typeface="Arial" pitchFamily="34" charset="0"/>
            </a:endParaRPr>
          </a:p>
          <a:p>
            <a:pPr>
              <a:buNone/>
            </a:pPr>
            <a:endParaRPr lang="en-US" sz="2000" dirty="0">
              <a:effectLst/>
              <a:latin typeface="Arial" pitchFamily="34" charset="0"/>
              <a:cs typeface="Arial" pitchFamily="34" charset="0"/>
            </a:endParaRPr>
          </a:p>
          <a:p>
            <a:pPr>
              <a:buFont typeface="Wingdings" pitchFamily="2" charset="2"/>
              <a:buChar char="ü"/>
            </a:pPr>
            <a:r>
              <a:rPr lang="en-US" sz="2000" dirty="0">
                <a:solidFill>
                  <a:srgbClr val="3333CC"/>
                </a:solidFill>
                <a:effectLst/>
                <a:latin typeface="Arial" pitchFamily="34" charset="0"/>
                <a:cs typeface="Arial" pitchFamily="34" charset="0"/>
              </a:rPr>
              <a:t>h = 3n - 2p</a:t>
            </a:r>
            <a:r>
              <a:rPr lang="en-US" sz="1200" dirty="0">
                <a:solidFill>
                  <a:srgbClr val="3333CC"/>
                </a:solidFill>
                <a:effectLst/>
                <a:latin typeface="Arial" pitchFamily="34" charset="0"/>
                <a:cs typeface="Arial" pitchFamily="34" charset="0"/>
              </a:rPr>
              <a:t>5 - </a:t>
            </a:r>
            <a:r>
              <a:rPr lang="en-US" sz="2000" dirty="0">
                <a:solidFill>
                  <a:srgbClr val="3333CC"/>
                </a:solidFill>
                <a:effectLst/>
                <a:latin typeface="Arial" pitchFamily="34" charset="0"/>
                <a:cs typeface="Arial" pitchFamily="34" charset="0"/>
              </a:rPr>
              <a:t>p</a:t>
            </a:r>
            <a:r>
              <a:rPr lang="en-US" sz="1200" dirty="0">
                <a:solidFill>
                  <a:srgbClr val="3333CC"/>
                </a:solidFill>
                <a:effectLst/>
                <a:latin typeface="Arial" pitchFamily="34" charset="0"/>
                <a:cs typeface="Arial" pitchFamily="34" charset="0"/>
              </a:rPr>
              <a:t>4 </a:t>
            </a:r>
            <a:r>
              <a:rPr lang="en-US" sz="2000" dirty="0">
                <a:effectLst/>
                <a:latin typeface="Arial" pitchFamily="34" charset="0"/>
                <a:cs typeface="Arial" pitchFamily="34" charset="0"/>
              </a:rPr>
              <a:t>– </a:t>
            </a:r>
            <a:r>
              <a:rPr lang="bg-BG" sz="2000" dirty="0">
                <a:effectLst/>
                <a:latin typeface="Arial" pitchFamily="34" charset="0"/>
                <a:cs typeface="Arial" pitchFamily="34" charset="0"/>
              </a:rPr>
              <a:t>при равнинни механизми</a:t>
            </a:r>
            <a:endParaRPr lang="en-US" sz="2000" dirty="0">
              <a:effectLst/>
              <a:latin typeface="Arial" pitchFamily="34" charset="0"/>
              <a:cs typeface="Arial" pitchFamily="34" charset="0"/>
            </a:endParaRPr>
          </a:p>
          <a:p>
            <a:pPr>
              <a:buFont typeface="Wingdings" pitchFamily="2" charset="2"/>
              <a:buChar char="ü"/>
            </a:pPr>
            <a:endParaRPr lang="bg-BG" sz="2000" dirty="0">
              <a:effectLst/>
              <a:latin typeface="Arial" pitchFamily="34" charset="0"/>
              <a:cs typeface="Arial" pitchFamily="34" charset="0"/>
            </a:endParaRPr>
          </a:p>
          <a:p>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28</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66"/>
            <a:ext cx="8229600" cy="571504"/>
          </a:xfrm>
        </p:spPr>
        <p:txBody>
          <a:bodyPr/>
          <a:lstStyle/>
          <a:p>
            <a:pPr lvl="1"/>
            <a:r>
              <a:rPr lang="bg-BG" sz="2200" dirty="0">
                <a:solidFill>
                  <a:srgbClr val="C00000"/>
                </a:solidFill>
                <a:effectLst/>
                <a:latin typeface="Arial" panose="020B0604020202020204" pitchFamily="34" charset="0"/>
              </a:rPr>
              <a:t>Класификация на механизмите</a:t>
            </a:r>
            <a:r>
              <a:rPr lang="en-US" sz="2200" dirty="0">
                <a:solidFill>
                  <a:srgbClr val="C00000"/>
                </a:solidFill>
                <a:effectLst/>
                <a:latin typeface="Arial" panose="020B0604020202020204" pitchFamily="34" charset="0"/>
              </a:rPr>
              <a:t> – </a:t>
            </a:r>
            <a:r>
              <a:rPr lang="bg-BG" sz="2200" dirty="0">
                <a:solidFill>
                  <a:srgbClr val="C00000"/>
                </a:solidFill>
                <a:effectLst/>
                <a:latin typeface="Arial" panose="020B0604020202020204" pitchFamily="34" charset="0"/>
              </a:rPr>
              <a:t>конструктивна класификация</a:t>
            </a:r>
            <a:br>
              <a:rPr lang="bg-BG" sz="2200" dirty="0">
                <a:solidFill>
                  <a:srgbClr val="C00000"/>
                </a:solidFill>
                <a:effectLst/>
                <a:latin typeface="Arial" panose="020B0604020202020204" pitchFamily="34" charset="0"/>
              </a:rPr>
            </a:br>
            <a:endParaRPr lang="bg-BG" sz="2200" dirty="0">
              <a:solidFill>
                <a:srgbClr val="C00000"/>
              </a:solidFill>
              <a:effectLst/>
            </a:endParaRPr>
          </a:p>
        </p:txBody>
      </p:sp>
      <p:sp>
        <p:nvSpPr>
          <p:cNvPr id="3" name="Content Placeholder 2"/>
          <p:cNvSpPr>
            <a:spLocks noGrp="1"/>
          </p:cNvSpPr>
          <p:nvPr>
            <p:ph idx="1"/>
          </p:nvPr>
        </p:nvSpPr>
        <p:spPr>
          <a:xfrm>
            <a:off x="457200" y="928670"/>
            <a:ext cx="8229600" cy="5167330"/>
          </a:xfrm>
        </p:spPr>
        <p:txBody>
          <a:bodyPr/>
          <a:lstStyle/>
          <a:p>
            <a:pPr>
              <a:lnSpc>
                <a:spcPct val="150000"/>
              </a:lnSpc>
              <a:buFont typeface="Wingdings" pitchFamily="2" charset="2"/>
              <a:buChar char="v"/>
            </a:pPr>
            <a:r>
              <a:rPr lang="bg-BG" sz="1800" dirty="0">
                <a:solidFill>
                  <a:srgbClr val="3333CC"/>
                </a:solidFill>
                <a:latin typeface="Arial" pitchFamily="34" charset="0"/>
                <a:cs typeface="Arial" pitchFamily="34" charset="0"/>
              </a:rPr>
              <a:t>Механизми с</a:t>
            </a:r>
            <a:r>
              <a:rPr lang="en-US" sz="1800" dirty="0">
                <a:solidFill>
                  <a:srgbClr val="3333CC"/>
                </a:solidFill>
                <a:latin typeface="Arial" pitchFamily="34" charset="0"/>
                <a:cs typeface="Arial" pitchFamily="34" charset="0"/>
              </a:rPr>
              <a:t> </a:t>
            </a:r>
            <a:r>
              <a:rPr lang="bg-BG" sz="1800" dirty="0">
                <a:solidFill>
                  <a:srgbClr val="3333CC"/>
                </a:solidFill>
                <a:latin typeface="Arial" pitchFamily="34" charset="0"/>
                <a:cs typeface="Arial" pitchFamily="34" charset="0"/>
              </a:rPr>
              <a:t>низши кинематични </a:t>
            </a:r>
            <a:r>
              <a:rPr lang="bg-BG" sz="1800" dirty="0" err="1">
                <a:solidFill>
                  <a:srgbClr val="3333CC"/>
                </a:solidFill>
                <a:latin typeface="Arial" pitchFamily="34" charset="0"/>
                <a:cs typeface="Arial" pitchFamily="34" charset="0"/>
              </a:rPr>
              <a:t>двоици</a:t>
            </a:r>
            <a:r>
              <a:rPr lang="bg-BG" sz="1800" dirty="0">
                <a:solidFill>
                  <a:srgbClr val="3333CC"/>
                </a:solidFill>
                <a:latin typeface="Arial" pitchFamily="34" charset="0"/>
                <a:cs typeface="Arial" pitchFamily="34" charset="0"/>
              </a:rPr>
              <a:t> (</a:t>
            </a:r>
            <a:r>
              <a:rPr lang="bg-BG" sz="1800" dirty="0" err="1">
                <a:solidFill>
                  <a:srgbClr val="3333CC"/>
                </a:solidFill>
                <a:latin typeface="Arial" pitchFamily="34" charset="0"/>
                <a:cs typeface="Arial" pitchFamily="34" charset="0"/>
              </a:rPr>
              <a:t>лостови</a:t>
            </a:r>
            <a:r>
              <a:rPr lang="bg-BG" sz="1800" dirty="0">
                <a:solidFill>
                  <a:srgbClr val="3333CC"/>
                </a:solidFill>
                <a:latin typeface="Arial" pitchFamily="34" charset="0"/>
                <a:cs typeface="Arial" pitchFamily="34" charset="0"/>
              </a:rPr>
              <a:t> механизми)</a:t>
            </a:r>
          </a:p>
          <a:p>
            <a:pPr>
              <a:lnSpc>
                <a:spcPct val="150000"/>
              </a:lnSpc>
              <a:buFont typeface="Wingdings" pitchFamily="2" charset="2"/>
              <a:buChar char="v"/>
            </a:pPr>
            <a:r>
              <a:rPr lang="bg-BG" sz="1800" dirty="0">
                <a:solidFill>
                  <a:srgbClr val="3333CC"/>
                </a:solidFill>
                <a:latin typeface="Arial" pitchFamily="34" charset="0"/>
                <a:cs typeface="Arial" pitchFamily="34" charset="0"/>
              </a:rPr>
              <a:t>Механизми с висши кинематични </a:t>
            </a:r>
            <a:r>
              <a:rPr lang="bg-BG" sz="1800" dirty="0" err="1">
                <a:solidFill>
                  <a:srgbClr val="3333CC"/>
                </a:solidFill>
                <a:latin typeface="Arial" pitchFamily="34" charset="0"/>
                <a:cs typeface="Arial" pitchFamily="34" charset="0"/>
              </a:rPr>
              <a:t>двоици</a:t>
            </a:r>
            <a:r>
              <a:rPr lang="bg-BG" sz="1800" dirty="0">
                <a:solidFill>
                  <a:srgbClr val="3333CC"/>
                </a:solidFill>
                <a:latin typeface="Arial" pitchFamily="34" charset="0"/>
                <a:cs typeface="Arial" pitchFamily="34" charset="0"/>
              </a:rPr>
              <a:t> (</a:t>
            </a:r>
            <a:r>
              <a:rPr lang="bg-BG" sz="1800" dirty="0" err="1">
                <a:solidFill>
                  <a:srgbClr val="3333CC"/>
                </a:solidFill>
                <a:latin typeface="Arial" pitchFamily="34" charset="0"/>
                <a:cs typeface="Arial" pitchFamily="34" charset="0"/>
              </a:rPr>
              <a:t>контурни</a:t>
            </a:r>
            <a:r>
              <a:rPr lang="bg-BG" sz="1800" dirty="0">
                <a:solidFill>
                  <a:srgbClr val="3333CC"/>
                </a:solidFill>
                <a:latin typeface="Arial" pitchFamily="34" charset="0"/>
                <a:cs typeface="Arial" pitchFamily="34" charset="0"/>
              </a:rPr>
              <a:t> механизми)</a:t>
            </a:r>
          </a:p>
          <a:p>
            <a:pPr>
              <a:lnSpc>
                <a:spcPct val="150000"/>
              </a:lnSpc>
              <a:buFont typeface="Wingdings" pitchFamily="2" charset="2"/>
              <a:buChar char="v"/>
            </a:pPr>
            <a:r>
              <a:rPr lang="ru-RU" sz="1800" dirty="0" err="1">
                <a:solidFill>
                  <a:srgbClr val="3333CC"/>
                </a:solidFill>
                <a:latin typeface="Arial" pitchFamily="34" charset="0"/>
                <a:cs typeface="Arial" pitchFamily="34" charset="0"/>
              </a:rPr>
              <a:t>Гърбични</a:t>
            </a:r>
            <a:r>
              <a:rPr lang="ru-RU" sz="1800" dirty="0">
                <a:solidFill>
                  <a:srgbClr val="3333CC"/>
                </a:solidFill>
                <a:latin typeface="Arial" pitchFamily="34" charset="0"/>
                <a:cs typeface="Arial" pitchFamily="34" charset="0"/>
              </a:rPr>
              <a:t> </a:t>
            </a:r>
            <a:r>
              <a:rPr lang="ru-RU" sz="1800" dirty="0" err="1">
                <a:solidFill>
                  <a:srgbClr val="3333CC"/>
                </a:solidFill>
                <a:latin typeface="Arial" pitchFamily="34" charset="0"/>
                <a:cs typeface="Arial" pitchFamily="34" charset="0"/>
              </a:rPr>
              <a:t>механизми</a:t>
            </a:r>
            <a:r>
              <a:rPr lang="ru-RU" sz="1800" dirty="0">
                <a:solidFill>
                  <a:srgbClr val="3333CC"/>
                </a:solidFill>
                <a:latin typeface="Arial" pitchFamily="34" charset="0"/>
                <a:cs typeface="Arial" pitchFamily="34" charset="0"/>
              </a:rPr>
              <a:t> </a:t>
            </a:r>
            <a:r>
              <a:rPr lang="ru-RU" sz="1800" dirty="0">
                <a:latin typeface="Arial" pitchFamily="34" charset="0"/>
                <a:cs typeface="Arial" pitchFamily="34" charset="0"/>
              </a:rPr>
              <a:t>– </a:t>
            </a:r>
            <a:r>
              <a:rPr lang="ru-RU" sz="1800" dirty="0" err="1">
                <a:latin typeface="Arial" pitchFamily="34" charset="0"/>
                <a:cs typeface="Arial" pitchFamily="34" charset="0"/>
              </a:rPr>
              <a:t>преобразуват</a:t>
            </a:r>
            <a:r>
              <a:rPr lang="ru-RU" sz="1800" dirty="0">
                <a:latin typeface="Arial" pitchFamily="34" charset="0"/>
                <a:cs typeface="Arial" pitchFamily="34" charset="0"/>
              </a:rPr>
              <a:t> </a:t>
            </a:r>
            <a:r>
              <a:rPr lang="ru-RU" sz="1800" dirty="0" err="1">
                <a:latin typeface="Arial" pitchFamily="34" charset="0"/>
                <a:cs typeface="Arial" pitchFamily="34" charset="0"/>
              </a:rPr>
              <a:t>най-често</a:t>
            </a:r>
            <a:r>
              <a:rPr lang="ru-RU" sz="1800" dirty="0">
                <a:latin typeface="Arial" pitchFamily="34" charset="0"/>
                <a:cs typeface="Arial" pitchFamily="34" charset="0"/>
              </a:rPr>
              <a:t> ротация на </a:t>
            </a:r>
            <a:r>
              <a:rPr lang="ru-RU" sz="1800" dirty="0" err="1">
                <a:latin typeface="Arial" pitchFamily="34" charset="0"/>
                <a:cs typeface="Arial" pitchFamily="34" charset="0"/>
              </a:rPr>
              <a:t>входното</a:t>
            </a:r>
            <a:r>
              <a:rPr lang="ru-RU" sz="1800" dirty="0">
                <a:latin typeface="Arial" pitchFamily="34" charset="0"/>
                <a:cs typeface="Arial" pitchFamily="34" charset="0"/>
              </a:rPr>
              <a:t> звено, </a:t>
            </a:r>
            <a:r>
              <a:rPr lang="bg-BG" sz="1800" dirty="0">
                <a:latin typeface="Arial" pitchFamily="34" charset="0"/>
                <a:cs typeface="Arial" pitchFamily="34" charset="0"/>
              </a:rPr>
              <a:t>наречено</a:t>
            </a:r>
            <a:r>
              <a:rPr lang="ru-RU" sz="1800" dirty="0">
                <a:latin typeface="Arial" pitchFamily="34" charset="0"/>
                <a:cs typeface="Arial" pitchFamily="34" charset="0"/>
              </a:rPr>
              <a:t> </a:t>
            </a:r>
            <a:r>
              <a:rPr lang="ru-RU" sz="1800" dirty="0" err="1">
                <a:latin typeface="Arial" pitchFamily="34" charset="0"/>
                <a:cs typeface="Arial" pitchFamily="34" charset="0"/>
              </a:rPr>
              <a:t>гърбица</a:t>
            </a:r>
            <a:r>
              <a:rPr lang="ru-RU" sz="1800" dirty="0">
                <a:latin typeface="Arial" pitchFamily="34" charset="0"/>
                <a:cs typeface="Arial" pitchFamily="34" charset="0"/>
              </a:rPr>
              <a:t>, </a:t>
            </a:r>
            <a:r>
              <a:rPr lang="ru-RU" sz="1800" dirty="0" err="1">
                <a:latin typeface="Arial" pitchFamily="34" charset="0"/>
                <a:cs typeface="Arial" pitchFamily="34" charset="0"/>
              </a:rPr>
              <a:t>във</a:t>
            </a:r>
            <a:r>
              <a:rPr lang="ru-RU" sz="1800" dirty="0">
                <a:latin typeface="Arial" pitchFamily="34" charset="0"/>
                <a:cs typeface="Arial" pitchFamily="34" charset="0"/>
              </a:rPr>
              <a:t> </a:t>
            </a:r>
            <a:r>
              <a:rPr lang="ru-RU" sz="1800" dirty="0" err="1">
                <a:latin typeface="Arial" pitchFamily="34" charset="0"/>
                <a:cs typeface="Arial" pitchFamily="34" charset="0"/>
              </a:rPr>
              <a:t>възвратно</a:t>
            </a:r>
            <a:r>
              <a:rPr lang="ru-RU" sz="1800" dirty="0">
                <a:latin typeface="Arial" pitchFamily="34" charset="0"/>
                <a:cs typeface="Arial" pitchFamily="34" charset="0"/>
              </a:rPr>
              <a:t> движение на </a:t>
            </a:r>
            <a:r>
              <a:rPr lang="ru-RU" sz="1800" dirty="0" err="1">
                <a:latin typeface="Arial" pitchFamily="34" charset="0"/>
                <a:cs typeface="Arial" pitchFamily="34" charset="0"/>
              </a:rPr>
              <a:t>изходното</a:t>
            </a:r>
            <a:r>
              <a:rPr lang="ru-RU" sz="1800" dirty="0">
                <a:latin typeface="Arial" pitchFamily="34" charset="0"/>
                <a:cs typeface="Arial" pitchFamily="34" charset="0"/>
              </a:rPr>
              <a:t> звено</a:t>
            </a:r>
            <a:endParaRPr lang="bg-BG" sz="1800" dirty="0">
              <a:latin typeface="Arial" pitchFamily="34" charset="0"/>
              <a:cs typeface="Arial" pitchFamily="34" charset="0"/>
            </a:endParaRPr>
          </a:p>
          <a:p>
            <a:pPr>
              <a:buFont typeface="Wingdings" pitchFamily="2" charset="2"/>
              <a:buChar char="v"/>
            </a:pPr>
            <a:r>
              <a:rPr lang="ru-RU" sz="1800" dirty="0" err="1">
                <a:solidFill>
                  <a:srgbClr val="3333CC"/>
                </a:solidFill>
                <a:latin typeface="Arial" pitchFamily="34" charset="0"/>
                <a:cs typeface="Arial" pitchFamily="34" charset="0"/>
              </a:rPr>
              <a:t>Зъбни</a:t>
            </a:r>
            <a:r>
              <a:rPr lang="ru-RU" sz="1800" dirty="0">
                <a:solidFill>
                  <a:srgbClr val="3333CC"/>
                </a:solidFill>
                <a:latin typeface="Arial" pitchFamily="34" charset="0"/>
                <a:cs typeface="Arial" pitchFamily="34" charset="0"/>
              </a:rPr>
              <a:t> </a:t>
            </a:r>
            <a:r>
              <a:rPr lang="ru-RU" sz="1800" dirty="0" err="1">
                <a:solidFill>
                  <a:srgbClr val="3333CC"/>
                </a:solidFill>
                <a:latin typeface="Arial" pitchFamily="34" charset="0"/>
                <a:cs typeface="Arial" pitchFamily="34" charset="0"/>
              </a:rPr>
              <a:t>механизми</a:t>
            </a:r>
            <a:r>
              <a:rPr lang="ru-RU" sz="1800" dirty="0">
                <a:solidFill>
                  <a:srgbClr val="3333CC"/>
                </a:solidFill>
                <a:latin typeface="Arial" pitchFamily="34" charset="0"/>
                <a:cs typeface="Arial" pitchFamily="34" charset="0"/>
              </a:rPr>
              <a:t> </a:t>
            </a:r>
            <a:r>
              <a:rPr lang="ru-RU" sz="1800" dirty="0">
                <a:latin typeface="Arial" pitchFamily="34" charset="0"/>
                <a:cs typeface="Arial" pitchFamily="34" charset="0"/>
              </a:rPr>
              <a:t>– служат за </a:t>
            </a:r>
            <a:r>
              <a:rPr lang="ru-RU" sz="1800" dirty="0" err="1">
                <a:latin typeface="Arial" pitchFamily="34" charset="0"/>
                <a:cs typeface="Arial" pitchFamily="34" charset="0"/>
              </a:rPr>
              <a:t>предаване</a:t>
            </a:r>
            <a:r>
              <a:rPr lang="ru-RU" sz="1800" dirty="0">
                <a:latin typeface="Arial" pitchFamily="34" charset="0"/>
                <a:cs typeface="Arial" pitchFamily="34" charset="0"/>
              </a:rPr>
              <a:t> и </a:t>
            </a:r>
            <a:r>
              <a:rPr lang="ru-RU" sz="1800" dirty="0" err="1">
                <a:latin typeface="Arial" pitchFamily="34" charset="0"/>
                <a:cs typeface="Arial" pitchFamily="34" charset="0"/>
              </a:rPr>
              <a:t>преобразуване</a:t>
            </a:r>
            <a:r>
              <a:rPr lang="ru-RU" sz="1800" dirty="0">
                <a:latin typeface="Arial" pitchFamily="34" charset="0"/>
                <a:cs typeface="Arial" pitchFamily="34" charset="0"/>
              </a:rPr>
              <a:t> на </a:t>
            </a:r>
            <a:r>
              <a:rPr lang="ru-RU" sz="1800" dirty="0" err="1">
                <a:latin typeface="Arial" pitchFamily="34" charset="0"/>
                <a:cs typeface="Arial" pitchFamily="34" charset="0"/>
              </a:rPr>
              <a:t>ротационни</a:t>
            </a:r>
            <a:r>
              <a:rPr lang="ru-RU" sz="1800" dirty="0">
                <a:latin typeface="Arial" pitchFamily="34" charset="0"/>
                <a:cs typeface="Arial" pitchFamily="34" charset="0"/>
              </a:rPr>
              <a:t> движения между </a:t>
            </a:r>
            <a:r>
              <a:rPr lang="ru-RU" sz="1800" dirty="0" err="1">
                <a:latin typeface="Arial" pitchFamily="34" charset="0"/>
                <a:cs typeface="Arial" pitchFamily="34" charset="0"/>
              </a:rPr>
              <a:t>успоредни</a:t>
            </a:r>
            <a:r>
              <a:rPr lang="ru-RU" sz="1800" dirty="0">
                <a:latin typeface="Arial" pitchFamily="34" charset="0"/>
                <a:cs typeface="Arial" pitchFamily="34" charset="0"/>
              </a:rPr>
              <a:t>, </a:t>
            </a:r>
            <a:r>
              <a:rPr lang="ru-RU" sz="1800" dirty="0" err="1">
                <a:latin typeface="Arial" pitchFamily="34" charset="0"/>
                <a:cs typeface="Arial" pitchFamily="34" charset="0"/>
              </a:rPr>
              <a:t>пресичащи</a:t>
            </a:r>
            <a:r>
              <a:rPr lang="ru-RU" sz="1800" dirty="0">
                <a:latin typeface="Arial" pitchFamily="34" charset="0"/>
                <a:cs typeface="Arial" pitchFamily="34" charset="0"/>
              </a:rPr>
              <a:t> се или </a:t>
            </a:r>
            <a:r>
              <a:rPr lang="ru-RU" sz="1800" dirty="0" err="1">
                <a:latin typeface="Arial" pitchFamily="34" charset="0"/>
                <a:cs typeface="Arial" pitchFamily="34" charset="0"/>
              </a:rPr>
              <a:t>кръстосани</a:t>
            </a:r>
            <a:r>
              <a:rPr lang="ru-RU" sz="1800" dirty="0">
                <a:latin typeface="Arial" pitchFamily="34" charset="0"/>
                <a:cs typeface="Arial" pitchFamily="34" charset="0"/>
              </a:rPr>
              <a:t> оси.</a:t>
            </a:r>
            <a:endParaRPr lang="bg-BG" sz="1800" dirty="0">
              <a:latin typeface="Arial" pitchFamily="34" charset="0"/>
              <a:cs typeface="Arial" pitchFamily="34" charset="0"/>
            </a:endParaRPr>
          </a:p>
          <a:p>
            <a:pPr>
              <a:buFont typeface="Wingdings" pitchFamily="2" charset="2"/>
              <a:buChar char="v"/>
            </a:pPr>
            <a:r>
              <a:rPr lang="ru-RU" sz="1800" dirty="0" err="1">
                <a:solidFill>
                  <a:srgbClr val="3333CC"/>
                </a:solidFill>
                <a:latin typeface="Arial" pitchFamily="34" charset="0"/>
                <a:cs typeface="Arial" pitchFamily="34" charset="0"/>
              </a:rPr>
              <a:t>Механизми</a:t>
            </a:r>
            <a:r>
              <a:rPr lang="ru-RU" sz="1800" dirty="0">
                <a:solidFill>
                  <a:srgbClr val="3333CC"/>
                </a:solidFill>
                <a:latin typeface="Arial" pitchFamily="34" charset="0"/>
                <a:cs typeface="Arial" pitchFamily="34" charset="0"/>
              </a:rPr>
              <a:t> с </a:t>
            </a:r>
            <a:r>
              <a:rPr lang="ru-RU" sz="1800" dirty="0" err="1">
                <a:solidFill>
                  <a:srgbClr val="3333CC"/>
                </a:solidFill>
                <a:latin typeface="Arial" pitchFamily="34" charset="0"/>
                <a:cs typeface="Arial" pitchFamily="34" charset="0"/>
              </a:rPr>
              <a:t>гъвкаво</a:t>
            </a:r>
            <a:r>
              <a:rPr lang="ru-RU" sz="1800" dirty="0">
                <a:solidFill>
                  <a:srgbClr val="3333CC"/>
                </a:solidFill>
                <a:latin typeface="Arial" pitchFamily="34" charset="0"/>
                <a:cs typeface="Arial" pitchFamily="34" charset="0"/>
              </a:rPr>
              <a:t> звено </a:t>
            </a:r>
            <a:r>
              <a:rPr lang="ru-RU" sz="1800" dirty="0">
                <a:latin typeface="Arial" pitchFamily="34" charset="0"/>
                <a:cs typeface="Arial" pitchFamily="34" charset="0"/>
              </a:rPr>
              <a:t>– </a:t>
            </a:r>
            <a:r>
              <a:rPr lang="ru-RU" sz="1800" dirty="0" err="1">
                <a:latin typeface="Arial" pitchFamily="34" charset="0"/>
                <a:cs typeface="Arial" pitchFamily="34" charset="0"/>
              </a:rPr>
              <a:t>предават</a:t>
            </a:r>
            <a:r>
              <a:rPr lang="ru-RU" sz="1800" dirty="0">
                <a:latin typeface="Arial" pitchFamily="34" charset="0"/>
                <a:cs typeface="Arial" pitchFamily="34" charset="0"/>
              </a:rPr>
              <a:t> движение посредством </a:t>
            </a:r>
            <a:r>
              <a:rPr lang="ru-RU" sz="1800" dirty="0" err="1">
                <a:latin typeface="Arial" pitchFamily="34" charset="0"/>
                <a:cs typeface="Arial" pitchFamily="34" charset="0"/>
              </a:rPr>
              <a:t>неразтегливи</a:t>
            </a:r>
            <a:r>
              <a:rPr lang="ru-RU" sz="1800" dirty="0">
                <a:latin typeface="Arial" pitchFamily="34" charset="0"/>
                <a:cs typeface="Arial" pitchFamily="34" charset="0"/>
              </a:rPr>
              <a:t> </a:t>
            </a:r>
            <a:r>
              <a:rPr lang="ru-RU" sz="1800" dirty="0" err="1">
                <a:latin typeface="Arial" pitchFamily="34" charset="0"/>
                <a:cs typeface="Arial" pitchFamily="34" charset="0"/>
              </a:rPr>
              <a:t>елементи</a:t>
            </a:r>
            <a:r>
              <a:rPr lang="ru-RU" sz="1800" dirty="0">
                <a:latin typeface="Arial" pitchFamily="34" charset="0"/>
                <a:cs typeface="Arial" pitchFamily="34" charset="0"/>
              </a:rPr>
              <a:t> (</a:t>
            </a:r>
            <a:r>
              <a:rPr lang="ru-RU" sz="1800" dirty="0" err="1">
                <a:latin typeface="Arial" pitchFamily="34" charset="0"/>
                <a:cs typeface="Arial" pitchFamily="34" charset="0"/>
              </a:rPr>
              <a:t>ленти</a:t>
            </a:r>
            <a:r>
              <a:rPr lang="ru-RU" sz="1800" dirty="0">
                <a:latin typeface="Arial" pitchFamily="34" charset="0"/>
                <a:cs typeface="Arial" pitchFamily="34" charset="0"/>
              </a:rPr>
              <a:t>, </a:t>
            </a:r>
            <a:r>
              <a:rPr lang="ru-RU" sz="1800" dirty="0" err="1">
                <a:latin typeface="Arial" pitchFamily="34" charset="0"/>
                <a:cs typeface="Arial" pitchFamily="34" charset="0"/>
              </a:rPr>
              <a:t>ремъци</a:t>
            </a:r>
            <a:r>
              <a:rPr lang="ru-RU" sz="1800" dirty="0">
                <a:latin typeface="Arial" pitchFamily="34" charset="0"/>
                <a:cs typeface="Arial" pitchFamily="34" charset="0"/>
              </a:rPr>
              <a:t>, вериги, </a:t>
            </a:r>
            <a:r>
              <a:rPr lang="ru-RU" sz="1800" dirty="0" err="1">
                <a:latin typeface="Arial" pitchFamily="34" charset="0"/>
                <a:cs typeface="Arial" pitchFamily="34" charset="0"/>
              </a:rPr>
              <a:t>въжета</a:t>
            </a:r>
            <a:r>
              <a:rPr lang="ru-RU" sz="1800" dirty="0">
                <a:latin typeface="Arial" pitchFamily="34" charset="0"/>
                <a:cs typeface="Arial" pitchFamily="34" charset="0"/>
              </a:rPr>
              <a:t>, </a:t>
            </a:r>
            <a:r>
              <a:rPr lang="ru-RU" sz="1800" dirty="0" err="1">
                <a:latin typeface="Arial" pitchFamily="34" charset="0"/>
                <a:cs typeface="Arial" pitchFamily="34" charset="0"/>
              </a:rPr>
              <a:t>корди</a:t>
            </a:r>
            <a:r>
              <a:rPr lang="ru-RU" sz="1800" dirty="0">
                <a:latin typeface="Arial" pitchFamily="34" charset="0"/>
                <a:cs typeface="Arial" pitchFamily="34" charset="0"/>
              </a:rPr>
              <a:t> и др.), </a:t>
            </a:r>
            <a:r>
              <a:rPr lang="ru-RU" sz="1800" dirty="0" err="1">
                <a:latin typeface="Arial" pitchFamily="34" charset="0"/>
                <a:cs typeface="Arial" pitchFamily="34" charset="0"/>
              </a:rPr>
              <a:t>които</a:t>
            </a:r>
            <a:r>
              <a:rPr lang="ru-RU" sz="1800" dirty="0">
                <a:latin typeface="Arial" pitchFamily="34" charset="0"/>
                <a:cs typeface="Arial" pitchFamily="34" charset="0"/>
              </a:rPr>
              <a:t> частично или </a:t>
            </a:r>
            <a:r>
              <a:rPr lang="ru-RU" sz="1800" dirty="0" err="1">
                <a:latin typeface="Arial" pitchFamily="34" charset="0"/>
                <a:cs typeface="Arial" pitchFamily="34" charset="0"/>
              </a:rPr>
              <a:t>напълно</a:t>
            </a:r>
            <a:r>
              <a:rPr lang="ru-RU" sz="1800" dirty="0">
                <a:latin typeface="Arial" pitchFamily="34" charset="0"/>
                <a:cs typeface="Arial" pitchFamily="34" charset="0"/>
              </a:rPr>
              <a:t> </a:t>
            </a:r>
            <a:r>
              <a:rPr lang="ru-RU" sz="1800" dirty="0" err="1">
                <a:latin typeface="Arial" pitchFamily="34" charset="0"/>
                <a:cs typeface="Arial" pitchFamily="34" charset="0"/>
              </a:rPr>
              <a:t>обхващат</a:t>
            </a:r>
            <a:r>
              <a:rPr lang="ru-RU" sz="1800" dirty="0">
                <a:latin typeface="Arial" pitchFamily="34" charset="0"/>
                <a:cs typeface="Arial" pitchFamily="34" charset="0"/>
              </a:rPr>
              <a:t> </a:t>
            </a:r>
            <a:r>
              <a:rPr lang="ru-RU" sz="1800" dirty="0" err="1">
                <a:latin typeface="Arial" pitchFamily="34" charset="0"/>
                <a:cs typeface="Arial" pitchFamily="34" charset="0"/>
              </a:rPr>
              <a:t>едно</a:t>
            </a:r>
            <a:r>
              <a:rPr lang="ru-RU" sz="1800" dirty="0">
                <a:latin typeface="Arial" pitchFamily="34" charset="0"/>
                <a:cs typeface="Arial" pitchFamily="34" charset="0"/>
              </a:rPr>
              <a:t> </a:t>
            </a:r>
            <a:r>
              <a:rPr lang="ru-RU" sz="1800" dirty="0" err="1">
                <a:latin typeface="Arial" pitchFamily="34" charset="0"/>
                <a:cs typeface="Arial" pitchFamily="34" charset="0"/>
              </a:rPr>
              <a:t>или</a:t>
            </a:r>
            <a:r>
              <a:rPr lang="ru-RU" sz="1800" dirty="0">
                <a:latin typeface="Arial" pitchFamily="34" charset="0"/>
                <a:cs typeface="Arial" pitchFamily="34" charset="0"/>
              </a:rPr>
              <a:t> </a:t>
            </a:r>
            <a:r>
              <a:rPr lang="ru-RU" sz="1800" dirty="0" err="1">
                <a:latin typeface="Arial" pitchFamily="34" charset="0"/>
                <a:cs typeface="Arial" pitchFamily="34" charset="0"/>
              </a:rPr>
              <a:t>повече</a:t>
            </a:r>
            <a:r>
              <a:rPr lang="ru-RU" sz="1800" dirty="0">
                <a:latin typeface="Arial" pitchFamily="34" charset="0"/>
                <a:cs typeface="Arial" pitchFamily="34" charset="0"/>
              </a:rPr>
              <a:t> </a:t>
            </a:r>
            <a:r>
              <a:rPr lang="ru-RU" sz="1800" dirty="0" err="1">
                <a:latin typeface="Arial" pitchFamily="34" charset="0"/>
                <a:cs typeface="Arial" pitchFamily="34" charset="0"/>
              </a:rPr>
              <a:t>профилирани</a:t>
            </a:r>
            <a:r>
              <a:rPr lang="ru-RU" sz="1800" dirty="0">
                <a:latin typeface="Arial" pitchFamily="34" charset="0"/>
                <a:cs typeface="Arial" pitchFamily="34" charset="0"/>
              </a:rPr>
              <a:t> звена </a:t>
            </a:r>
            <a:endParaRPr lang="en-US" sz="1800" dirty="0">
              <a:latin typeface="Arial" pitchFamily="34" charset="0"/>
              <a:cs typeface="Arial" pitchFamily="34" charset="0"/>
            </a:endParaRPr>
          </a:p>
          <a:p>
            <a:pPr>
              <a:buFont typeface="Wingdings" pitchFamily="2" charset="2"/>
              <a:buChar char="v"/>
            </a:pPr>
            <a:r>
              <a:rPr lang="ru-RU" sz="1800" dirty="0" err="1">
                <a:solidFill>
                  <a:srgbClr val="3333CC"/>
                </a:solidFill>
                <a:latin typeface="Arial" pitchFamily="34" charset="0"/>
                <a:cs typeface="Arial" pitchFamily="34" charset="0"/>
              </a:rPr>
              <a:t>Фрикционни</a:t>
            </a:r>
            <a:r>
              <a:rPr lang="ru-RU" sz="1800" dirty="0">
                <a:solidFill>
                  <a:srgbClr val="3333CC"/>
                </a:solidFill>
                <a:latin typeface="Arial" pitchFamily="34" charset="0"/>
                <a:cs typeface="Arial" pitchFamily="34" charset="0"/>
              </a:rPr>
              <a:t> </a:t>
            </a:r>
            <a:r>
              <a:rPr lang="ru-RU" sz="1800" dirty="0" err="1">
                <a:solidFill>
                  <a:srgbClr val="3333CC"/>
                </a:solidFill>
                <a:latin typeface="Arial" pitchFamily="34" charset="0"/>
                <a:cs typeface="Arial" pitchFamily="34" charset="0"/>
              </a:rPr>
              <a:t>механизми</a:t>
            </a:r>
            <a:r>
              <a:rPr lang="ru-RU" sz="1800" dirty="0">
                <a:solidFill>
                  <a:srgbClr val="3333CC"/>
                </a:solidFill>
                <a:latin typeface="Arial" pitchFamily="34" charset="0"/>
                <a:cs typeface="Arial" pitchFamily="34" charset="0"/>
              </a:rPr>
              <a:t> </a:t>
            </a:r>
            <a:r>
              <a:rPr lang="ru-RU" sz="1800" dirty="0">
                <a:latin typeface="Arial" pitchFamily="34" charset="0"/>
                <a:cs typeface="Arial" pitchFamily="34" charset="0"/>
              </a:rPr>
              <a:t>– </a:t>
            </a:r>
            <a:r>
              <a:rPr lang="ru-RU" sz="1800" dirty="0" err="1">
                <a:latin typeface="Arial" pitchFamily="34" charset="0"/>
                <a:cs typeface="Arial" pitchFamily="34" charset="0"/>
              </a:rPr>
              <a:t>използват</a:t>
            </a:r>
            <a:r>
              <a:rPr lang="ru-RU" sz="1800" dirty="0">
                <a:latin typeface="Arial" pitchFamily="34" charset="0"/>
                <a:cs typeface="Arial" pitchFamily="34" charset="0"/>
              </a:rPr>
              <a:t> се за </a:t>
            </a:r>
            <a:r>
              <a:rPr lang="ru-RU" sz="1800" dirty="0" err="1">
                <a:latin typeface="Arial" pitchFamily="34" charset="0"/>
                <a:cs typeface="Arial" pitchFamily="34" charset="0"/>
              </a:rPr>
              <a:t>предаване</a:t>
            </a:r>
            <a:r>
              <a:rPr lang="ru-RU" sz="1800" dirty="0">
                <a:latin typeface="Arial" pitchFamily="34" charset="0"/>
                <a:cs typeface="Arial" pitchFamily="34" charset="0"/>
              </a:rPr>
              <a:t> и </a:t>
            </a:r>
            <a:r>
              <a:rPr lang="ru-RU" sz="1800" dirty="0" err="1">
                <a:latin typeface="Arial" pitchFamily="34" charset="0"/>
                <a:cs typeface="Arial" pitchFamily="34" charset="0"/>
              </a:rPr>
              <a:t>преобразуване</a:t>
            </a:r>
            <a:r>
              <a:rPr lang="ru-RU" sz="1800" dirty="0">
                <a:latin typeface="Arial" pitchFamily="34" charset="0"/>
                <a:cs typeface="Arial" pitchFamily="34" charset="0"/>
              </a:rPr>
              <a:t> на </a:t>
            </a:r>
            <a:r>
              <a:rPr lang="ru-RU" sz="1800" dirty="0" err="1">
                <a:latin typeface="Arial" pitchFamily="34" charset="0"/>
                <a:cs typeface="Arial" pitchFamily="34" charset="0"/>
              </a:rPr>
              <a:t>въртеливи</a:t>
            </a:r>
            <a:r>
              <a:rPr lang="ru-RU" sz="1800" dirty="0">
                <a:latin typeface="Arial" pitchFamily="34" charset="0"/>
                <a:cs typeface="Arial" pitchFamily="34" charset="0"/>
              </a:rPr>
              <a:t> движения чрез </a:t>
            </a:r>
            <a:r>
              <a:rPr lang="ru-RU" sz="1800" dirty="0" err="1">
                <a:latin typeface="Arial" pitchFamily="34" charset="0"/>
                <a:cs typeface="Arial" pitchFamily="34" charset="0"/>
              </a:rPr>
              <a:t>силите</a:t>
            </a:r>
            <a:r>
              <a:rPr lang="ru-RU" sz="1800" dirty="0">
                <a:latin typeface="Arial" pitchFamily="34" charset="0"/>
                <a:cs typeface="Arial" pitchFamily="34" charset="0"/>
              </a:rPr>
              <a:t> на </a:t>
            </a:r>
            <a:r>
              <a:rPr lang="ru-RU" sz="1800" dirty="0" err="1">
                <a:latin typeface="Arial" pitchFamily="34" charset="0"/>
                <a:cs typeface="Arial" pitchFamily="34" charset="0"/>
              </a:rPr>
              <a:t>триене</a:t>
            </a:r>
            <a:r>
              <a:rPr lang="ru-RU" sz="1800" dirty="0">
                <a:latin typeface="Arial" pitchFamily="34" charset="0"/>
                <a:cs typeface="Arial" pitchFamily="34" charset="0"/>
              </a:rPr>
              <a:t> между </a:t>
            </a:r>
            <a:r>
              <a:rPr lang="ru-RU" sz="1800" dirty="0" err="1">
                <a:latin typeface="Arial" pitchFamily="34" charset="0"/>
                <a:cs typeface="Arial" pitchFamily="34" charset="0"/>
              </a:rPr>
              <a:t>звената</a:t>
            </a:r>
            <a:r>
              <a:rPr lang="ru-RU" sz="1800" dirty="0">
                <a:latin typeface="Arial" pitchFamily="34" charset="0"/>
                <a:cs typeface="Arial" pitchFamily="34" charset="0"/>
              </a:rPr>
              <a:t> на механизма</a:t>
            </a:r>
          </a:p>
          <a:p>
            <a:pPr>
              <a:buFont typeface="Wingdings" pitchFamily="2" charset="2"/>
              <a:buChar char="v"/>
            </a:pPr>
            <a:r>
              <a:rPr lang="ru-RU" sz="1800" dirty="0" err="1">
                <a:solidFill>
                  <a:srgbClr val="3333CC"/>
                </a:solidFill>
              </a:rPr>
              <a:t>Малтийски</a:t>
            </a:r>
            <a:r>
              <a:rPr lang="ru-RU" sz="1800" dirty="0">
                <a:solidFill>
                  <a:srgbClr val="3333CC"/>
                </a:solidFill>
              </a:rPr>
              <a:t> </a:t>
            </a:r>
            <a:r>
              <a:rPr lang="ru-RU" sz="1800" dirty="0" err="1">
                <a:solidFill>
                  <a:srgbClr val="3333CC"/>
                </a:solidFill>
              </a:rPr>
              <a:t>механизми</a:t>
            </a:r>
            <a:r>
              <a:rPr lang="ru-RU" sz="1800" dirty="0">
                <a:solidFill>
                  <a:srgbClr val="3333CC"/>
                </a:solidFill>
              </a:rPr>
              <a:t> </a:t>
            </a:r>
            <a:r>
              <a:rPr lang="ru-RU" sz="1800" dirty="0"/>
              <a:t>– </a:t>
            </a:r>
            <a:r>
              <a:rPr lang="ru-RU" sz="1800" dirty="0" err="1"/>
              <a:t>преобразуват</a:t>
            </a:r>
            <a:r>
              <a:rPr lang="ru-RU" sz="1800" dirty="0"/>
              <a:t> </a:t>
            </a:r>
            <a:r>
              <a:rPr lang="ru-RU" sz="1800" dirty="0" err="1"/>
              <a:t>непрекъсната</a:t>
            </a:r>
            <a:r>
              <a:rPr lang="ru-RU" sz="1800" dirty="0"/>
              <a:t> ротация на </a:t>
            </a:r>
            <a:r>
              <a:rPr lang="ru-RU" sz="1800" dirty="0" err="1"/>
              <a:t>входното</a:t>
            </a:r>
            <a:r>
              <a:rPr lang="ru-RU" sz="1800" dirty="0"/>
              <a:t> звено в </a:t>
            </a:r>
            <a:r>
              <a:rPr lang="ru-RU" sz="1800" dirty="0" err="1"/>
              <a:t>прекъсната</a:t>
            </a:r>
            <a:r>
              <a:rPr lang="ru-RU" sz="1800" dirty="0"/>
              <a:t> ротация на </a:t>
            </a:r>
            <a:r>
              <a:rPr lang="ru-RU" sz="1800" dirty="0" err="1"/>
              <a:t>изходното</a:t>
            </a:r>
            <a:r>
              <a:rPr lang="ru-RU" sz="1800" dirty="0"/>
              <a:t> звено </a:t>
            </a:r>
            <a:endParaRPr lang="bg-BG" sz="1800" dirty="0"/>
          </a:p>
          <a:p>
            <a:pPr>
              <a:buFont typeface="Wingdings" pitchFamily="2" charset="2"/>
              <a:buChar char="v"/>
            </a:pPr>
            <a:endParaRPr lang="en-US" sz="1800" dirty="0">
              <a:solidFill>
                <a:srgbClr val="000099"/>
              </a:solidFill>
              <a:latin typeface="Arial" pitchFamily="34" charset="0"/>
              <a:cs typeface="Arial" pitchFamily="34" charset="0"/>
            </a:endParaRPr>
          </a:p>
          <a:p>
            <a:pPr>
              <a:buFont typeface="Wingdings" pitchFamily="2" charset="2"/>
              <a:buChar char="v"/>
            </a:pPr>
            <a:endParaRPr lang="bg-BG" sz="1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29</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32"/>
          </a:xfrm>
        </p:spPr>
        <p:txBody>
          <a:bodyPr/>
          <a:lstStyle/>
          <a:p>
            <a:r>
              <a:rPr lang="bg-BG" sz="2200" dirty="0">
                <a:solidFill>
                  <a:srgbClr val="C00000"/>
                </a:solidFill>
                <a:effectLst/>
                <a:latin typeface="Arial" pitchFamily="34" charset="0"/>
                <a:cs typeface="Arial" pitchFamily="34" charset="0"/>
              </a:rPr>
              <a:t>Съдържание: лекции</a:t>
            </a:r>
          </a:p>
        </p:txBody>
      </p:sp>
      <p:sp>
        <p:nvSpPr>
          <p:cNvPr id="3" name="Content Placeholder 2"/>
          <p:cNvSpPr>
            <a:spLocks noGrp="1"/>
          </p:cNvSpPr>
          <p:nvPr>
            <p:ph idx="1"/>
          </p:nvPr>
        </p:nvSpPr>
        <p:spPr>
          <a:xfrm>
            <a:off x="457200" y="1000108"/>
            <a:ext cx="8229600" cy="5095892"/>
          </a:xfrm>
        </p:spPr>
        <p:txBody>
          <a:bodyPr/>
          <a:lstStyle/>
          <a:p>
            <a:pPr>
              <a:buClr>
                <a:srgbClr val="FF0000"/>
              </a:buClr>
              <a:buFont typeface="Wingdings" panose="05000000000000000000" pitchFamily="2" charset="2"/>
              <a:buChar char="Ø"/>
              <a:defRPr/>
            </a:pPr>
            <a:r>
              <a:rPr lang="ru-RU" sz="2200" dirty="0">
                <a:latin typeface="Arial" pitchFamily="34" charset="0"/>
                <a:cs typeface="Arial" pitchFamily="34" charset="0"/>
              </a:rPr>
              <a:t>Общи сведения за </a:t>
            </a:r>
            <a:r>
              <a:rPr lang="ru-RU" sz="2200" dirty="0" err="1">
                <a:latin typeface="Arial" pitchFamily="34" charset="0"/>
                <a:cs typeface="Arial" pitchFamily="34" charset="0"/>
              </a:rPr>
              <a:t>машините</a:t>
            </a:r>
            <a:r>
              <a:rPr lang="ru-RU" sz="2200" dirty="0">
                <a:latin typeface="Arial" pitchFamily="34" charset="0"/>
                <a:cs typeface="Arial" pitchFamily="34" charset="0"/>
              </a:rPr>
              <a:t> и </a:t>
            </a:r>
            <a:r>
              <a:rPr lang="ru-RU" sz="2200" dirty="0" err="1">
                <a:latin typeface="Arial" pitchFamily="34" charset="0"/>
                <a:cs typeface="Arial" pitchFamily="34" charset="0"/>
              </a:rPr>
              <a:t>механизмите</a:t>
            </a:r>
            <a:endParaRPr lang="ru-RU" sz="2200" dirty="0">
              <a:latin typeface="Arial" pitchFamily="34" charset="0"/>
              <a:cs typeface="Arial" pitchFamily="34" charset="0"/>
            </a:endParaRPr>
          </a:p>
          <a:p>
            <a:pPr>
              <a:buClr>
                <a:srgbClr val="FF0000"/>
              </a:buClr>
              <a:buFont typeface="Wingdings" panose="05000000000000000000" pitchFamily="2" charset="2"/>
              <a:buChar char="Ø"/>
              <a:defRPr/>
            </a:pPr>
            <a:r>
              <a:rPr lang="bg-BG" sz="2200" dirty="0">
                <a:latin typeface="Arial" pitchFamily="34" charset="0"/>
                <a:cs typeface="Arial" pitchFamily="34" charset="0"/>
              </a:rPr>
              <a:t>Кинематика на механизмите </a:t>
            </a:r>
          </a:p>
          <a:p>
            <a:pPr>
              <a:buClr>
                <a:srgbClr val="FF0000"/>
              </a:buClr>
              <a:buFont typeface="Wingdings" panose="05000000000000000000" pitchFamily="2" charset="2"/>
              <a:buChar char="Ø"/>
              <a:defRPr/>
            </a:pPr>
            <a:r>
              <a:rPr lang="bg-BG" sz="2200" dirty="0">
                <a:latin typeface="Arial" pitchFamily="34" charset="0"/>
                <a:cs typeface="Arial" pitchFamily="34" charset="0"/>
              </a:rPr>
              <a:t>Статика на твърдо тяло </a:t>
            </a:r>
          </a:p>
          <a:p>
            <a:pPr>
              <a:buClr>
                <a:srgbClr val="FF0000"/>
              </a:buClr>
              <a:buFont typeface="Wingdings" panose="05000000000000000000" pitchFamily="2" charset="2"/>
              <a:buChar char="Ø"/>
              <a:defRPr/>
            </a:pPr>
            <a:r>
              <a:rPr lang="ru-RU" sz="2200" dirty="0" err="1">
                <a:latin typeface="Arial" pitchFamily="34" charset="0"/>
                <a:cs typeface="Arial" pitchFamily="34" charset="0"/>
              </a:rPr>
              <a:t>Геометрични</a:t>
            </a:r>
            <a:r>
              <a:rPr lang="ru-RU" sz="2200" dirty="0">
                <a:latin typeface="Arial" pitchFamily="34" charset="0"/>
                <a:cs typeface="Arial" pitchFamily="34" charset="0"/>
              </a:rPr>
              <a:t> и </a:t>
            </a:r>
            <a:r>
              <a:rPr lang="ru-RU" sz="2200" dirty="0" err="1">
                <a:latin typeface="Arial" pitchFamily="34" charset="0"/>
                <a:cs typeface="Arial" pitchFamily="34" charset="0"/>
              </a:rPr>
              <a:t>масови</a:t>
            </a:r>
            <a:r>
              <a:rPr lang="ru-RU" sz="2200" dirty="0">
                <a:latin typeface="Arial" pitchFamily="34" charset="0"/>
                <a:cs typeface="Arial" pitchFamily="34" charset="0"/>
              </a:rPr>
              <a:t> характеристики на </a:t>
            </a:r>
            <a:r>
              <a:rPr lang="ru-RU" sz="2200" dirty="0" err="1">
                <a:latin typeface="Arial" pitchFamily="34" charset="0"/>
                <a:cs typeface="Arial" pitchFamily="34" charset="0"/>
              </a:rPr>
              <a:t>телата</a:t>
            </a:r>
            <a:r>
              <a:rPr lang="ru-RU" sz="2200" dirty="0">
                <a:latin typeface="Arial" pitchFamily="34" charset="0"/>
                <a:cs typeface="Arial" pitchFamily="34" charset="0"/>
              </a:rPr>
              <a:t> </a:t>
            </a:r>
          </a:p>
          <a:p>
            <a:pPr>
              <a:buClr>
                <a:srgbClr val="FF0000"/>
              </a:buClr>
              <a:buFont typeface="Wingdings" panose="05000000000000000000" pitchFamily="2" charset="2"/>
              <a:buChar char="Ø"/>
              <a:defRPr/>
            </a:pPr>
            <a:r>
              <a:rPr lang="ru-RU" sz="2200" dirty="0" err="1">
                <a:latin typeface="Arial" pitchFamily="34" charset="0"/>
                <a:cs typeface="Arial" pitchFamily="34" charset="0"/>
              </a:rPr>
              <a:t>Сили</a:t>
            </a:r>
            <a:r>
              <a:rPr lang="ru-RU" sz="2200" dirty="0">
                <a:latin typeface="Arial" pitchFamily="34" charset="0"/>
                <a:cs typeface="Arial" pitchFamily="34" charset="0"/>
              </a:rPr>
              <a:t> на </a:t>
            </a:r>
            <a:r>
              <a:rPr lang="ru-RU" sz="2200" dirty="0" err="1">
                <a:latin typeface="Arial" pitchFamily="34" charset="0"/>
                <a:cs typeface="Arial" pitchFamily="34" charset="0"/>
              </a:rPr>
              <a:t>триене</a:t>
            </a:r>
            <a:r>
              <a:rPr lang="ru-RU" sz="2200" dirty="0">
                <a:latin typeface="Arial" pitchFamily="34" charset="0"/>
                <a:cs typeface="Arial" pitchFamily="34" charset="0"/>
              </a:rPr>
              <a:t> в </a:t>
            </a:r>
            <a:r>
              <a:rPr lang="ru-RU" sz="2200" dirty="0" err="1">
                <a:latin typeface="Arial" pitchFamily="34" charset="0"/>
                <a:cs typeface="Arial" pitchFamily="34" charset="0"/>
              </a:rPr>
              <a:t>кинематичните</a:t>
            </a:r>
            <a:r>
              <a:rPr lang="ru-RU" sz="2200" dirty="0">
                <a:latin typeface="Arial" pitchFamily="34" charset="0"/>
                <a:cs typeface="Arial" pitchFamily="34" charset="0"/>
              </a:rPr>
              <a:t> </a:t>
            </a:r>
            <a:r>
              <a:rPr lang="ru-RU" sz="2200" dirty="0" err="1">
                <a:latin typeface="Arial" pitchFamily="34" charset="0"/>
                <a:cs typeface="Arial" pitchFamily="34" charset="0"/>
              </a:rPr>
              <a:t>двоици</a:t>
            </a:r>
            <a:endParaRPr lang="ru-RU" sz="2200" dirty="0">
              <a:latin typeface="Arial" pitchFamily="34" charset="0"/>
              <a:cs typeface="Arial" pitchFamily="34" charset="0"/>
            </a:endParaRPr>
          </a:p>
          <a:p>
            <a:pPr>
              <a:buClr>
                <a:srgbClr val="FF0000"/>
              </a:buClr>
              <a:buFont typeface="Wingdings" panose="05000000000000000000" pitchFamily="2" charset="2"/>
              <a:buChar char="Ø"/>
              <a:defRPr/>
            </a:pPr>
            <a:r>
              <a:rPr lang="bg-BG" sz="2200" dirty="0">
                <a:latin typeface="Arial" pitchFamily="34" charset="0"/>
                <a:cs typeface="Arial" pitchFamily="34" charset="0"/>
              </a:rPr>
              <a:t>Якост на телата </a:t>
            </a:r>
          </a:p>
          <a:p>
            <a:pPr>
              <a:buClr>
                <a:srgbClr val="FF0000"/>
              </a:buClr>
              <a:buFont typeface="Wingdings" panose="05000000000000000000" pitchFamily="2" charset="2"/>
              <a:buChar char="Ø"/>
              <a:defRPr/>
            </a:pPr>
            <a:r>
              <a:rPr lang="bg-BG" sz="2200" dirty="0">
                <a:latin typeface="Arial" pitchFamily="34" charset="0"/>
                <a:cs typeface="Arial" pitchFamily="34" charset="0"/>
              </a:rPr>
              <a:t>Еластични елементи </a:t>
            </a:r>
          </a:p>
          <a:p>
            <a:pPr>
              <a:buClr>
                <a:srgbClr val="FF0000"/>
              </a:buClr>
              <a:buFont typeface="Wingdings" panose="05000000000000000000" pitchFamily="2" charset="2"/>
              <a:buChar char="Ø"/>
              <a:defRPr/>
            </a:pPr>
            <a:r>
              <a:rPr lang="bg-BG" sz="2200" dirty="0">
                <a:latin typeface="Arial" pitchFamily="34" charset="0"/>
                <a:cs typeface="Arial" pitchFamily="34" charset="0"/>
              </a:rPr>
              <a:t>Машинни съединения </a:t>
            </a:r>
          </a:p>
          <a:p>
            <a:pPr>
              <a:buClr>
                <a:srgbClr val="FF0000"/>
              </a:buClr>
              <a:buFont typeface="Wingdings" panose="05000000000000000000" pitchFamily="2" charset="2"/>
              <a:buChar char="Ø"/>
              <a:defRPr/>
            </a:pPr>
            <a:r>
              <a:rPr lang="bg-BG" sz="2200" dirty="0">
                <a:latin typeface="Arial" pitchFamily="34" charset="0"/>
                <a:cs typeface="Arial" pitchFamily="34" charset="0"/>
              </a:rPr>
              <a:t>Съединители </a:t>
            </a:r>
          </a:p>
          <a:p>
            <a:pPr>
              <a:buClr>
                <a:srgbClr val="FF0000"/>
              </a:buClr>
              <a:buFont typeface="Wingdings" panose="05000000000000000000" pitchFamily="2" charset="2"/>
              <a:buChar char="Ø"/>
              <a:defRPr/>
            </a:pPr>
            <a:r>
              <a:rPr lang="bg-BG" sz="2200" dirty="0">
                <a:latin typeface="Arial" pitchFamily="34" charset="0"/>
                <a:cs typeface="Arial" pitchFamily="34" charset="0"/>
              </a:rPr>
              <a:t>Лагерни опори </a:t>
            </a:r>
          </a:p>
          <a:p>
            <a:pPr>
              <a:buClr>
                <a:srgbClr val="FF0000"/>
              </a:buClr>
              <a:buFont typeface="Wingdings" panose="05000000000000000000" pitchFamily="2" charset="2"/>
              <a:buChar char="Ø"/>
              <a:defRPr/>
            </a:pPr>
            <a:r>
              <a:rPr lang="ru-RU" sz="2200" dirty="0" err="1">
                <a:latin typeface="Arial" pitchFamily="34" charset="0"/>
                <a:cs typeface="Arial" pitchFamily="34" charset="0"/>
              </a:rPr>
              <a:t>Механизми</a:t>
            </a:r>
            <a:r>
              <a:rPr lang="ru-RU" sz="2200" dirty="0">
                <a:latin typeface="Arial" pitchFamily="34" charset="0"/>
                <a:cs typeface="Arial" pitchFamily="34" charset="0"/>
              </a:rPr>
              <a:t> с постоянно </a:t>
            </a:r>
            <a:r>
              <a:rPr lang="ru-RU" sz="2200" dirty="0" err="1">
                <a:latin typeface="Arial" pitchFamily="34" charset="0"/>
                <a:cs typeface="Arial" pitchFamily="34" charset="0"/>
              </a:rPr>
              <a:t>предавателно</a:t>
            </a:r>
            <a:r>
              <a:rPr lang="ru-RU" sz="2200" dirty="0">
                <a:latin typeface="Arial" pitchFamily="34" charset="0"/>
                <a:cs typeface="Arial" pitchFamily="34" charset="0"/>
              </a:rPr>
              <a:t> отношение </a:t>
            </a:r>
          </a:p>
          <a:p>
            <a:pPr>
              <a:buClr>
                <a:srgbClr val="FF0000"/>
              </a:buClr>
              <a:buFont typeface="Wingdings" panose="05000000000000000000" pitchFamily="2" charset="2"/>
              <a:buChar char="Ø"/>
              <a:defRPr/>
            </a:pPr>
            <a:r>
              <a:rPr lang="bg-BG" sz="2200" dirty="0">
                <a:latin typeface="Arial" pitchFamily="34" charset="0"/>
                <a:cs typeface="Arial" pitchFamily="34" charset="0"/>
              </a:rPr>
              <a:t>Динамика на механични системи </a:t>
            </a:r>
          </a:p>
          <a:p>
            <a:pPr>
              <a:buClr>
                <a:srgbClr val="FF0000"/>
              </a:buClr>
              <a:buFont typeface="Wingdings" panose="05000000000000000000" pitchFamily="2" charset="2"/>
              <a:buChar char="Ø"/>
              <a:defRPr/>
            </a:pPr>
            <a:r>
              <a:rPr lang="bg-BG" sz="2200" dirty="0">
                <a:latin typeface="Arial" pitchFamily="34" charset="0"/>
                <a:cs typeface="Arial" pitchFamily="34" charset="0"/>
              </a:rPr>
              <a:t>Механични трептения </a:t>
            </a:r>
            <a:endParaRPr lang="en-US" sz="2200" dirty="0">
              <a:latin typeface="Arial" pitchFamily="34" charset="0"/>
              <a:cs typeface="Arial" pitchFamily="34" charset="0"/>
            </a:endParaRPr>
          </a:p>
          <a:p>
            <a:endParaRPr lang="bg-BG" sz="22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a:t>
            </a:fld>
            <a:endParaRPr lang="bg-BG"/>
          </a:p>
        </p:txBody>
      </p:sp>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lstStyle/>
          <a:p>
            <a:r>
              <a:rPr lang="bg-BG" sz="2200" dirty="0">
                <a:solidFill>
                  <a:srgbClr val="C00000"/>
                </a:solidFill>
                <a:effectLst/>
                <a:latin typeface="Arial" pitchFamily="34" charset="0"/>
                <a:cs typeface="Arial" pitchFamily="34" charset="0"/>
              </a:rPr>
              <a:t>Механизми с висши кинематични </a:t>
            </a:r>
            <a:r>
              <a:rPr lang="bg-BG" sz="2200" dirty="0" err="1">
                <a:solidFill>
                  <a:srgbClr val="C00000"/>
                </a:solidFill>
                <a:effectLst/>
                <a:latin typeface="Arial" pitchFamily="34" charset="0"/>
                <a:cs typeface="Arial" pitchFamily="34" charset="0"/>
              </a:rPr>
              <a:t>двоици</a:t>
            </a:r>
            <a:r>
              <a:rPr lang="bg-BG" sz="2200" dirty="0">
                <a:solidFill>
                  <a:srgbClr val="C00000"/>
                </a:solidFill>
                <a:effectLst/>
                <a:latin typeface="Arial" pitchFamily="34" charset="0"/>
                <a:cs typeface="Arial" pitchFamily="34" charset="0"/>
              </a:rPr>
              <a:t> (</a:t>
            </a:r>
            <a:r>
              <a:rPr lang="bg-BG" sz="2200" dirty="0" err="1">
                <a:solidFill>
                  <a:srgbClr val="C00000"/>
                </a:solidFill>
                <a:effectLst/>
                <a:latin typeface="Arial" pitchFamily="34" charset="0"/>
                <a:cs typeface="Arial" pitchFamily="34" charset="0"/>
              </a:rPr>
              <a:t>контурни</a:t>
            </a:r>
            <a:r>
              <a:rPr lang="bg-BG" sz="2200" dirty="0">
                <a:solidFill>
                  <a:srgbClr val="C00000"/>
                </a:solidFill>
                <a:effectLst/>
                <a:latin typeface="Arial" pitchFamily="34" charset="0"/>
                <a:cs typeface="Arial" pitchFamily="34" charset="0"/>
              </a:rPr>
              <a:t> механизми)</a:t>
            </a:r>
            <a:br>
              <a:rPr lang="bg-BG" sz="2200" dirty="0">
                <a:effectLst/>
                <a:latin typeface="Arial" pitchFamily="34" charset="0"/>
                <a:cs typeface="Arial" pitchFamily="34" charset="0"/>
              </a:rPr>
            </a:br>
            <a:endParaRPr lang="bg-BG" sz="2200" dirty="0">
              <a:latin typeface="Arial" pitchFamily="34" charset="0"/>
              <a:cs typeface="Arial" pitchFamily="34" charset="0"/>
            </a:endParaRPr>
          </a:p>
        </p:txBody>
      </p:sp>
      <p:sp>
        <p:nvSpPr>
          <p:cNvPr id="3" name="Content Placeholder 2"/>
          <p:cNvSpPr>
            <a:spLocks noGrp="1"/>
          </p:cNvSpPr>
          <p:nvPr>
            <p:ph idx="1"/>
          </p:nvPr>
        </p:nvSpPr>
        <p:spPr>
          <a:xfrm>
            <a:off x="457200" y="5000636"/>
            <a:ext cx="8229600" cy="1095364"/>
          </a:xfrm>
        </p:spPr>
        <p:txBody>
          <a:bodyPr/>
          <a:lstStyle/>
          <a:p>
            <a:endParaRPr lang="bg-BG"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30</a:t>
            </a:fld>
            <a:endParaRPr lang="bg-BG"/>
          </a:p>
        </p:txBody>
      </p:sp>
      <p:pic>
        <p:nvPicPr>
          <p:cNvPr id="218114" name="Picture 2"/>
          <p:cNvPicPr>
            <a:picLocks noChangeAspect="1" noChangeArrowheads="1"/>
          </p:cNvPicPr>
          <p:nvPr/>
        </p:nvPicPr>
        <p:blipFill>
          <a:blip r:embed="rId2"/>
          <a:srcRect/>
          <a:stretch>
            <a:fillRect/>
          </a:stretch>
        </p:blipFill>
        <p:spPr bwMode="auto">
          <a:xfrm>
            <a:off x="142844" y="1214422"/>
            <a:ext cx="9001156" cy="5261113"/>
          </a:xfrm>
          <a:prstGeom prst="rect">
            <a:avLst/>
          </a:prstGeom>
          <a:noFill/>
          <a:ln w="9525">
            <a:noFill/>
            <a:miter lim="800000"/>
            <a:headEnd/>
            <a:tailEnd/>
          </a:ln>
          <a:effectLst/>
        </p:spPr>
      </p:pic>
      <p:pic>
        <p:nvPicPr>
          <p:cNvPr id="7" name="Picture 6"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3829048" cy="1000132"/>
          </a:xfrm>
        </p:spPr>
        <p:txBody>
          <a:bodyPr/>
          <a:lstStyle/>
          <a:p>
            <a:r>
              <a:rPr lang="bg-BG" sz="2200" dirty="0" err="1">
                <a:latin typeface="Arial" pitchFamily="34" charset="0"/>
                <a:cs typeface="Arial" pitchFamily="34" charset="0"/>
              </a:rPr>
              <a:t>Контурни</a:t>
            </a:r>
            <a:r>
              <a:rPr lang="bg-BG" sz="2200" dirty="0">
                <a:latin typeface="Arial" pitchFamily="34" charset="0"/>
                <a:cs typeface="Arial" pitchFamily="34" charset="0"/>
              </a:rPr>
              <a:t> механизми – малтийски кръст</a:t>
            </a:r>
          </a:p>
        </p:txBody>
      </p:sp>
      <p:sp>
        <p:nvSpPr>
          <p:cNvPr id="3" name="Content Placeholder 2"/>
          <p:cNvSpPr>
            <a:spLocks noGrp="1"/>
          </p:cNvSpPr>
          <p:nvPr>
            <p:ph idx="1"/>
          </p:nvPr>
        </p:nvSpPr>
        <p:spPr>
          <a:xfrm>
            <a:off x="457200" y="4286256"/>
            <a:ext cx="8043890" cy="2071702"/>
          </a:xfrm>
        </p:spPr>
        <p:txBody>
          <a:bodyPr/>
          <a:lstStyle/>
          <a:p>
            <a:pPr marL="0" indent="0">
              <a:buNone/>
            </a:pPr>
            <a:r>
              <a:rPr lang="ru-RU" sz="1200" dirty="0">
                <a:latin typeface="Arial" pitchFamily="34" charset="0"/>
                <a:cs typeface="Arial" pitchFamily="34" charset="0"/>
              </a:rPr>
              <a:t>Цитат от форум: «Малтийският кръст в този случай служи да ограничи навиването и развиването на пружината или с други думи да не можеш да я навиеш до край и тя да не може да се развие напълно. </a:t>
            </a:r>
            <a:r>
              <a:rPr lang="ru-RU" sz="1200" dirty="0" err="1">
                <a:latin typeface="Arial" pitchFamily="34" charset="0"/>
                <a:cs typeface="Arial" pitchFamily="34" charset="0"/>
              </a:rPr>
              <a:t>Това</a:t>
            </a:r>
            <a:r>
              <a:rPr lang="ru-RU" sz="1200" dirty="0">
                <a:latin typeface="Arial" pitchFamily="34" charset="0"/>
                <a:cs typeface="Arial" pitchFamily="34" charset="0"/>
              </a:rPr>
              <a:t> се </a:t>
            </a:r>
            <a:r>
              <a:rPr lang="ru-RU" sz="1200" dirty="0" err="1">
                <a:latin typeface="Arial" pitchFamily="34" charset="0"/>
                <a:cs typeface="Arial" pitchFamily="34" charset="0"/>
              </a:rPr>
              <a:t>използва</a:t>
            </a:r>
            <a:r>
              <a:rPr lang="ru-RU" sz="1200" dirty="0">
                <a:latin typeface="Arial" pitchFamily="34" charset="0"/>
                <a:cs typeface="Arial" pitchFamily="34" charset="0"/>
              </a:rPr>
              <a:t> при </a:t>
            </a:r>
            <a:r>
              <a:rPr lang="ru-RU" sz="1200" dirty="0" err="1">
                <a:latin typeface="Arial" pitchFamily="34" charset="0"/>
                <a:cs typeface="Arial" pitchFamily="34" charset="0"/>
              </a:rPr>
              <a:t>прецизните</a:t>
            </a:r>
            <a:r>
              <a:rPr lang="ru-RU" sz="1200" dirty="0">
                <a:latin typeface="Arial" pitchFamily="34" charset="0"/>
                <a:cs typeface="Arial" pitchFamily="34" charset="0"/>
              </a:rPr>
              <a:t> </a:t>
            </a:r>
            <a:r>
              <a:rPr lang="ru-RU" sz="1200" dirty="0" err="1">
                <a:latin typeface="Arial" pitchFamily="34" charset="0"/>
                <a:cs typeface="Arial" pitchFamily="34" charset="0"/>
              </a:rPr>
              <a:t>механизми</a:t>
            </a:r>
            <a:r>
              <a:rPr lang="ru-RU" sz="1200" dirty="0">
                <a:latin typeface="Arial" pitchFamily="34" charset="0"/>
                <a:cs typeface="Arial" pitchFamily="34" charset="0"/>
              </a:rPr>
              <a:t>, за да </a:t>
            </a:r>
            <a:r>
              <a:rPr lang="ru-RU" sz="1200" dirty="0" err="1">
                <a:latin typeface="Arial" pitchFamily="34" charset="0"/>
                <a:cs typeface="Arial" pitchFamily="34" charset="0"/>
              </a:rPr>
              <a:t>може</a:t>
            </a:r>
            <a:r>
              <a:rPr lang="ru-RU" sz="1200" dirty="0">
                <a:latin typeface="Arial" pitchFamily="34" charset="0"/>
                <a:cs typeface="Arial" pitchFamily="34" charset="0"/>
              </a:rPr>
              <a:t> </a:t>
            </a:r>
            <a:r>
              <a:rPr lang="ru-RU" sz="1200" dirty="0" err="1">
                <a:latin typeface="Arial" pitchFamily="34" charset="0"/>
                <a:cs typeface="Arial" pitchFamily="34" charset="0"/>
              </a:rPr>
              <a:t>пружината</a:t>
            </a:r>
            <a:r>
              <a:rPr lang="ru-RU" sz="1200" dirty="0">
                <a:latin typeface="Arial" pitchFamily="34" charset="0"/>
                <a:cs typeface="Arial" pitchFamily="34" charset="0"/>
              </a:rPr>
              <a:t> </a:t>
            </a:r>
            <a:r>
              <a:rPr lang="ru-RU" sz="1200" dirty="0" err="1">
                <a:latin typeface="Arial" pitchFamily="34" charset="0"/>
                <a:cs typeface="Arial" pitchFamily="34" charset="0"/>
              </a:rPr>
              <a:t>да</a:t>
            </a:r>
            <a:r>
              <a:rPr lang="ru-RU" sz="1200" dirty="0">
                <a:latin typeface="Arial" pitchFamily="34" charset="0"/>
                <a:cs typeface="Arial" pitchFamily="34" charset="0"/>
              </a:rPr>
              <a:t> </a:t>
            </a:r>
            <a:r>
              <a:rPr lang="ru-RU" sz="1200" dirty="0" err="1">
                <a:latin typeface="Arial" pitchFamily="34" charset="0"/>
                <a:cs typeface="Arial" pitchFamily="34" charset="0"/>
              </a:rPr>
              <a:t>работи</a:t>
            </a:r>
            <a:r>
              <a:rPr lang="ru-RU" sz="1200" dirty="0">
                <a:latin typeface="Arial" pitchFamily="34" charset="0"/>
                <a:cs typeface="Arial" pitchFamily="34" charset="0"/>
              </a:rPr>
              <a:t> в </a:t>
            </a:r>
            <a:r>
              <a:rPr lang="ru-RU" sz="1200" dirty="0" err="1">
                <a:latin typeface="Arial" pitchFamily="34" charset="0"/>
                <a:cs typeface="Arial" pitchFamily="34" charset="0"/>
              </a:rPr>
              <a:t>оптималния</a:t>
            </a:r>
            <a:r>
              <a:rPr lang="ru-RU" sz="1200" dirty="0">
                <a:latin typeface="Arial" pitchFamily="34" charset="0"/>
                <a:cs typeface="Arial" pitchFamily="34" charset="0"/>
              </a:rPr>
              <a:t> си режим и </a:t>
            </a:r>
            <a:r>
              <a:rPr lang="ru-RU" sz="1200" dirty="0" err="1">
                <a:latin typeface="Arial" pitchFamily="34" charset="0"/>
                <a:cs typeface="Arial" pitchFamily="34" charset="0"/>
              </a:rPr>
              <a:t>съответно</a:t>
            </a:r>
            <a:r>
              <a:rPr lang="ru-RU" sz="1200" dirty="0">
                <a:latin typeface="Arial" pitchFamily="34" charset="0"/>
                <a:cs typeface="Arial" pitchFamily="34" charset="0"/>
              </a:rPr>
              <a:t> </a:t>
            </a:r>
            <a:r>
              <a:rPr lang="ru-RU" sz="1200" dirty="0" err="1">
                <a:latin typeface="Arial" pitchFamily="34" charset="0"/>
                <a:cs typeface="Arial" pitchFamily="34" charset="0"/>
              </a:rPr>
              <a:t>часовникът</a:t>
            </a:r>
            <a:r>
              <a:rPr lang="ru-RU" sz="1200" dirty="0">
                <a:latin typeface="Arial" pitchFamily="34" charset="0"/>
                <a:cs typeface="Arial" pitchFamily="34" charset="0"/>
              </a:rPr>
              <a:t> да е </a:t>
            </a:r>
            <a:r>
              <a:rPr lang="ru-RU" sz="1200" dirty="0" err="1">
                <a:latin typeface="Arial" pitchFamily="34" charset="0"/>
                <a:cs typeface="Arial" pitchFamily="34" charset="0"/>
              </a:rPr>
              <a:t>максимално</a:t>
            </a:r>
            <a:r>
              <a:rPr lang="ru-RU" sz="1200" dirty="0">
                <a:latin typeface="Arial" pitchFamily="34" charset="0"/>
                <a:cs typeface="Arial" pitchFamily="34" charset="0"/>
              </a:rPr>
              <a:t> </a:t>
            </a:r>
            <a:r>
              <a:rPr lang="ru-RU" sz="1200" dirty="0" err="1">
                <a:latin typeface="Arial" pitchFamily="34" charset="0"/>
                <a:cs typeface="Arial" pitchFamily="34" charset="0"/>
              </a:rPr>
              <a:t>прецизен</a:t>
            </a:r>
            <a:r>
              <a:rPr lang="ru-RU" sz="1200" dirty="0">
                <a:latin typeface="Arial" pitchFamily="34" charset="0"/>
                <a:cs typeface="Arial" pitchFamily="34" charset="0"/>
              </a:rPr>
              <a:t>.</a:t>
            </a:r>
            <a:br>
              <a:rPr lang="ru-RU" sz="1200" dirty="0">
                <a:latin typeface="Arial" pitchFamily="34" charset="0"/>
                <a:cs typeface="Arial" pitchFamily="34" charset="0"/>
              </a:rPr>
            </a:br>
            <a:r>
              <a:rPr lang="ru-RU" sz="1200" dirty="0" err="1">
                <a:latin typeface="Arial" pitchFamily="34" charset="0"/>
                <a:cs typeface="Arial" pitchFamily="34" charset="0"/>
              </a:rPr>
              <a:t>Причината</a:t>
            </a:r>
            <a:r>
              <a:rPr lang="ru-RU" sz="1200" dirty="0">
                <a:latin typeface="Arial" pitchFamily="34" charset="0"/>
                <a:cs typeface="Arial" pitchFamily="34" charset="0"/>
              </a:rPr>
              <a:t> да се </a:t>
            </a:r>
            <a:r>
              <a:rPr lang="ru-RU" sz="1200" dirty="0" err="1">
                <a:latin typeface="Arial" pitchFamily="34" charset="0"/>
                <a:cs typeface="Arial" pitchFamily="34" charset="0"/>
              </a:rPr>
              <a:t>ползва</a:t>
            </a:r>
            <a:r>
              <a:rPr lang="ru-RU" sz="1200" dirty="0">
                <a:latin typeface="Arial" pitchFamily="34" charset="0"/>
                <a:cs typeface="Arial" pitchFamily="34" charset="0"/>
              </a:rPr>
              <a:t> </a:t>
            </a:r>
            <a:r>
              <a:rPr lang="ru-RU" sz="1200" dirty="0" err="1">
                <a:latin typeface="Arial" pitchFamily="34" charset="0"/>
                <a:cs typeface="Arial" pitchFamily="34" charset="0"/>
              </a:rPr>
              <a:t>този</a:t>
            </a:r>
            <a:r>
              <a:rPr lang="ru-RU" sz="1200" dirty="0">
                <a:latin typeface="Arial" pitchFamily="34" charset="0"/>
                <a:cs typeface="Arial" pitchFamily="34" charset="0"/>
              </a:rPr>
              <a:t> </a:t>
            </a:r>
            <a:r>
              <a:rPr lang="ru-RU" sz="1200" dirty="0" err="1">
                <a:latin typeface="Arial" pitchFamily="34" charset="0"/>
                <a:cs typeface="Arial" pitchFamily="34" charset="0"/>
              </a:rPr>
              <a:t>механизъм</a:t>
            </a:r>
            <a:r>
              <a:rPr lang="ru-RU" sz="1200" dirty="0">
                <a:latin typeface="Arial" pitchFamily="34" charset="0"/>
                <a:cs typeface="Arial" pitchFamily="34" charset="0"/>
              </a:rPr>
              <a:t> е, че </a:t>
            </a:r>
            <a:r>
              <a:rPr lang="ru-RU" sz="1200" dirty="0" err="1">
                <a:latin typeface="Arial" pitchFamily="34" charset="0"/>
                <a:cs typeface="Arial" pitchFamily="34" charset="0"/>
              </a:rPr>
              <a:t>пружината</a:t>
            </a:r>
            <a:r>
              <a:rPr lang="ru-RU" sz="1200" dirty="0">
                <a:latin typeface="Arial" pitchFamily="34" charset="0"/>
                <a:cs typeface="Arial" pitchFamily="34" charset="0"/>
              </a:rPr>
              <a:t> на </a:t>
            </a:r>
            <a:r>
              <a:rPr lang="ru-RU" sz="1200" dirty="0" err="1">
                <a:latin typeface="Arial" pitchFamily="34" charset="0"/>
                <a:cs typeface="Arial" pitchFamily="34" charset="0"/>
              </a:rPr>
              <a:t>часовниците</a:t>
            </a:r>
            <a:r>
              <a:rPr lang="ru-RU" sz="1200" dirty="0">
                <a:latin typeface="Arial" pitchFamily="34" charset="0"/>
                <a:cs typeface="Arial" pitchFamily="34" charset="0"/>
              </a:rPr>
              <a:t> не </a:t>
            </a:r>
            <a:r>
              <a:rPr lang="ru-RU" sz="1200" dirty="0" err="1">
                <a:latin typeface="Arial" pitchFamily="34" charset="0"/>
                <a:cs typeface="Arial" pitchFamily="34" charset="0"/>
              </a:rPr>
              <a:t>осигурява</a:t>
            </a:r>
            <a:r>
              <a:rPr lang="ru-RU" sz="1200" dirty="0">
                <a:latin typeface="Arial" pitchFamily="34" charset="0"/>
                <a:cs typeface="Arial" pitchFamily="34" charset="0"/>
              </a:rPr>
              <a:t> постоянен </a:t>
            </a:r>
            <a:r>
              <a:rPr lang="ru-RU" sz="1200" dirty="0" err="1">
                <a:latin typeface="Arial" pitchFamily="34" charset="0"/>
                <a:cs typeface="Arial" pitchFamily="34" charset="0"/>
              </a:rPr>
              <a:t>въртящ</a:t>
            </a:r>
            <a:r>
              <a:rPr lang="ru-RU" sz="1200" dirty="0">
                <a:latin typeface="Arial" pitchFamily="34" charset="0"/>
                <a:cs typeface="Arial" pitchFamily="34" charset="0"/>
              </a:rPr>
              <a:t> момент, а </a:t>
            </a:r>
            <a:r>
              <a:rPr lang="ru-RU" sz="1200" dirty="0" err="1">
                <a:latin typeface="Arial" pitchFamily="34" charset="0"/>
                <a:cs typeface="Arial" pitchFamily="34" charset="0"/>
              </a:rPr>
              <a:t>когато</a:t>
            </a:r>
            <a:r>
              <a:rPr lang="ru-RU" sz="1200" dirty="0">
                <a:latin typeface="Arial" pitchFamily="34" charset="0"/>
                <a:cs typeface="Arial" pitchFamily="34" charset="0"/>
              </a:rPr>
              <a:t> е навита до край той е много </a:t>
            </a:r>
            <a:r>
              <a:rPr lang="ru-RU" sz="1200" dirty="0" err="1">
                <a:latin typeface="Arial" pitchFamily="34" charset="0"/>
                <a:cs typeface="Arial" pitchFamily="34" charset="0"/>
              </a:rPr>
              <a:t>голям</a:t>
            </a:r>
            <a:r>
              <a:rPr lang="ru-RU" sz="1200" dirty="0">
                <a:latin typeface="Arial" pitchFamily="34" charset="0"/>
                <a:cs typeface="Arial" pitchFamily="34" charset="0"/>
              </a:rPr>
              <a:t> и </a:t>
            </a:r>
            <a:r>
              <a:rPr lang="ru-RU" sz="1200" dirty="0" err="1">
                <a:latin typeface="Arial" pitchFamily="34" charset="0"/>
                <a:cs typeface="Arial" pitchFamily="34" charset="0"/>
              </a:rPr>
              <a:t>съответно</a:t>
            </a:r>
            <a:r>
              <a:rPr lang="ru-RU" sz="1200" dirty="0">
                <a:latin typeface="Arial" pitchFamily="34" charset="0"/>
                <a:cs typeface="Arial" pitchFamily="34" charset="0"/>
              </a:rPr>
              <a:t> </a:t>
            </a:r>
            <a:r>
              <a:rPr lang="ru-RU" sz="1200" dirty="0" err="1">
                <a:latin typeface="Arial" pitchFamily="34" charset="0"/>
                <a:cs typeface="Arial" pitchFamily="34" charset="0"/>
              </a:rPr>
              <a:t>когато</a:t>
            </a:r>
            <a:r>
              <a:rPr lang="ru-RU" sz="1200" dirty="0">
                <a:latin typeface="Arial" pitchFamily="34" charset="0"/>
                <a:cs typeface="Arial" pitchFamily="34" charset="0"/>
              </a:rPr>
              <a:t> се е развила почти до край, момента е много </a:t>
            </a:r>
            <a:r>
              <a:rPr lang="ru-RU" sz="1200" dirty="0" err="1">
                <a:latin typeface="Arial" pitchFamily="34" charset="0"/>
                <a:cs typeface="Arial" pitchFamily="34" charset="0"/>
              </a:rPr>
              <a:t>малък</a:t>
            </a:r>
            <a:r>
              <a:rPr lang="ru-RU" sz="1200" dirty="0">
                <a:latin typeface="Arial" pitchFamily="34" charset="0"/>
                <a:cs typeface="Arial" pitchFamily="34" charset="0"/>
              </a:rPr>
              <a:t>.</a:t>
            </a:r>
            <a:br>
              <a:rPr lang="ru-RU" sz="1200" dirty="0">
                <a:latin typeface="Arial" pitchFamily="34" charset="0"/>
                <a:cs typeface="Arial" pitchFamily="34" charset="0"/>
              </a:rPr>
            </a:br>
            <a:r>
              <a:rPr lang="ru-RU" sz="1200" dirty="0">
                <a:latin typeface="Arial" pitchFamily="34" charset="0"/>
                <a:cs typeface="Arial" pitchFamily="34" charset="0"/>
              </a:rPr>
              <a:t> - </a:t>
            </a:r>
            <a:r>
              <a:rPr lang="ru-RU" sz="1200" dirty="0" err="1">
                <a:latin typeface="Arial" pitchFamily="34" charset="0"/>
                <a:cs typeface="Arial" pitchFamily="34" charset="0"/>
              </a:rPr>
              <a:t>Часовникарите</a:t>
            </a:r>
            <a:r>
              <a:rPr lang="ru-RU" sz="1200" dirty="0">
                <a:latin typeface="Arial" pitchFamily="34" charset="0"/>
                <a:cs typeface="Arial" pitchFamily="34" charset="0"/>
              </a:rPr>
              <a:t> </a:t>
            </a:r>
            <a:r>
              <a:rPr lang="ru-RU" sz="1200" dirty="0" err="1">
                <a:latin typeface="Arial" pitchFamily="34" charset="0"/>
                <a:cs typeface="Arial" pitchFamily="34" charset="0"/>
              </a:rPr>
              <a:t>понякога</a:t>
            </a:r>
            <a:r>
              <a:rPr lang="ru-RU" sz="1200" dirty="0">
                <a:latin typeface="Arial" pitchFamily="34" charset="0"/>
                <a:cs typeface="Arial" pitchFamily="34" charset="0"/>
              </a:rPr>
              <a:t> </a:t>
            </a:r>
            <a:r>
              <a:rPr lang="ru-RU" sz="1200" dirty="0" err="1">
                <a:latin typeface="Arial" pitchFamily="34" charset="0"/>
                <a:cs typeface="Arial" pitchFamily="34" charset="0"/>
              </a:rPr>
              <a:t>махат</a:t>
            </a:r>
            <a:r>
              <a:rPr lang="ru-RU" sz="1200" dirty="0">
                <a:latin typeface="Arial" pitchFamily="34" charset="0"/>
                <a:cs typeface="Arial" pitchFamily="34" charset="0"/>
              </a:rPr>
              <a:t> </a:t>
            </a:r>
            <a:r>
              <a:rPr lang="ru-RU" sz="1200" dirty="0" err="1">
                <a:latin typeface="Arial" pitchFamily="34" charset="0"/>
                <a:cs typeface="Arial" pitchFamily="34" charset="0"/>
              </a:rPr>
              <a:t>кръста</a:t>
            </a:r>
            <a:r>
              <a:rPr lang="ru-RU" sz="1200" dirty="0">
                <a:latin typeface="Arial" pitchFamily="34" charset="0"/>
                <a:cs typeface="Arial" pitchFamily="34" charset="0"/>
              </a:rPr>
              <a:t>, </a:t>
            </a:r>
            <a:r>
              <a:rPr lang="ru-RU" sz="1200" dirty="0" err="1">
                <a:latin typeface="Arial" pitchFamily="34" charset="0"/>
                <a:cs typeface="Arial" pitchFamily="34" charset="0"/>
              </a:rPr>
              <a:t>когато</a:t>
            </a:r>
            <a:r>
              <a:rPr lang="ru-RU" sz="1200" dirty="0">
                <a:latin typeface="Arial" pitchFamily="34" charset="0"/>
                <a:cs typeface="Arial" pitchFamily="34" charset="0"/>
              </a:rPr>
              <a:t> </a:t>
            </a:r>
            <a:r>
              <a:rPr lang="ru-RU" sz="1200" dirty="0" err="1">
                <a:latin typeface="Arial" pitchFamily="34" charset="0"/>
                <a:cs typeface="Arial" pitchFamily="34" charset="0"/>
              </a:rPr>
              <a:t>пружината</a:t>
            </a:r>
            <a:r>
              <a:rPr lang="ru-RU" sz="1200" dirty="0">
                <a:latin typeface="Arial" pitchFamily="34" charset="0"/>
                <a:cs typeface="Arial" pitchFamily="34" charset="0"/>
              </a:rPr>
              <a:t> се </a:t>
            </a:r>
            <a:r>
              <a:rPr lang="ru-RU" sz="1200" dirty="0" err="1">
                <a:latin typeface="Arial" pitchFamily="34" charset="0"/>
                <a:cs typeface="Arial" pitchFamily="34" charset="0"/>
              </a:rPr>
              <a:t>скъса</a:t>
            </a:r>
            <a:r>
              <a:rPr lang="ru-RU" sz="1200" dirty="0">
                <a:latin typeface="Arial" pitchFamily="34" charset="0"/>
                <a:cs typeface="Arial" pitchFamily="34" charset="0"/>
              </a:rPr>
              <a:t> и вместо да се замени с </a:t>
            </a:r>
            <a:r>
              <a:rPr lang="ru-RU" sz="1200" dirty="0" err="1">
                <a:latin typeface="Arial" pitchFamily="34" charset="0"/>
                <a:cs typeface="Arial" pitchFamily="34" charset="0"/>
              </a:rPr>
              <a:t>оригинална</a:t>
            </a:r>
            <a:r>
              <a:rPr lang="ru-RU" sz="1200" dirty="0">
                <a:latin typeface="Arial" pitchFamily="34" charset="0"/>
                <a:cs typeface="Arial" pitchFamily="34" charset="0"/>
              </a:rPr>
              <a:t> (</a:t>
            </a:r>
            <a:r>
              <a:rPr lang="ru-RU" sz="1200" dirty="0" err="1">
                <a:latin typeface="Arial" pitchFamily="34" charset="0"/>
                <a:cs typeface="Arial" pitchFamily="34" charset="0"/>
              </a:rPr>
              <a:t>защото</a:t>
            </a:r>
            <a:r>
              <a:rPr lang="ru-RU" sz="1200" dirty="0">
                <a:latin typeface="Arial" pitchFamily="34" charset="0"/>
                <a:cs typeface="Arial" pitchFamily="34" charset="0"/>
              </a:rPr>
              <a:t> </a:t>
            </a:r>
            <a:r>
              <a:rPr lang="ru-RU" sz="1200" dirty="0" err="1">
                <a:latin typeface="Arial" pitchFamily="34" charset="0"/>
                <a:cs typeface="Arial" pitchFamily="34" charset="0"/>
              </a:rPr>
              <a:t>такава</a:t>
            </a:r>
            <a:r>
              <a:rPr lang="ru-RU" sz="1200" dirty="0">
                <a:latin typeface="Arial" pitchFamily="34" charset="0"/>
                <a:cs typeface="Arial" pitchFamily="34" charset="0"/>
              </a:rPr>
              <a:t> </a:t>
            </a:r>
            <a:r>
              <a:rPr lang="ru-RU" sz="1200" dirty="0" err="1">
                <a:latin typeface="Arial" pitchFamily="34" charset="0"/>
                <a:cs typeface="Arial" pitchFamily="34" charset="0"/>
              </a:rPr>
              <a:t>няма</a:t>
            </a:r>
            <a:r>
              <a:rPr lang="ru-RU" sz="1200" dirty="0">
                <a:latin typeface="Arial" pitchFamily="34" charset="0"/>
                <a:cs typeface="Arial" pitchFamily="34" charset="0"/>
              </a:rPr>
              <a:t> от </a:t>
            </a:r>
            <a:r>
              <a:rPr lang="ru-RU" sz="1200" dirty="0" err="1">
                <a:latin typeface="Arial" pitchFamily="34" charset="0"/>
                <a:cs typeface="Arial" pitchFamily="34" charset="0"/>
              </a:rPr>
              <a:t>къде</a:t>
            </a:r>
            <a:r>
              <a:rPr lang="ru-RU" sz="1200" dirty="0">
                <a:latin typeface="Arial" pitchFamily="34" charset="0"/>
                <a:cs typeface="Arial" pitchFamily="34" charset="0"/>
              </a:rPr>
              <a:t> да се </a:t>
            </a:r>
            <a:r>
              <a:rPr lang="ru-RU" sz="1200" dirty="0" err="1">
                <a:latin typeface="Arial" pitchFamily="34" charset="0"/>
                <a:cs typeface="Arial" pitchFamily="34" charset="0"/>
              </a:rPr>
              <a:t>намери</a:t>
            </a:r>
            <a:r>
              <a:rPr lang="ru-RU" sz="1200" dirty="0">
                <a:latin typeface="Arial" pitchFamily="34" charset="0"/>
                <a:cs typeface="Arial" pitchFamily="34" charset="0"/>
              </a:rPr>
              <a:t> или е много </a:t>
            </a:r>
            <a:r>
              <a:rPr lang="ru-RU" sz="1200" dirty="0" err="1">
                <a:latin typeface="Arial" pitchFamily="34" charset="0"/>
                <a:cs typeface="Arial" pitchFamily="34" charset="0"/>
              </a:rPr>
              <a:t>скъпа</a:t>
            </a:r>
            <a:r>
              <a:rPr lang="ru-RU" sz="1200" dirty="0">
                <a:latin typeface="Arial" pitchFamily="34" charset="0"/>
                <a:cs typeface="Arial" pitchFamily="34" charset="0"/>
              </a:rPr>
              <a:t>) се </a:t>
            </a:r>
            <a:r>
              <a:rPr lang="ru-RU" sz="1200" dirty="0" err="1">
                <a:latin typeface="Arial" pitchFamily="34" charset="0"/>
                <a:cs typeface="Arial" pitchFamily="34" charset="0"/>
              </a:rPr>
              <a:t>ползва</a:t>
            </a:r>
            <a:r>
              <a:rPr lang="ru-RU" sz="1200" dirty="0">
                <a:latin typeface="Arial" pitchFamily="34" charset="0"/>
                <a:cs typeface="Arial" pitchFamily="34" charset="0"/>
              </a:rPr>
              <a:t> </a:t>
            </a:r>
            <a:r>
              <a:rPr lang="ru-RU" sz="1200" dirty="0" err="1">
                <a:latin typeface="Arial" pitchFamily="34" charset="0"/>
                <a:cs typeface="Arial" pitchFamily="34" charset="0"/>
              </a:rPr>
              <a:t>старата</a:t>
            </a:r>
            <a:r>
              <a:rPr lang="ru-RU" sz="1200" dirty="0">
                <a:latin typeface="Arial" pitchFamily="34" charset="0"/>
                <a:cs typeface="Arial" pitchFamily="34" charset="0"/>
              </a:rPr>
              <a:t>. </a:t>
            </a:r>
            <a:r>
              <a:rPr lang="ru-RU" sz="1200" dirty="0" err="1">
                <a:latin typeface="Arial" pitchFamily="34" charset="0"/>
                <a:cs typeface="Arial" pitchFamily="34" charset="0"/>
              </a:rPr>
              <a:t>Тя</a:t>
            </a:r>
            <a:r>
              <a:rPr lang="ru-RU" sz="1200" dirty="0">
                <a:latin typeface="Arial" pitchFamily="34" charset="0"/>
                <a:cs typeface="Arial" pitchFamily="34" charset="0"/>
              </a:rPr>
              <a:t> </a:t>
            </a:r>
            <a:r>
              <a:rPr lang="ru-RU" sz="1200" dirty="0" err="1">
                <a:latin typeface="Arial" pitchFamily="34" charset="0"/>
                <a:cs typeface="Arial" pitchFamily="34" charset="0"/>
              </a:rPr>
              <a:t>естествено</a:t>
            </a:r>
            <a:r>
              <a:rPr lang="ru-RU" sz="1200" dirty="0">
                <a:latin typeface="Arial" pitchFamily="34" charset="0"/>
                <a:cs typeface="Arial" pitchFamily="34" charset="0"/>
              </a:rPr>
              <a:t> вече е </a:t>
            </a:r>
            <a:r>
              <a:rPr lang="ru-RU" sz="1200" dirty="0" err="1">
                <a:latin typeface="Arial" pitchFamily="34" charset="0"/>
                <a:cs typeface="Arial" pitchFamily="34" charset="0"/>
              </a:rPr>
              <a:t>по-къса</a:t>
            </a:r>
            <a:r>
              <a:rPr lang="ru-RU" sz="1200" dirty="0">
                <a:latin typeface="Arial" pitchFamily="34" charset="0"/>
                <a:cs typeface="Arial" pitchFamily="34" charset="0"/>
              </a:rPr>
              <a:t> и </a:t>
            </a:r>
            <a:r>
              <a:rPr lang="ru-RU" sz="1200" dirty="0" err="1">
                <a:latin typeface="Arial" pitchFamily="34" charset="0"/>
                <a:cs typeface="Arial" pitchFamily="34" charset="0"/>
              </a:rPr>
              <a:t>малтийския</a:t>
            </a:r>
            <a:r>
              <a:rPr lang="ru-RU" sz="1200" dirty="0">
                <a:latin typeface="Arial" pitchFamily="34" charset="0"/>
                <a:cs typeface="Arial" pitchFamily="34" charset="0"/>
              </a:rPr>
              <a:t> </a:t>
            </a:r>
            <a:r>
              <a:rPr lang="ru-RU" sz="1200" dirty="0" err="1">
                <a:latin typeface="Arial" pitchFamily="34" charset="0"/>
                <a:cs typeface="Arial" pitchFamily="34" charset="0"/>
              </a:rPr>
              <a:t>кръст</a:t>
            </a:r>
            <a:r>
              <a:rPr lang="ru-RU" sz="1200" dirty="0">
                <a:latin typeface="Arial" pitchFamily="34" charset="0"/>
                <a:cs typeface="Arial" pitchFamily="34" charset="0"/>
              </a:rPr>
              <a:t> не </a:t>
            </a:r>
            <a:r>
              <a:rPr lang="ru-RU" sz="1200" dirty="0" err="1">
                <a:latin typeface="Arial" pitchFamily="34" charset="0"/>
                <a:cs typeface="Arial" pitchFamily="34" charset="0"/>
              </a:rPr>
              <a:t>може</a:t>
            </a:r>
            <a:r>
              <a:rPr lang="ru-RU" sz="1200" dirty="0">
                <a:latin typeface="Arial" pitchFamily="34" charset="0"/>
                <a:cs typeface="Arial" pitchFamily="34" charset="0"/>
              </a:rPr>
              <a:t> да си </a:t>
            </a:r>
            <a:r>
              <a:rPr lang="ru-RU" sz="1200" dirty="0" err="1">
                <a:latin typeface="Arial" pitchFamily="34" charset="0"/>
                <a:cs typeface="Arial" pitchFamily="34" charset="0"/>
              </a:rPr>
              <a:t>изпълни</a:t>
            </a:r>
            <a:r>
              <a:rPr lang="ru-RU" sz="1200" dirty="0">
                <a:latin typeface="Arial" pitchFamily="34" charset="0"/>
                <a:cs typeface="Arial" pitchFamily="34" charset="0"/>
              </a:rPr>
              <a:t> </a:t>
            </a:r>
            <a:r>
              <a:rPr lang="ru-RU" sz="1200" dirty="0" err="1">
                <a:latin typeface="Arial" pitchFamily="34" charset="0"/>
                <a:cs typeface="Arial" pitchFamily="34" charset="0"/>
              </a:rPr>
              <a:t>предназначението</a:t>
            </a:r>
            <a:r>
              <a:rPr lang="ru-RU" sz="1200" dirty="0">
                <a:latin typeface="Arial" pitchFamily="34" charset="0"/>
                <a:cs typeface="Arial" pitchFamily="34" charset="0"/>
              </a:rPr>
              <a:t>. По принцип </a:t>
            </a:r>
            <a:r>
              <a:rPr lang="ru-RU" sz="1200" dirty="0" err="1">
                <a:latin typeface="Arial" pitchFamily="34" charset="0"/>
                <a:cs typeface="Arial" pitchFamily="34" charset="0"/>
              </a:rPr>
              <a:t>това</a:t>
            </a:r>
            <a:r>
              <a:rPr lang="ru-RU" sz="1200" dirty="0">
                <a:latin typeface="Arial" pitchFamily="34" charset="0"/>
                <a:cs typeface="Arial" pitchFamily="34" charset="0"/>
              </a:rPr>
              <a:t> не </a:t>
            </a:r>
            <a:r>
              <a:rPr lang="ru-RU" sz="1200" dirty="0" err="1">
                <a:latin typeface="Arial" pitchFamily="34" charset="0"/>
                <a:cs typeface="Arial" pitchFamily="34" charset="0"/>
              </a:rPr>
              <a:t>влияе</a:t>
            </a:r>
            <a:r>
              <a:rPr lang="ru-RU" sz="1200" dirty="0">
                <a:latin typeface="Arial" pitchFamily="34" charset="0"/>
                <a:cs typeface="Arial" pitchFamily="34" charset="0"/>
              </a:rPr>
              <a:t> на </a:t>
            </a:r>
            <a:r>
              <a:rPr lang="ru-RU" sz="1200" dirty="0" err="1">
                <a:latin typeface="Arial" pitchFamily="34" charset="0"/>
                <a:cs typeface="Arial" pitchFamily="34" charset="0"/>
              </a:rPr>
              <a:t>работата</a:t>
            </a:r>
            <a:r>
              <a:rPr lang="ru-RU" sz="1200" dirty="0">
                <a:latin typeface="Arial" pitchFamily="34" charset="0"/>
                <a:cs typeface="Arial" pitchFamily="34" charset="0"/>
              </a:rPr>
              <a:t> </a:t>
            </a:r>
            <a:r>
              <a:rPr lang="ru-RU" sz="1200" dirty="0" err="1">
                <a:latin typeface="Arial" pitchFamily="34" charset="0"/>
                <a:cs typeface="Arial" pitchFamily="34" charset="0"/>
              </a:rPr>
              <a:t>на</a:t>
            </a:r>
            <a:r>
              <a:rPr lang="ru-RU" sz="1200" dirty="0">
                <a:latin typeface="Arial" pitchFamily="34" charset="0"/>
                <a:cs typeface="Arial" pitchFamily="34" charset="0"/>
              </a:rPr>
              <a:t> механизма, но </a:t>
            </a:r>
            <a:r>
              <a:rPr lang="ru-RU" sz="1200" dirty="0" err="1">
                <a:latin typeface="Arial" pitchFamily="34" charset="0"/>
                <a:cs typeface="Arial" pitchFamily="34" charset="0"/>
              </a:rPr>
              <a:t>точността</a:t>
            </a:r>
            <a:r>
              <a:rPr lang="ru-RU" sz="1200" dirty="0">
                <a:latin typeface="Arial" pitchFamily="34" charset="0"/>
                <a:cs typeface="Arial" pitchFamily="34" charset="0"/>
              </a:rPr>
              <a:t> </a:t>
            </a:r>
            <a:r>
              <a:rPr lang="ru-RU" sz="1200" dirty="0" err="1">
                <a:latin typeface="Arial" pitchFamily="34" charset="0"/>
                <a:cs typeface="Arial" pitchFamily="34" charset="0"/>
              </a:rPr>
              <a:t>му</a:t>
            </a:r>
            <a:r>
              <a:rPr lang="ru-RU" sz="1200" dirty="0">
                <a:latin typeface="Arial" pitchFamily="34" charset="0"/>
                <a:cs typeface="Arial" pitchFamily="34" charset="0"/>
              </a:rPr>
              <a:t> </a:t>
            </a:r>
            <a:r>
              <a:rPr lang="ru-RU" sz="1200" dirty="0" err="1">
                <a:latin typeface="Arial" pitchFamily="34" charset="0"/>
                <a:cs typeface="Arial" pitchFamily="34" charset="0"/>
              </a:rPr>
              <a:t>със</a:t>
            </a:r>
            <a:r>
              <a:rPr lang="ru-RU" sz="1200" dirty="0">
                <a:latin typeface="Arial" pitchFamily="34" charset="0"/>
                <a:cs typeface="Arial" pitchFamily="34" charset="0"/>
              </a:rPr>
              <a:t> </a:t>
            </a:r>
            <a:r>
              <a:rPr lang="ru-RU" sz="1200" dirty="0" err="1">
                <a:latin typeface="Arial" pitchFamily="34" charset="0"/>
                <a:cs typeface="Arial" pitchFamily="34" charset="0"/>
              </a:rPr>
              <a:t>сигурност</a:t>
            </a:r>
            <a:r>
              <a:rPr lang="ru-RU" sz="1200" dirty="0">
                <a:latin typeface="Arial" pitchFamily="34" charset="0"/>
                <a:cs typeface="Arial" pitchFamily="34" charset="0"/>
              </a:rPr>
              <a:t> </a:t>
            </a:r>
            <a:r>
              <a:rPr lang="ru-RU" sz="1200" dirty="0" err="1">
                <a:latin typeface="Arial" pitchFamily="34" charset="0"/>
                <a:cs typeface="Arial" pitchFamily="34" charset="0"/>
              </a:rPr>
              <a:t>ще</a:t>
            </a:r>
            <a:r>
              <a:rPr lang="ru-RU" sz="1200" dirty="0">
                <a:latin typeface="Arial" pitchFamily="34" charset="0"/>
                <a:cs typeface="Arial" pitchFamily="34" charset="0"/>
              </a:rPr>
              <a:t> </a:t>
            </a:r>
            <a:r>
              <a:rPr lang="ru-RU" sz="1200" dirty="0" err="1">
                <a:latin typeface="Arial" pitchFamily="34" charset="0"/>
                <a:cs typeface="Arial" pitchFamily="34" charset="0"/>
              </a:rPr>
              <a:t>падне</a:t>
            </a:r>
            <a:r>
              <a:rPr lang="ru-RU" sz="1200" dirty="0">
                <a:latin typeface="Arial" pitchFamily="34" charset="0"/>
                <a:cs typeface="Arial" pitchFamily="34" charset="0"/>
              </a:rPr>
              <a:t>.» </a:t>
            </a:r>
            <a:r>
              <a:rPr lang="en-US" sz="1200" dirty="0">
                <a:latin typeface="Arial" pitchFamily="34" charset="0"/>
                <a:cs typeface="Arial" pitchFamily="34" charset="0"/>
                <a:hlinkClick r:id="rId4"/>
              </a:rPr>
              <a:t>www.strelki.info</a:t>
            </a:r>
            <a:r>
              <a:rPr lang="en-US" sz="1200" dirty="0">
                <a:latin typeface="Arial" pitchFamily="34" charset="0"/>
                <a:cs typeface="Arial" pitchFamily="34" charset="0"/>
              </a:rPr>
              <a:t> </a:t>
            </a:r>
            <a:endParaRPr lang="bg-BG" sz="12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31</a:t>
            </a:fld>
            <a:endParaRPr lang="bg-BG" dirty="0"/>
          </a:p>
        </p:txBody>
      </p:sp>
      <p:pic>
        <p:nvPicPr>
          <p:cNvPr id="220162" name="Picture 2"/>
          <p:cNvPicPr>
            <a:picLocks noChangeAspect="1" noChangeArrowheads="1"/>
          </p:cNvPicPr>
          <p:nvPr/>
        </p:nvPicPr>
        <p:blipFill>
          <a:blip r:embed="rId5"/>
          <a:srcRect/>
          <a:stretch>
            <a:fillRect/>
          </a:stretch>
        </p:blipFill>
        <p:spPr bwMode="auto">
          <a:xfrm>
            <a:off x="4357686" y="571480"/>
            <a:ext cx="4740626" cy="3537780"/>
          </a:xfrm>
          <a:prstGeom prst="rect">
            <a:avLst/>
          </a:prstGeom>
          <a:noFill/>
          <a:ln w="9525">
            <a:noFill/>
            <a:miter lim="800000"/>
            <a:headEnd/>
            <a:tailEnd/>
          </a:ln>
          <a:effectLst/>
        </p:spPr>
      </p:pic>
      <p:pic>
        <p:nvPicPr>
          <p:cNvPr id="6" name="Geneva_mechanism_6spoke_anima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7158" y="1142984"/>
            <a:ext cx="3905278" cy="2928958"/>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pic>
        <p:nvPicPr>
          <p:cNvPr id="7" name="Picture 6" descr="Logo-TU-blue-3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428604"/>
            <a:ext cx="8043890" cy="642942"/>
          </a:xfrm>
        </p:spPr>
        <p:txBody>
          <a:bodyPr/>
          <a:lstStyle/>
          <a:p>
            <a:pPr lvl="1"/>
            <a:r>
              <a:rPr lang="bg-BG" sz="2200" dirty="0">
                <a:solidFill>
                  <a:srgbClr val="C00000"/>
                </a:solidFill>
                <a:effectLst/>
                <a:latin typeface="Arial" pitchFamily="34" charset="0"/>
              </a:rPr>
              <a:t>Класификация на механизмите - Елементарни </a:t>
            </a:r>
            <a:r>
              <a:rPr lang="bg-BG" sz="2200" dirty="0" err="1">
                <a:solidFill>
                  <a:srgbClr val="C00000"/>
                </a:solidFill>
                <a:effectLst/>
                <a:latin typeface="Arial" pitchFamily="34" charset="0"/>
              </a:rPr>
              <a:t>лостови</a:t>
            </a:r>
            <a:r>
              <a:rPr lang="bg-BG" sz="2200" dirty="0">
                <a:solidFill>
                  <a:srgbClr val="C00000"/>
                </a:solidFill>
                <a:effectLst/>
                <a:latin typeface="Arial" pitchFamily="34" charset="0"/>
              </a:rPr>
              <a:t> механизми</a:t>
            </a:r>
            <a:br>
              <a:rPr lang="bg-BG" sz="2200" dirty="0">
                <a:solidFill>
                  <a:srgbClr val="C00000"/>
                </a:solidFill>
                <a:effectLst/>
                <a:latin typeface="Arial" pitchFamily="34" charset="0"/>
              </a:rPr>
            </a:br>
            <a:br>
              <a:rPr lang="bg-BG" sz="2200" dirty="0">
                <a:solidFill>
                  <a:srgbClr val="C00000"/>
                </a:solidFill>
                <a:effectLst/>
                <a:latin typeface="Arial" pitchFamily="34" charset="0"/>
              </a:rPr>
            </a:br>
            <a:endParaRPr lang="bg-BG" sz="2200" dirty="0">
              <a:solidFill>
                <a:srgbClr val="C00000"/>
              </a:solidFill>
              <a:effectLst/>
              <a:latin typeface="Arial" pitchFamily="34" charset="0"/>
            </a:endParaRPr>
          </a:p>
        </p:txBody>
      </p:sp>
      <p:sp>
        <p:nvSpPr>
          <p:cNvPr id="3" name="Content Placeholder 2"/>
          <p:cNvSpPr>
            <a:spLocks noGrp="1"/>
          </p:cNvSpPr>
          <p:nvPr>
            <p:ph idx="1"/>
          </p:nvPr>
        </p:nvSpPr>
        <p:spPr>
          <a:xfrm>
            <a:off x="142844" y="5072074"/>
            <a:ext cx="4357718" cy="1357322"/>
          </a:xfrm>
        </p:spPr>
        <p:txBody>
          <a:bodyPr/>
          <a:lstStyle/>
          <a:p>
            <a:pPr>
              <a:buNone/>
            </a:pPr>
            <a:r>
              <a:rPr lang="bg-BG" sz="1800" dirty="0">
                <a:solidFill>
                  <a:srgbClr val="000099"/>
                </a:solidFill>
                <a:latin typeface="Arial" pitchFamily="34" charset="0"/>
                <a:cs typeface="Arial" pitchFamily="34" charset="0"/>
              </a:rPr>
              <a:t>1. Шарнирен </a:t>
            </a:r>
            <a:r>
              <a:rPr lang="bg-BG" sz="1800" dirty="0" err="1">
                <a:solidFill>
                  <a:srgbClr val="000099"/>
                </a:solidFill>
                <a:latin typeface="Arial" pitchFamily="34" charset="0"/>
                <a:cs typeface="Arial" pitchFamily="34" charset="0"/>
              </a:rPr>
              <a:t>четиризвенен</a:t>
            </a:r>
            <a:r>
              <a:rPr lang="bg-BG" sz="1800" dirty="0">
                <a:solidFill>
                  <a:srgbClr val="000099"/>
                </a:solidFill>
                <a:latin typeface="Arial" pitchFamily="34" charset="0"/>
                <a:cs typeface="Arial" pitchFamily="34" charset="0"/>
              </a:rPr>
              <a:t> механизъм; </a:t>
            </a:r>
          </a:p>
          <a:p>
            <a:pPr>
              <a:buNone/>
            </a:pPr>
            <a:r>
              <a:rPr lang="bg-BG" sz="1800" dirty="0">
                <a:solidFill>
                  <a:srgbClr val="000099"/>
                </a:solidFill>
                <a:latin typeface="Arial" pitchFamily="34" charset="0"/>
                <a:cs typeface="Arial" pitchFamily="34" charset="0"/>
              </a:rPr>
              <a:t>2. </a:t>
            </a:r>
            <a:r>
              <a:rPr lang="bg-BG" sz="1800" dirty="0" err="1">
                <a:solidFill>
                  <a:srgbClr val="000099"/>
                </a:solidFill>
                <a:latin typeface="Arial" pitchFamily="34" charset="0"/>
                <a:cs typeface="Arial" pitchFamily="34" charset="0"/>
              </a:rPr>
              <a:t>Кулисен</a:t>
            </a:r>
            <a:r>
              <a:rPr lang="bg-BG" sz="1800" dirty="0">
                <a:solidFill>
                  <a:srgbClr val="000099"/>
                </a:solidFill>
                <a:latin typeface="Arial" pitchFamily="34" charset="0"/>
                <a:cs typeface="Arial" pitchFamily="34" charset="0"/>
              </a:rPr>
              <a:t> механизъм;</a:t>
            </a:r>
          </a:p>
          <a:p>
            <a:pPr>
              <a:buNone/>
            </a:pPr>
            <a:r>
              <a:rPr lang="bg-BG" sz="1800" dirty="0">
                <a:solidFill>
                  <a:srgbClr val="000099"/>
                </a:solidFill>
                <a:latin typeface="Arial" pitchFamily="34" charset="0"/>
                <a:cs typeface="Arial" pitchFamily="34" charset="0"/>
              </a:rPr>
              <a:t>3. </a:t>
            </a:r>
            <a:r>
              <a:rPr lang="bg-BG" sz="1800" dirty="0" err="1">
                <a:solidFill>
                  <a:srgbClr val="000099"/>
                </a:solidFill>
                <a:latin typeface="Arial" pitchFamily="34" charset="0"/>
                <a:cs typeface="Arial" pitchFamily="34" charset="0"/>
              </a:rPr>
              <a:t>Коляно-мотовилков</a:t>
            </a:r>
            <a:r>
              <a:rPr lang="bg-BG" sz="1800" dirty="0">
                <a:solidFill>
                  <a:srgbClr val="000099"/>
                </a:solidFill>
                <a:latin typeface="Arial" pitchFamily="34" charset="0"/>
                <a:cs typeface="Arial" pitchFamily="34" charset="0"/>
              </a:rPr>
              <a:t> механизъм; </a:t>
            </a:r>
            <a:endParaRPr lang="en-US" sz="1800" dirty="0">
              <a:solidFill>
                <a:srgbClr val="000099"/>
              </a:solidFill>
              <a:latin typeface="Arial" pitchFamily="34" charset="0"/>
              <a:cs typeface="Arial" pitchFamily="34" charset="0"/>
            </a:endParaRPr>
          </a:p>
          <a:p>
            <a:pPr>
              <a:buNone/>
            </a:pPr>
            <a:endParaRPr lang="en-US" sz="2000" dirty="0">
              <a:latin typeface="Arial" pitchFamily="34" charset="0"/>
              <a:cs typeface="Arial" pitchFamily="34" charset="0"/>
            </a:endParaRPr>
          </a:p>
          <a:p>
            <a:pPr>
              <a:buNone/>
            </a:pP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32</a:t>
            </a:fld>
            <a:endParaRPr lang="bg-BG"/>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56401" y="976382"/>
            <a:ext cx="7031198" cy="3952580"/>
          </a:xfrm>
          <a:prstGeom prst="rect">
            <a:avLst/>
          </a:prstGeom>
        </p:spPr>
      </p:pic>
      <p:sp>
        <p:nvSpPr>
          <p:cNvPr id="7" name="TextBox 6"/>
          <p:cNvSpPr txBox="1"/>
          <p:nvPr/>
        </p:nvSpPr>
        <p:spPr>
          <a:xfrm>
            <a:off x="4643438" y="5429264"/>
            <a:ext cx="4000528" cy="369332"/>
          </a:xfrm>
          <a:prstGeom prst="rect">
            <a:avLst/>
          </a:prstGeom>
          <a:noFill/>
        </p:spPr>
        <p:txBody>
          <a:bodyPr wrap="square" rtlCol="0">
            <a:spAutoFit/>
          </a:bodyPr>
          <a:lstStyle/>
          <a:p>
            <a:r>
              <a:rPr lang="bg-BG" dirty="0">
                <a:solidFill>
                  <a:srgbClr val="000099"/>
                </a:solidFill>
                <a:latin typeface="Arial" pitchFamily="34" charset="0"/>
              </a:rPr>
              <a:t>5. Синусен механизъм;</a:t>
            </a:r>
            <a:endParaRPr lang="en-US" dirty="0">
              <a:latin typeface="Arial" pitchFamily="34" charset="0"/>
            </a:endParaRPr>
          </a:p>
        </p:txBody>
      </p:sp>
      <p:sp>
        <p:nvSpPr>
          <p:cNvPr id="9" name="TextBox 8"/>
          <p:cNvSpPr txBox="1"/>
          <p:nvPr/>
        </p:nvSpPr>
        <p:spPr>
          <a:xfrm>
            <a:off x="4643438" y="5072074"/>
            <a:ext cx="3929090" cy="369332"/>
          </a:xfrm>
          <a:prstGeom prst="rect">
            <a:avLst/>
          </a:prstGeom>
          <a:noFill/>
        </p:spPr>
        <p:txBody>
          <a:bodyPr wrap="square" rtlCol="0">
            <a:spAutoFit/>
          </a:bodyPr>
          <a:lstStyle/>
          <a:p>
            <a:r>
              <a:rPr lang="bg-BG" dirty="0">
                <a:solidFill>
                  <a:srgbClr val="000099"/>
                </a:solidFill>
                <a:latin typeface="Arial" pitchFamily="34" charset="0"/>
              </a:rPr>
              <a:t>4. </a:t>
            </a:r>
            <a:r>
              <a:rPr lang="bg-BG" dirty="0" err="1">
                <a:solidFill>
                  <a:srgbClr val="000099"/>
                </a:solidFill>
                <a:latin typeface="Arial" pitchFamily="34" charset="0"/>
              </a:rPr>
              <a:t>Тангенсен</a:t>
            </a:r>
            <a:r>
              <a:rPr lang="bg-BG" dirty="0">
                <a:solidFill>
                  <a:srgbClr val="000099"/>
                </a:solidFill>
                <a:latin typeface="Arial" pitchFamily="34" charset="0"/>
              </a:rPr>
              <a:t> механизъм; </a:t>
            </a:r>
            <a:endParaRPr lang="en-US" dirty="0">
              <a:latin typeface="Arial" pitchFamily="34" charset="0"/>
            </a:endParaRPr>
          </a:p>
        </p:txBody>
      </p:sp>
      <p:sp>
        <p:nvSpPr>
          <p:cNvPr id="10" name="TextBox 9"/>
          <p:cNvSpPr txBox="1"/>
          <p:nvPr/>
        </p:nvSpPr>
        <p:spPr>
          <a:xfrm>
            <a:off x="4643438" y="5786454"/>
            <a:ext cx="4214842" cy="369332"/>
          </a:xfrm>
          <a:prstGeom prst="rect">
            <a:avLst/>
          </a:prstGeom>
          <a:noFill/>
        </p:spPr>
        <p:txBody>
          <a:bodyPr wrap="square" rtlCol="0">
            <a:spAutoFit/>
          </a:bodyPr>
          <a:lstStyle/>
          <a:p>
            <a:r>
              <a:rPr lang="bg-BG" dirty="0">
                <a:solidFill>
                  <a:srgbClr val="000099"/>
                </a:solidFill>
                <a:latin typeface="Arial" pitchFamily="34" charset="0"/>
              </a:rPr>
              <a:t>6. </a:t>
            </a:r>
            <a:r>
              <a:rPr lang="bg-BG" dirty="0" err="1">
                <a:solidFill>
                  <a:srgbClr val="000099"/>
                </a:solidFill>
                <a:latin typeface="Arial" pitchFamily="34" charset="0"/>
              </a:rPr>
              <a:t>Елипсографен</a:t>
            </a:r>
            <a:r>
              <a:rPr lang="bg-BG" dirty="0">
                <a:solidFill>
                  <a:srgbClr val="000099"/>
                </a:solidFill>
                <a:latin typeface="Arial" pitchFamily="34" charset="0"/>
              </a:rPr>
              <a:t> механизъм;</a:t>
            </a:r>
            <a:endParaRPr lang="en-US" dirty="0">
              <a:latin typeface="Arial" pitchFamily="34" charset="0"/>
            </a:endParaRPr>
          </a:p>
        </p:txBody>
      </p:sp>
      <p:sp>
        <p:nvSpPr>
          <p:cNvPr id="11" name="TextBox 10"/>
          <p:cNvSpPr txBox="1"/>
          <p:nvPr/>
        </p:nvSpPr>
        <p:spPr>
          <a:xfrm>
            <a:off x="3929058" y="6215082"/>
            <a:ext cx="4929222" cy="369332"/>
          </a:xfrm>
          <a:prstGeom prst="rect">
            <a:avLst/>
          </a:prstGeom>
          <a:noFill/>
        </p:spPr>
        <p:txBody>
          <a:bodyPr wrap="square" rtlCol="0">
            <a:spAutoFit/>
          </a:bodyPr>
          <a:lstStyle/>
          <a:p>
            <a:r>
              <a:rPr lang="bg-BG" dirty="0">
                <a:solidFill>
                  <a:srgbClr val="000099"/>
                </a:solidFill>
                <a:latin typeface="Arial" pitchFamily="34" charset="0"/>
              </a:rPr>
              <a:t>7. Механизъм на </a:t>
            </a:r>
            <a:r>
              <a:rPr lang="bg-BG" dirty="0" err="1">
                <a:solidFill>
                  <a:srgbClr val="000099"/>
                </a:solidFill>
                <a:latin typeface="Arial" pitchFamily="34" charset="0"/>
              </a:rPr>
              <a:t>Олдхамовия</a:t>
            </a:r>
            <a:r>
              <a:rPr lang="bg-BG" dirty="0">
                <a:solidFill>
                  <a:srgbClr val="000099"/>
                </a:solidFill>
                <a:latin typeface="Arial" pitchFamily="34" charset="0"/>
              </a:rPr>
              <a:t> съединител.</a:t>
            </a:r>
          </a:p>
        </p:txBody>
      </p:sp>
      <p:pic>
        <p:nvPicPr>
          <p:cNvPr id="12" name="Picture 11"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642942"/>
          </a:xfrm>
        </p:spPr>
        <p:txBody>
          <a:bodyPr/>
          <a:lstStyle/>
          <a:p>
            <a:pPr lvl="1"/>
            <a:r>
              <a:rPr lang="bg-BG" sz="2200" dirty="0">
                <a:solidFill>
                  <a:srgbClr val="C00000"/>
                </a:solidFill>
                <a:effectLst/>
                <a:latin typeface="Arial" pitchFamily="34" charset="0"/>
              </a:rPr>
              <a:t>Класификация на механизмите - Функционална класификация</a:t>
            </a:r>
            <a:br>
              <a:rPr lang="bg-BG" sz="2200" dirty="0">
                <a:solidFill>
                  <a:srgbClr val="000099"/>
                </a:solidFill>
                <a:effectLst/>
                <a:latin typeface="Arial" pitchFamily="34" charset="0"/>
              </a:rPr>
            </a:br>
            <a:br>
              <a:rPr lang="bg-BG" sz="2200" dirty="0">
                <a:solidFill>
                  <a:srgbClr val="000099"/>
                </a:solidFill>
                <a:effectLst/>
                <a:latin typeface="Arial" pitchFamily="34" charset="0"/>
              </a:rPr>
            </a:br>
            <a:endParaRPr lang="bg-BG" sz="2200" dirty="0">
              <a:effectLst/>
              <a:latin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33</a:t>
            </a:fld>
            <a:endParaRPr lang="bg-BG"/>
          </a:p>
        </p:txBody>
      </p:sp>
      <p:sp>
        <p:nvSpPr>
          <p:cNvPr id="5" name="Правоъгълник 2"/>
          <p:cNvSpPr/>
          <p:nvPr/>
        </p:nvSpPr>
        <p:spPr>
          <a:xfrm>
            <a:off x="375375" y="1063794"/>
            <a:ext cx="8229599" cy="923330"/>
          </a:xfrm>
          <a:prstGeom prst="rect">
            <a:avLst/>
          </a:prstGeom>
        </p:spPr>
        <p:txBody>
          <a:bodyPr wrap="square">
            <a:spAutoFit/>
          </a:bodyPr>
          <a:lstStyle/>
          <a:p>
            <a:pPr algn="just"/>
            <a:r>
              <a:rPr lang="ru-RU" dirty="0">
                <a:solidFill>
                  <a:srgbClr val="000099"/>
                </a:solidFill>
              </a:rPr>
              <a:t>Функционалната класификация се прави според вида на основната техническа задача, която се решава посредством механизма.</a:t>
            </a:r>
          </a:p>
          <a:p>
            <a:pPr algn="just"/>
            <a:endParaRPr lang="ru-RU" dirty="0"/>
          </a:p>
        </p:txBody>
      </p:sp>
      <p:sp>
        <p:nvSpPr>
          <p:cNvPr id="6" name="Rectangle 5"/>
          <p:cNvSpPr/>
          <p:nvPr/>
        </p:nvSpPr>
        <p:spPr>
          <a:xfrm>
            <a:off x="428596" y="2143116"/>
            <a:ext cx="8461055" cy="1477328"/>
          </a:xfrm>
          <a:prstGeom prst="rect">
            <a:avLst/>
          </a:prstGeom>
        </p:spPr>
        <p:txBody>
          <a:bodyPr wrap="square">
            <a:spAutoFit/>
          </a:bodyPr>
          <a:lstStyle/>
          <a:p>
            <a:pPr algn="just"/>
            <a:r>
              <a:rPr lang="ru-RU" dirty="0"/>
              <a:t>Първа основна задача е </a:t>
            </a:r>
            <a:r>
              <a:rPr lang="ru-RU" dirty="0">
                <a:solidFill>
                  <a:srgbClr val="3333CC"/>
                </a:solidFill>
              </a:rPr>
              <a:t>генериране на функция</a:t>
            </a:r>
            <a:r>
              <a:rPr lang="ru-RU" dirty="0">
                <a:solidFill>
                  <a:srgbClr val="000099"/>
                </a:solidFill>
              </a:rPr>
              <a:t>. </a:t>
            </a:r>
            <a:r>
              <a:rPr lang="ru-RU" dirty="0"/>
              <a:t>Ако входът и изходът на механизма са звена с прости движения, свързани с предварително зададена функционална зависимост, тогава механизмът, който я реализира, се нарича </a:t>
            </a:r>
            <a:r>
              <a:rPr lang="ru-RU" dirty="0">
                <a:solidFill>
                  <a:srgbClr val="3333CC"/>
                </a:solidFill>
              </a:rPr>
              <a:t>предавателен механизъм.</a:t>
            </a:r>
            <a:endParaRPr lang="en-US" dirty="0">
              <a:solidFill>
                <a:srgbClr val="3333CC"/>
              </a:solidFill>
            </a:endParaRPr>
          </a:p>
          <a:p>
            <a:pPr algn="just"/>
            <a:endParaRPr lang="ru-RU" dirty="0">
              <a:solidFill>
                <a:srgbClr val="000099"/>
              </a:solidFill>
            </a:endParaRPr>
          </a:p>
        </p:txBody>
      </p:sp>
      <p:sp>
        <p:nvSpPr>
          <p:cNvPr id="9" name="Rectangle 8"/>
          <p:cNvSpPr/>
          <p:nvPr/>
        </p:nvSpPr>
        <p:spPr>
          <a:xfrm>
            <a:off x="428596" y="3417204"/>
            <a:ext cx="8222384" cy="923330"/>
          </a:xfrm>
          <a:prstGeom prst="rect">
            <a:avLst/>
          </a:prstGeom>
        </p:spPr>
        <p:txBody>
          <a:bodyPr wrap="square">
            <a:spAutoFit/>
          </a:bodyPr>
          <a:lstStyle/>
          <a:p>
            <a:pPr algn="just"/>
            <a:r>
              <a:rPr lang="ru-RU" dirty="0"/>
              <a:t>Втора основна задача е </a:t>
            </a:r>
            <a:r>
              <a:rPr lang="ru-RU" dirty="0">
                <a:solidFill>
                  <a:srgbClr val="3333CC"/>
                </a:solidFill>
              </a:rPr>
              <a:t>генериране на траектория</a:t>
            </a:r>
            <a:r>
              <a:rPr lang="ru-RU" dirty="0"/>
              <a:t>. Механизмът, който генерира предварително зададена траектория с една своя точка от звено с общо равнинно движение, се нарича </a:t>
            </a:r>
            <a:r>
              <a:rPr lang="ru-RU" dirty="0">
                <a:solidFill>
                  <a:srgbClr val="3333CC"/>
                </a:solidFill>
              </a:rPr>
              <a:t>направляващ механизъм</a:t>
            </a:r>
            <a:r>
              <a:rPr lang="ru-RU" dirty="0"/>
              <a:t>.</a:t>
            </a:r>
            <a:endParaRPr lang="en-US" dirty="0"/>
          </a:p>
        </p:txBody>
      </p:sp>
      <p:sp>
        <p:nvSpPr>
          <p:cNvPr id="10" name="Rectangle 9"/>
          <p:cNvSpPr/>
          <p:nvPr/>
        </p:nvSpPr>
        <p:spPr>
          <a:xfrm>
            <a:off x="428596" y="4632401"/>
            <a:ext cx="8276497" cy="1200329"/>
          </a:xfrm>
          <a:prstGeom prst="rect">
            <a:avLst/>
          </a:prstGeom>
        </p:spPr>
        <p:txBody>
          <a:bodyPr wrap="square">
            <a:spAutoFit/>
          </a:bodyPr>
          <a:lstStyle/>
          <a:p>
            <a:pPr algn="just"/>
            <a:r>
              <a:rPr lang="ru-RU" dirty="0"/>
              <a:t>Трета основна задача е </a:t>
            </a:r>
            <a:r>
              <a:rPr lang="ru-RU" dirty="0">
                <a:solidFill>
                  <a:srgbClr val="3333CC"/>
                </a:solidFill>
              </a:rPr>
              <a:t>генериране на движение (преместване)</a:t>
            </a:r>
            <a:r>
              <a:rPr lang="ru-RU" dirty="0"/>
              <a:t>. Механизмът, който генерира зададена траектория с една своя точка от звено с общо равнинно движение и ориентация на това звено по зададен закон, се нарича </a:t>
            </a:r>
            <a:r>
              <a:rPr lang="ru-RU" dirty="0">
                <a:solidFill>
                  <a:srgbClr val="3333CC"/>
                </a:solidFill>
              </a:rPr>
              <a:t>преместващ механизъм</a:t>
            </a:r>
            <a:r>
              <a:rPr lang="ru-RU" dirty="0"/>
              <a:t>.</a:t>
            </a:r>
          </a:p>
        </p:txBody>
      </p:sp>
      <p:pic>
        <p:nvPicPr>
          <p:cNvPr id="13" name="Picture 12"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74638"/>
            <a:ext cx="7472386" cy="1143000"/>
          </a:xfrm>
        </p:spPr>
        <p:txBody>
          <a:bodyPr/>
          <a:lstStyle/>
          <a:p>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a:t>
            </a:r>
            <a:r>
              <a:rPr lang="bg-BG" sz="1800" dirty="0" err="1">
                <a:solidFill>
                  <a:schemeClr val="tx1"/>
                </a:solidFill>
                <a:latin typeface="Arial" pitchFamily="34" charset="0"/>
                <a:cs typeface="Arial" pitchFamily="34" charset="0"/>
              </a:rPr>
              <a:t>уредостроене</a:t>
            </a:r>
            <a:r>
              <a:rPr lang="bg-BG" sz="1800" dirty="0">
                <a:solidFill>
                  <a:schemeClr val="tx1"/>
                </a:solidFill>
                <a:latin typeface="Arial" pitchFamily="34" charset="0"/>
                <a:cs typeface="Arial" pitchFamily="34" charset="0"/>
              </a:rPr>
              <a:t>”</a:t>
            </a:r>
            <a:endParaRPr lang="bg-BG" sz="1800" dirty="0">
              <a:latin typeface="Arial" pitchFamily="34" charset="0"/>
              <a:cs typeface="Arial" pitchFamily="34" charset="0"/>
            </a:endParaRPr>
          </a:p>
        </p:txBody>
      </p:sp>
      <p:sp>
        <p:nvSpPr>
          <p:cNvPr id="3" name="Content Placeholder 2"/>
          <p:cNvSpPr>
            <a:spLocks noGrp="1"/>
          </p:cNvSpPr>
          <p:nvPr>
            <p:ph idx="1"/>
          </p:nvPr>
        </p:nvSpPr>
        <p:spPr>
          <a:xfrm>
            <a:off x="457200" y="1700808"/>
            <a:ext cx="8229600" cy="2304256"/>
          </a:xfrm>
        </p:spPr>
        <p:txBody>
          <a:bodyPr/>
          <a:lstStyle/>
          <a:p>
            <a:pPr algn="ctr">
              <a:buNone/>
            </a:pPr>
            <a:endParaRPr lang="bg-BG" sz="3600" dirty="0">
              <a:solidFill>
                <a:srgbClr val="3333CC"/>
              </a:solidFill>
              <a:latin typeface="Arial" pitchFamily="34" charset="0"/>
              <a:cs typeface="Arial" pitchFamily="34" charset="0"/>
            </a:endParaRPr>
          </a:p>
          <a:p>
            <a:pPr algn="ctr">
              <a:buNone/>
            </a:pPr>
            <a:endParaRPr lang="bg-BG" sz="3600" dirty="0">
              <a:solidFill>
                <a:srgbClr val="3333CC"/>
              </a:solidFill>
              <a:latin typeface="Arial" pitchFamily="34" charset="0"/>
              <a:cs typeface="Arial" pitchFamily="34" charset="0"/>
            </a:endParaRPr>
          </a:p>
          <a:p>
            <a:pPr algn="ctr">
              <a:buNone/>
            </a:pPr>
            <a:r>
              <a:rPr lang="bg-BG" sz="3600" dirty="0">
                <a:solidFill>
                  <a:srgbClr val="3333CC"/>
                </a:solidFill>
                <a:effectLst/>
                <a:latin typeface="Arial" pitchFamily="34" charset="0"/>
                <a:cs typeface="Arial" pitchFamily="34" charset="0"/>
              </a:rPr>
              <a:t>Благодаря за вниманието!</a:t>
            </a:r>
          </a:p>
          <a:p>
            <a:pPr algn="ctr">
              <a:buNone/>
            </a:pPr>
            <a:endParaRPr lang="bg-BG" sz="3600" dirty="0">
              <a:solidFill>
                <a:srgbClr val="3333CC"/>
              </a:solidFill>
              <a:effectLst/>
              <a:latin typeface="Arial" pitchFamily="34" charset="0"/>
              <a:cs typeface="Arial" pitchFamily="34" charset="0"/>
            </a:endParaRPr>
          </a:p>
          <a:p>
            <a:pPr algn="ctr">
              <a:buNone/>
            </a:pPr>
            <a:endParaRPr lang="bg-BG" sz="3600" dirty="0">
              <a:solidFill>
                <a:srgbClr val="3333CC"/>
              </a:solidFill>
              <a:effectLst/>
              <a:latin typeface="Arial" pitchFamily="34" charset="0"/>
              <a:cs typeface="Arial" pitchFamily="34" charset="0"/>
            </a:endParaRPr>
          </a:p>
          <a:p>
            <a:pPr algn="ctr">
              <a:buNone/>
            </a:pPr>
            <a:endParaRPr lang="bg-BG" sz="3600" dirty="0">
              <a:solidFill>
                <a:srgbClr val="3333CC"/>
              </a:solidFill>
              <a:effectLst/>
              <a:latin typeface="Arial" pitchFamily="34" charset="0"/>
              <a:cs typeface="Arial" pitchFamily="34" charset="0"/>
            </a:endParaRPr>
          </a:p>
          <a:p>
            <a:pPr algn="ctr">
              <a:buNone/>
            </a:pPr>
            <a:endParaRPr lang="bg-BG" sz="3600" dirty="0">
              <a:solidFill>
                <a:srgbClr val="3333CC"/>
              </a:solidFill>
              <a:effectLst/>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34</a:t>
            </a:fld>
            <a:endParaRPr lang="bg-BG"/>
          </a:p>
        </p:txBody>
      </p:sp>
      <p:pic>
        <p:nvPicPr>
          <p:cNvPr id="5" name="Picture 4" descr="Logo-TU-blue-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357166"/>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83568" y="3891291"/>
            <a:ext cx="8147248" cy="1200329"/>
          </a:xfrm>
          <a:prstGeom prst="rect">
            <a:avLst/>
          </a:prstGeom>
          <a:noFill/>
        </p:spPr>
        <p:txBody>
          <a:bodyPr wrap="square" rtlCol="0">
            <a:spAutoFit/>
          </a:bodyPr>
          <a:lstStyle/>
          <a:p>
            <a:r>
              <a:rPr lang="bg-BG" dirty="0"/>
              <a:t>В презентацията са използвани материали от:</a:t>
            </a:r>
          </a:p>
          <a:p>
            <a:r>
              <a:rPr lang="bg-BG" dirty="0"/>
              <a:t>1. Учебник: </a:t>
            </a:r>
            <a:r>
              <a:rPr lang="ru-RU" dirty="0">
                <a:latin typeface="Arial" pitchFamily="34" charset="0"/>
              </a:rPr>
              <a:t>Недев, Ц., Лилов, </a:t>
            </a:r>
            <a:r>
              <a:rPr lang="ru-RU" i="1" dirty="0">
                <a:latin typeface="Arial" pitchFamily="34" charset="0"/>
              </a:rPr>
              <a:t>Машинознание</a:t>
            </a:r>
            <a:r>
              <a:rPr lang="ru-RU" dirty="0">
                <a:latin typeface="Arial" pitchFamily="34" charset="0"/>
              </a:rPr>
              <a:t>, Софттрейд, 2011;</a:t>
            </a:r>
          </a:p>
          <a:p>
            <a:r>
              <a:rPr lang="ru-RU" dirty="0">
                <a:latin typeface="Arial" pitchFamily="34" charset="0"/>
              </a:rPr>
              <a:t>2. Презентация</a:t>
            </a:r>
            <a:r>
              <a:rPr lang="ru-RU">
                <a:latin typeface="Arial" pitchFamily="34" charset="0"/>
              </a:rPr>
              <a:t>, съвместно с катедра </a:t>
            </a:r>
            <a:r>
              <a:rPr lang="ru-RU" dirty="0">
                <a:latin typeface="Arial" pitchFamily="34" charset="0"/>
              </a:rPr>
              <a:t>ТММ;</a:t>
            </a:r>
          </a:p>
          <a:p>
            <a:r>
              <a:rPr lang="ru-RU" dirty="0">
                <a:latin typeface="Arial" pitchFamily="34" charset="0"/>
              </a:rPr>
              <a:t>3. Други източници.</a:t>
            </a:r>
            <a:endParaRPr lang="bg-BG"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692275" y="274638"/>
            <a:ext cx="6994525" cy="777875"/>
          </a:xfrm>
        </p:spPr>
        <p:txBody>
          <a:bodyPr/>
          <a:lstStyle/>
          <a:p>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уредостроене”</a:t>
            </a:r>
            <a:br>
              <a:rPr lang="bg-BG" sz="1800" dirty="0">
                <a:solidFill>
                  <a:schemeClr val="tx1"/>
                </a:solidFill>
                <a:latin typeface="Arial" pitchFamily="34" charset="0"/>
                <a:cs typeface="Arial" pitchFamily="34" charset="0"/>
              </a:rPr>
            </a:br>
            <a:endParaRPr lang="bg-BG" sz="1800" dirty="0">
              <a:solidFill>
                <a:schemeClr val="tx1"/>
              </a:solidFill>
              <a:latin typeface="Arial" pitchFamily="34" charset="0"/>
              <a:cs typeface="Arial" pitchFamily="34" charset="0"/>
            </a:endParaRPr>
          </a:p>
        </p:txBody>
      </p:sp>
      <p:sp>
        <p:nvSpPr>
          <p:cNvPr id="3075" name="Rectangle 3"/>
          <p:cNvSpPr>
            <a:spLocks noGrp="1" noChangeArrowheads="1"/>
          </p:cNvSpPr>
          <p:nvPr>
            <p:ph type="body" idx="1"/>
          </p:nvPr>
        </p:nvSpPr>
        <p:spPr>
          <a:xfrm>
            <a:off x="443407" y="1291005"/>
            <a:ext cx="8362950" cy="4298235"/>
          </a:xfrm>
        </p:spPr>
        <p:txBody>
          <a:bodyPr/>
          <a:lstStyle/>
          <a:p>
            <a:pPr algn="ctr" eaLnBrk="1" hangingPunct="1">
              <a:spcBef>
                <a:spcPct val="0"/>
              </a:spcBef>
              <a:buClrTx/>
              <a:buSzTx/>
              <a:buFontTx/>
              <a:buNone/>
            </a:pPr>
            <a:endParaRPr lang="en-US" dirty="0">
              <a:solidFill>
                <a:srgbClr val="C00000"/>
              </a:solidFill>
              <a:effectLst/>
              <a:latin typeface="Arial" pitchFamily="34" charset="0"/>
              <a:cs typeface="Arial" pitchFamily="34" charset="0"/>
            </a:endParaRPr>
          </a:p>
          <a:p>
            <a:pPr algn="ctr" eaLnBrk="1" hangingPunct="1">
              <a:spcBef>
                <a:spcPct val="0"/>
              </a:spcBef>
              <a:buClrTx/>
              <a:buSzTx/>
              <a:buFontTx/>
              <a:buNone/>
            </a:pPr>
            <a:r>
              <a:rPr lang="bg-BG" dirty="0">
                <a:solidFill>
                  <a:srgbClr val="C00000"/>
                </a:solidFill>
                <a:effectLst/>
                <a:latin typeface="Arial" pitchFamily="34" charset="0"/>
                <a:cs typeface="Arial" pitchFamily="34" charset="0"/>
              </a:rPr>
              <a:t>Кинематика на механизмите</a:t>
            </a:r>
            <a:endParaRPr lang="en-US" dirty="0">
              <a:solidFill>
                <a:srgbClr val="C00000"/>
              </a:solidFill>
              <a:effectLst/>
              <a:latin typeface="Arial" pitchFamily="34" charset="0"/>
              <a:cs typeface="Arial" pitchFamily="34" charset="0"/>
            </a:endParaRPr>
          </a:p>
          <a:p>
            <a:pPr algn="ctr" eaLnBrk="1" hangingPunct="1">
              <a:spcBef>
                <a:spcPct val="0"/>
              </a:spcBef>
              <a:buClrTx/>
              <a:buSzTx/>
              <a:buFontTx/>
              <a:buNone/>
            </a:pPr>
            <a:endParaRPr lang="en-US" dirty="0">
              <a:solidFill>
                <a:srgbClr val="C00000"/>
              </a:solidFill>
              <a:effectLst/>
              <a:latin typeface="Arial" pitchFamily="34" charset="0"/>
              <a:cs typeface="Arial" pitchFamily="34" charset="0"/>
            </a:endParaRPr>
          </a:p>
          <a:p>
            <a:pPr>
              <a:buFont typeface="Wingdings" pitchFamily="2" charset="2"/>
              <a:buChar char="Ø"/>
            </a:pPr>
            <a:r>
              <a:rPr lang="bg-BG" sz="2800" dirty="0">
                <a:latin typeface="Arial" pitchFamily="34" charset="0"/>
                <a:cs typeface="Arial" pitchFamily="34" charset="0"/>
              </a:rPr>
              <a:t>Кинематика на точка</a:t>
            </a:r>
          </a:p>
          <a:p>
            <a:pPr marL="109537" indent="0">
              <a:buFont typeface="Wingdings" pitchFamily="2" charset="2"/>
              <a:buChar char="Ø"/>
            </a:pPr>
            <a:endParaRPr lang="bg-BG" sz="2800" dirty="0">
              <a:latin typeface="Arial" pitchFamily="34" charset="0"/>
              <a:cs typeface="Arial" pitchFamily="34" charset="0"/>
            </a:endParaRPr>
          </a:p>
          <a:p>
            <a:pPr>
              <a:buFont typeface="Wingdings" pitchFamily="2" charset="2"/>
              <a:buChar char="Ø"/>
            </a:pPr>
            <a:r>
              <a:rPr lang="bg-BG" sz="2800" dirty="0">
                <a:latin typeface="Arial" pitchFamily="34" charset="0"/>
                <a:cs typeface="Arial" pitchFamily="34" charset="0"/>
              </a:rPr>
              <a:t>Прости движения на твърдо тяло</a:t>
            </a:r>
          </a:p>
          <a:p>
            <a:pPr marL="109537" indent="0">
              <a:buFont typeface="Wingdings" pitchFamily="2" charset="2"/>
              <a:buChar char="Ø"/>
            </a:pPr>
            <a:endParaRPr lang="bg-BG" sz="2800" dirty="0">
              <a:latin typeface="Arial" pitchFamily="34" charset="0"/>
              <a:cs typeface="Arial" pitchFamily="34" charset="0"/>
            </a:endParaRPr>
          </a:p>
          <a:p>
            <a:pPr>
              <a:buFont typeface="Wingdings" pitchFamily="2" charset="2"/>
              <a:buChar char="Ø"/>
            </a:pPr>
            <a:r>
              <a:rPr lang="bg-BG" sz="2800" dirty="0">
                <a:latin typeface="Arial" pitchFamily="34" charset="0"/>
                <a:cs typeface="Arial" pitchFamily="34" charset="0"/>
              </a:rPr>
              <a:t>Общо равнинно движение на твърдо тяло</a:t>
            </a:r>
          </a:p>
          <a:p>
            <a:pPr algn="ctr" eaLnBrk="1" hangingPunct="1">
              <a:spcBef>
                <a:spcPct val="0"/>
              </a:spcBef>
              <a:buClrTx/>
              <a:buSzTx/>
              <a:buFont typeface="Wingdings" pitchFamily="2" charset="2"/>
              <a:buChar char="Ø"/>
            </a:pPr>
            <a:endParaRPr lang="bg-BG" sz="2800" dirty="0">
              <a:effectLst/>
              <a:latin typeface="Arial" pitchFamily="34" charset="0"/>
              <a:ea typeface="Arial Unicode MS" panose="020B0604020202020204" pitchFamily="34" charset="-128"/>
              <a:cs typeface="Arial" pitchFamily="34" charset="0"/>
            </a:endParaRPr>
          </a:p>
        </p:txBody>
      </p:sp>
      <p:sp>
        <p:nvSpPr>
          <p:cNvPr id="2" name="Slide Number Placeholder 1"/>
          <p:cNvSpPr>
            <a:spLocks noGrp="1"/>
          </p:cNvSpPr>
          <p:nvPr>
            <p:ph type="sldNum" sz="quarter" idx="12"/>
          </p:nvPr>
        </p:nvSpPr>
        <p:spPr/>
        <p:txBody>
          <a:bodyPr/>
          <a:lstStyle/>
          <a:p>
            <a:fld id="{BFE999D1-F9A4-4778-B8C7-0170286633BE}" type="slidenum">
              <a:rPr lang="bg-BG" smtClean="0"/>
              <a:pPr/>
              <a:t>35</a:t>
            </a:fld>
            <a:endParaRPr lang="bg-BG"/>
          </a:p>
        </p:txBody>
      </p:sp>
      <p:pic>
        <p:nvPicPr>
          <p:cNvPr id="6" name="Picture 5" descr="Logo-TU-blue-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44" y="142852"/>
            <a:ext cx="857256"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0EBCE34-808E-486D-B81F-FC3BEE866110}"/>
              </a:ext>
            </a:extLst>
          </p:cNvPr>
          <p:cNvSpPr txBox="1"/>
          <p:nvPr/>
        </p:nvSpPr>
        <p:spPr>
          <a:xfrm>
            <a:off x="4211959" y="5733256"/>
            <a:ext cx="4594397" cy="369332"/>
          </a:xfrm>
          <a:prstGeom prst="rect">
            <a:avLst/>
          </a:prstGeom>
          <a:noFill/>
        </p:spPr>
        <p:txBody>
          <a:bodyPr wrap="square" rtlCol="0">
            <a:spAutoFit/>
          </a:bodyPr>
          <a:lstStyle/>
          <a:p>
            <a:r>
              <a:rPr lang="bg-BG" dirty="0">
                <a:solidFill>
                  <a:srgbClr val="FF0000"/>
                </a:solidFill>
              </a:rPr>
              <a:t>Следва видео с основните понятия</a:t>
            </a:r>
            <a:endParaRPr lang="en-US"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lstStyle/>
          <a:p>
            <a:r>
              <a:rPr lang="bg-BG" sz="2200" dirty="0">
                <a:solidFill>
                  <a:srgbClr val="C00000"/>
                </a:solidFill>
                <a:effectLst/>
                <a:latin typeface="Arial" pitchFamily="34" charset="0"/>
                <a:cs typeface="Arial" pitchFamily="34" charset="0"/>
              </a:rPr>
              <a:t>КИНЕМАТИКА</a:t>
            </a:r>
            <a:r>
              <a:rPr lang="ru-RU" sz="2200" dirty="0">
                <a:solidFill>
                  <a:srgbClr val="C00000"/>
                </a:solidFill>
                <a:effectLst/>
                <a:latin typeface="Arial" pitchFamily="34" charset="0"/>
                <a:cs typeface="Arial" pitchFamily="34" charset="0"/>
              </a:rPr>
              <a:t> НА ТОЧКА</a:t>
            </a:r>
            <a:r>
              <a:rPr lang="en-US" sz="2200" dirty="0">
                <a:solidFill>
                  <a:srgbClr val="C00000"/>
                </a:solidFill>
                <a:effectLst/>
                <a:latin typeface="Arial" pitchFamily="34" charset="0"/>
                <a:cs typeface="Arial" pitchFamily="34" charset="0"/>
              </a:rPr>
              <a:t> – </a:t>
            </a:r>
            <a:r>
              <a:rPr lang="bg-BG" sz="2200" dirty="0">
                <a:solidFill>
                  <a:srgbClr val="C00000"/>
                </a:solidFill>
                <a:effectLst/>
                <a:latin typeface="Arial" pitchFamily="34" charset="0"/>
                <a:cs typeface="Arial" pitchFamily="34" charset="0"/>
              </a:rPr>
              <a:t>Закон за движение, траектория</a:t>
            </a:r>
          </a:p>
        </p:txBody>
      </p:sp>
      <p:sp>
        <p:nvSpPr>
          <p:cNvPr id="3" name="Content Placeholder 2"/>
          <p:cNvSpPr>
            <a:spLocks noGrp="1"/>
          </p:cNvSpPr>
          <p:nvPr>
            <p:ph idx="1"/>
          </p:nvPr>
        </p:nvSpPr>
        <p:spPr>
          <a:xfrm>
            <a:off x="457200" y="1350276"/>
            <a:ext cx="8229600" cy="5095892"/>
          </a:xfrm>
        </p:spPr>
        <p:txBody>
          <a:bodyPr/>
          <a:lstStyle/>
          <a:p>
            <a:pPr>
              <a:buFont typeface="Wingdings" pitchFamily="2" charset="2"/>
              <a:buChar char="Ø"/>
            </a:pPr>
            <a:r>
              <a:rPr lang="bg-BG" sz="2000" dirty="0">
                <a:latin typeface="Arial" pitchFamily="34" charset="0"/>
                <a:cs typeface="Arial" pitchFamily="34" charset="0"/>
              </a:rPr>
              <a:t>Изразите, които показват как се променят координатите на обекта  с времето се наричат</a:t>
            </a:r>
            <a:r>
              <a:rPr lang="bg-BG" sz="2000" dirty="0">
                <a:solidFill>
                  <a:srgbClr val="3333CC"/>
                </a:solidFill>
                <a:latin typeface="Arial" pitchFamily="34" charset="0"/>
                <a:cs typeface="Arial" pitchFamily="34" charset="0"/>
              </a:rPr>
              <a:t> уравнения</a:t>
            </a:r>
            <a:r>
              <a:rPr lang="bg-BG" sz="2000" dirty="0">
                <a:latin typeface="Arial" pitchFamily="34" charset="0"/>
                <a:cs typeface="Arial" pitchFamily="34" charset="0"/>
              </a:rPr>
              <a:t>, или </a:t>
            </a:r>
            <a:r>
              <a:rPr lang="bg-BG" sz="2000" dirty="0">
                <a:solidFill>
                  <a:srgbClr val="3333CC"/>
                </a:solidFill>
                <a:latin typeface="Arial" pitchFamily="34" charset="0"/>
                <a:cs typeface="Arial" pitchFamily="34" charset="0"/>
              </a:rPr>
              <a:t>закон за движение</a:t>
            </a:r>
            <a:r>
              <a:rPr lang="bg-BG" sz="2000" dirty="0">
                <a:latin typeface="Arial" pitchFamily="34" charset="0"/>
                <a:cs typeface="Arial" pitchFamily="34" charset="0"/>
              </a:rPr>
              <a:t>.</a:t>
            </a:r>
          </a:p>
          <a:p>
            <a:pPr>
              <a:buFont typeface="Wingdings" pitchFamily="2" charset="2"/>
              <a:buChar char="Ø"/>
            </a:pPr>
            <a:endParaRPr lang="bg-BG" sz="2000" dirty="0">
              <a:latin typeface="Arial" pitchFamily="34" charset="0"/>
              <a:cs typeface="Arial" pitchFamily="34" charset="0"/>
            </a:endParaRPr>
          </a:p>
          <a:p>
            <a:pPr algn="ctr">
              <a:buNone/>
            </a:pPr>
            <a:r>
              <a:rPr lang="bg-BG" sz="2000" dirty="0">
                <a:latin typeface="Arial" pitchFamily="34" charset="0"/>
                <a:cs typeface="Arial" pitchFamily="34" charset="0"/>
              </a:rPr>
              <a:t>	</a:t>
            </a:r>
            <a:r>
              <a:rPr lang="bg-BG" sz="2000" dirty="0">
                <a:solidFill>
                  <a:srgbClr val="C00000"/>
                </a:solidFill>
                <a:latin typeface="Arial" pitchFamily="34" charset="0"/>
                <a:cs typeface="Arial" pitchFamily="34" charset="0"/>
              </a:rPr>
              <a:t>Посредством уравненията на движението се получават подробни характеристики за начина, по който обектът се премества в пространството.</a:t>
            </a:r>
          </a:p>
          <a:p>
            <a:pPr>
              <a:buNone/>
            </a:pPr>
            <a:endParaRPr lang="bg-BG" sz="2000" dirty="0">
              <a:solidFill>
                <a:srgbClr val="C00000"/>
              </a:solidFill>
              <a:latin typeface="Arial" pitchFamily="34" charset="0"/>
              <a:cs typeface="Arial" pitchFamily="34" charset="0"/>
            </a:endParaRPr>
          </a:p>
          <a:p>
            <a:pPr>
              <a:buNone/>
            </a:pPr>
            <a:r>
              <a:rPr lang="bg-BG" sz="2000" dirty="0">
                <a:latin typeface="Arial" pitchFamily="34" charset="0"/>
                <a:cs typeface="Arial" pitchFamily="34" charset="0"/>
              </a:rPr>
              <a:t>Законът за движение в пространството може да бъде зададен:</a:t>
            </a:r>
          </a:p>
          <a:p>
            <a:pPr>
              <a:buNone/>
            </a:pPr>
            <a:endParaRPr lang="bg-BG" sz="2000" dirty="0">
              <a:latin typeface="Arial" pitchFamily="34" charset="0"/>
              <a:cs typeface="Arial" pitchFamily="34" charset="0"/>
            </a:endParaRPr>
          </a:p>
          <a:p>
            <a:pPr>
              <a:buFont typeface="Wingdings" pitchFamily="2" charset="2"/>
              <a:buChar char="ü"/>
            </a:pPr>
            <a:r>
              <a:rPr lang="bg-BG" sz="2000" dirty="0">
                <a:latin typeface="Arial" pitchFamily="34" charset="0"/>
                <a:cs typeface="Arial" pitchFamily="34" charset="0"/>
              </a:rPr>
              <a:t>във векторна форма</a:t>
            </a:r>
          </a:p>
          <a:p>
            <a:pPr>
              <a:buFont typeface="Wingdings" pitchFamily="2" charset="2"/>
              <a:buChar char="ü"/>
            </a:pPr>
            <a:r>
              <a:rPr lang="bg-BG" sz="2000" dirty="0">
                <a:latin typeface="Arial" pitchFamily="34" charset="0"/>
                <a:cs typeface="Arial" pitchFamily="34" charset="0"/>
              </a:rPr>
              <a:t>в декартови координати</a:t>
            </a:r>
          </a:p>
          <a:p>
            <a:pPr>
              <a:buFont typeface="Wingdings" pitchFamily="2" charset="2"/>
              <a:buChar char="ü"/>
            </a:pPr>
            <a:r>
              <a:rPr lang="bg-BG" sz="2000" dirty="0">
                <a:latin typeface="Arial" pitchFamily="34" charset="0"/>
                <a:cs typeface="Arial" pitchFamily="34" charset="0"/>
              </a:rPr>
              <a:t>в цилиндрични координати</a:t>
            </a:r>
          </a:p>
          <a:p>
            <a:pPr>
              <a:buFont typeface="Wingdings" pitchFamily="2" charset="2"/>
              <a:buChar char="ü"/>
            </a:pPr>
            <a:r>
              <a:rPr lang="bg-BG" sz="2000" dirty="0">
                <a:latin typeface="Arial" pitchFamily="34" charset="0"/>
                <a:cs typeface="Arial" pitchFamily="34" charset="0"/>
              </a:rPr>
              <a:t>в сферични координати</a:t>
            </a:r>
          </a:p>
          <a:p>
            <a:pPr>
              <a:buNone/>
            </a:pPr>
            <a:r>
              <a:rPr lang="bg-BG" sz="2000" dirty="0">
                <a:latin typeface="Arial" pitchFamily="34" charset="0"/>
                <a:cs typeface="Arial" pitchFamily="34" charset="0"/>
              </a:rPr>
              <a:t> </a:t>
            </a:r>
          </a:p>
          <a:p>
            <a:pPr>
              <a:buNone/>
            </a:pPr>
            <a:r>
              <a:rPr lang="bg-BG" sz="2000" dirty="0">
                <a:latin typeface="Arial" pitchFamily="34" charset="0"/>
                <a:cs typeface="Arial" pitchFamily="34" charset="0"/>
              </a:rPr>
              <a:t> </a:t>
            </a:r>
          </a:p>
        </p:txBody>
      </p:sp>
      <p:sp>
        <p:nvSpPr>
          <p:cNvPr id="4" name="Slide Number Placeholder 3"/>
          <p:cNvSpPr>
            <a:spLocks noGrp="1"/>
          </p:cNvSpPr>
          <p:nvPr>
            <p:ph type="sldNum" sz="quarter" idx="12"/>
          </p:nvPr>
        </p:nvSpPr>
        <p:spPr/>
        <p:txBody>
          <a:bodyPr/>
          <a:lstStyle/>
          <a:p>
            <a:fld id="{BFE999D1-F9A4-4778-B8C7-0170286633BE}" type="slidenum">
              <a:rPr lang="bg-BG" smtClean="0"/>
              <a:pPr/>
              <a:t>36</a:t>
            </a:fld>
            <a:endParaRPr lang="bg-BG"/>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3C0A-910A-42C3-B33F-C1FCB2C761ED}"/>
              </a:ext>
            </a:extLst>
          </p:cNvPr>
          <p:cNvSpPr>
            <a:spLocks noGrp="1"/>
          </p:cNvSpPr>
          <p:nvPr>
            <p:ph type="title"/>
          </p:nvPr>
        </p:nvSpPr>
        <p:spPr>
          <a:xfrm>
            <a:off x="457200" y="274638"/>
            <a:ext cx="8229600" cy="706090"/>
          </a:xfrm>
        </p:spPr>
        <p:txBody>
          <a:bodyPr/>
          <a:lstStyle/>
          <a:p>
            <a:r>
              <a:rPr lang="bg-BG" sz="2400" dirty="0">
                <a:solidFill>
                  <a:srgbClr val="FF0000"/>
                </a:solidFill>
                <a:latin typeface="Arial" panose="020B0604020202020204" pitchFamily="34" charset="0"/>
                <a:cs typeface="Arial" panose="020B0604020202020204" pitchFamily="34" charset="0"/>
              </a:rPr>
              <a:t>Задачи на кинематиката</a:t>
            </a:r>
            <a:endParaRPr lang="en-US" sz="2400"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855B275-7621-4794-B295-A6CC0CB994DD}"/>
              </a:ext>
            </a:extLst>
          </p:cNvPr>
          <p:cNvSpPr>
            <a:spLocks noGrp="1"/>
          </p:cNvSpPr>
          <p:nvPr>
            <p:ph idx="1"/>
          </p:nvPr>
        </p:nvSpPr>
        <p:spPr>
          <a:xfrm>
            <a:off x="457200" y="856288"/>
            <a:ext cx="8229600" cy="3652832"/>
          </a:xfrm>
        </p:spPr>
        <p:txBody>
          <a:bodyPr/>
          <a:lstStyle/>
          <a:p>
            <a:endParaRPr lang="bg-BG" sz="2000" dirty="0">
              <a:latin typeface="Arial" panose="020B0604020202020204" pitchFamily="34" charset="0"/>
              <a:cs typeface="Arial" panose="020B0604020202020204" pitchFamily="34" charset="0"/>
            </a:endParaRPr>
          </a:p>
          <a:p>
            <a:r>
              <a:rPr lang="bg-BG" sz="2000" dirty="0">
                <a:solidFill>
                  <a:srgbClr val="333399"/>
                </a:solidFill>
                <a:latin typeface="Arial" panose="020B0604020202020204" pitchFamily="34" charset="0"/>
                <a:cs typeface="Arial" panose="020B0604020202020204" pitchFamily="34" charset="0"/>
              </a:rPr>
              <a:t>Права задача на кинематиката </a:t>
            </a:r>
            <a:r>
              <a:rPr lang="bg-BG" sz="2000" dirty="0">
                <a:latin typeface="Arial" panose="020B0604020202020204" pitchFamily="34" charset="0"/>
                <a:cs typeface="Arial" panose="020B0604020202020204" pitchFamily="34" charset="0"/>
              </a:rPr>
              <a:t>– намиране на кинематичните характеристики на материална точка (механизъм), по зададен закон за движение.</a:t>
            </a:r>
          </a:p>
          <a:p>
            <a:pPr marL="0" indent="0">
              <a:buNone/>
            </a:pPr>
            <a:endParaRPr lang="bg-BG" sz="2000" dirty="0">
              <a:latin typeface="Arial" panose="020B0604020202020204" pitchFamily="34" charset="0"/>
              <a:cs typeface="Arial" panose="020B0604020202020204" pitchFamily="34" charset="0"/>
            </a:endParaRPr>
          </a:p>
          <a:p>
            <a:r>
              <a:rPr lang="bg-BG" sz="2000" dirty="0">
                <a:solidFill>
                  <a:srgbClr val="333399"/>
                </a:solidFill>
                <a:latin typeface="Arial" panose="020B0604020202020204" pitchFamily="34" charset="0"/>
                <a:cs typeface="Arial" panose="020B0604020202020204" pitchFamily="34" charset="0"/>
              </a:rPr>
              <a:t>Обратната задача на кинематиката - </a:t>
            </a:r>
            <a:r>
              <a:rPr lang="bg-BG" sz="2000" dirty="0">
                <a:latin typeface="Arial" panose="020B0604020202020204" pitchFamily="34" charset="0"/>
                <a:cs typeface="Arial" panose="020B0604020202020204" pitchFamily="34" charset="0"/>
              </a:rPr>
              <a:t>намиране на закона на движение на материална точка (механизъм), по зададени кинематични характеристики (скорост, ускорение), или геометрични характеристики, от които законът може да бъде определен.</a:t>
            </a:r>
            <a:endParaRPr lang="en-US"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0286484-2727-4A9D-860D-6CB94B60878A}"/>
              </a:ext>
            </a:extLst>
          </p:cNvPr>
          <p:cNvSpPr>
            <a:spLocks noGrp="1"/>
          </p:cNvSpPr>
          <p:nvPr>
            <p:ph type="sldNum" sz="quarter" idx="12"/>
          </p:nvPr>
        </p:nvSpPr>
        <p:spPr>
          <a:xfrm>
            <a:off x="6444208" y="6216962"/>
            <a:ext cx="2133600" cy="457200"/>
          </a:xfrm>
        </p:spPr>
        <p:txBody>
          <a:bodyPr/>
          <a:lstStyle/>
          <a:p>
            <a:fld id="{BFE999D1-F9A4-4778-B8C7-0170286633BE}" type="slidenum">
              <a:rPr lang="bg-BG" smtClean="0"/>
              <a:pPr/>
              <a:t>37</a:t>
            </a:fld>
            <a:endParaRPr lang="bg-BG"/>
          </a:p>
        </p:txBody>
      </p:sp>
      <p:sp>
        <p:nvSpPr>
          <p:cNvPr id="6" name="TextBox 5">
            <a:extLst>
              <a:ext uri="{FF2B5EF4-FFF2-40B4-BE49-F238E27FC236}">
                <a16:creationId xmlns:a16="http://schemas.microsoft.com/office/drawing/2014/main" id="{ECB3A6C1-EA3C-4DD0-80D2-975B0A661292}"/>
              </a:ext>
            </a:extLst>
          </p:cNvPr>
          <p:cNvSpPr txBox="1"/>
          <p:nvPr/>
        </p:nvSpPr>
        <p:spPr>
          <a:xfrm>
            <a:off x="5292080" y="5160829"/>
            <a:ext cx="3744416" cy="369332"/>
          </a:xfrm>
          <a:prstGeom prst="rect">
            <a:avLst/>
          </a:prstGeom>
          <a:noFill/>
        </p:spPr>
        <p:txBody>
          <a:bodyPr wrap="square" rtlCol="0">
            <a:spAutoFit/>
          </a:bodyPr>
          <a:lstStyle/>
          <a:p>
            <a:r>
              <a:rPr lang="bg-BG" dirty="0">
                <a:solidFill>
                  <a:srgbClr val="C00000"/>
                </a:solidFill>
              </a:rPr>
              <a:t>Следва видео 2 - ДВГ</a:t>
            </a:r>
            <a:endParaRPr lang="en-US" dirty="0">
              <a:solidFill>
                <a:srgbClr val="C00000"/>
              </a:solidFill>
            </a:endParaRPr>
          </a:p>
        </p:txBody>
      </p:sp>
    </p:spTree>
    <p:extLst>
      <p:ext uri="{BB962C8B-B14F-4D97-AF65-F5344CB8AC3E}">
        <p14:creationId xmlns:p14="http://schemas.microsoft.com/office/powerpoint/2010/main" val="1153186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68313" y="260350"/>
            <a:ext cx="8229600" cy="954072"/>
          </a:xfrm>
        </p:spPr>
        <p:txBody>
          <a:bodyPr/>
          <a:lstStyle/>
          <a:p>
            <a:br>
              <a:rPr lang="en-GB" sz="2200" dirty="0">
                <a:solidFill>
                  <a:srgbClr val="C00000"/>
                </a:solidFill>
                <a:effectLst/>
                <a:latin typeface="Arial" pitchFamily="34" charset="0"/>
                <a:cs typeface="Arial" pitchFamily="34" charset="0"/>
              </a:rPr>
            </a:br>
            <a:endParaRPr lang="bg-BG" sz="2200" dirty="0">
              <a:solidFill>
                <a:srgbClr val="C00000"/>
              </a:solidFill>
              <a:effectLst/>
              <a:latin typeface="Arial" pitchFamily="34" charset="0"/>
              <a:ea typeface="Arial Unicode MS" panose="020B0604020202020204" pitchFamily="34" charset="-128"/>
              <a:cs typeface="Arial" pitchFamily="34" charset="0"/>
            </a:endParaRPr>
          </a:p>
        </p:txBody>
      </p:sp>
      <p:sp>
        <p:nvSpPr>
          <p:cNvPr id="105475" name="Rectangle 3"/>
          <p:cNvSpPr>
            <a:spLocks noGrp="1" noChangeArrowheads="1"/>
          </p:cNvSpPr>
          <p:nvPr>
            <p:ph type="body" idx="1"/>
          </p:nvPr>
        </p:nvSpPr>
        <p:spPr>
          <a:xfrm>
            <a:off x="468313" y="1357298"/>
            <a:ext cx="8229600" cy="4767277"/>
          </a:xfrm>
        </p:spPr>
        <p:txBody>
          <a:bodyPr/>
          <a:lstStyle/>
          <a:p>
            <a:pPr marL="355600" indent="-355600" algn="just">
              <a:buClr>
                <a:srgbClr val="C00000"/>
              </a:buClr>
              <a:buSzTx/>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355600" indent="-355600" algn="just">
              <a:buClr>
                <a:srgbClr val="C00000"/>
              </a:buClr>
              <a:buSzTx/>
              <a:buFont typeface="Wingdings" pitchFamily="2" charset="2"/>
              <a:buChar char="Ø"/>
            </a:pPr>
            <a:endParaRPr lang="en-US" sz="22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355600" indent="-355600" algn="just">
              <a:buClr>
                <a:srgbClr val="C00000"/>
              </a:buClr>
              <a:buSzTx/>
              <a:buFont typeface="Wingdings" pitchFamily="2" charset="2"/>
              <a:buChar char="Ø"/>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457200" indent="-457200" algn="just">
              <a:buClr>
                <a:srgbClr val="C00000"/>
              </a:buClr>
              <a:buSzTx/>
              <a:buNone/>
            </a:pPr>
            <a:endParaRPr lang="bg-BG" sz="22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 name="Slide Number Placeholder 1"/>
          <p:cNvSpPr>
            <a:spLocks noGrp="1"/>
          </p:cNvSpPr>
          <p:nvPr>
            <p:ph type="sldNum" sz="quarter" idx="12"/>
          </p:nvPr>
        </p:nvSpPr>
        <p:spPr/>
        <p:txBody>
          <a:bodyPr/>
          <a:lstStyle/>
          <a:p>
            <a:fld id="{BFE999D1-F9A4-4778-B8C7-0170286633BE}" type="slidenum">
              <a:rPr lang="bg-BG" smtClean="0"/>
              <a:pPr/>
              <a:t>38</a:t>
            </a:fld>
            <a:endParaRPr lang="bg-BG"/>
          </a:p>
        </p:txBody>
      </p:sp>
      <p:pic>
        <p:nvPicPr>
          <p:cNvPr id="5" name="Picture 4" descr="Logo-TU-blue-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Картина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282" y="928670"/>
            <a:ext cx="5000660" cy="3142092"/>
          </a:xfrm>
          <a:prstGeom prst="rect">
            <a:avLst/>
          </a:prstGeom>
        </p:spPr>
      </p:pic>
      <p:pic>
        <p:nvPicPr>
          <p:cNvPr id="7" name="Картина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7715" y="801472"/>
            <a:ext cx="3698902" cy="2143140"/>
          </a:xfrm>
          <a:prstGeom prst="rect">
            <a:avLst/>
          </a:prstGeom>
        </p:spPr>
      </p:pic>
      <p:graphicFrame>
        <p:nvGraphicFramePr>
          <p:cNvPr id="2050" name="Object 2"/>
          <p:cNvGraphicFramePr>
            <a:graphicFrameLocks noChangeAspect="1"/>
          </p:cNvGraphicFramePr>
          <p:nvPr/>
        </p:nvGraphicFramePr>
        <p:xfrm>
          <a:off x="357158" y="4357694"/>
          <a:ext cx="1193800" cy="482600"/>
        </p:xfrm>
        <a:graphic>
          <a:graphicData uri="http://schemas.openxmlformats.org/presentationml/2006/ole">
            <mc:AlternateContent xmlns:mc="http://schemas.openxmlformats.org/markup-compatibility/2006">
              <mc:Choice xmlns:v="urn:schemas-microsoft-com:vml" Requires="v">
                <p:oleObj name="Equation" r:id="rId6" imgW="469696" imgH="190417" progId="">
                  <p:embed/>
                </p:oleObj>
              </mc:Choice>
              <mc:Fallback>
                <p:oleObj name="Equation" r:id="rId6" imgW="469696" imgH="190417" progId="">
                  <p:embed/>
                  <p:pic>
                    <p:nvPicPr>
                      <p:cNvPr id="205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58" y="4357694"/>
                        <a:ext cx="11938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357158" y="4882564"/>
          <a:ext cx="4071966" cy="457795"/>
        </p:xfrm>
        <a:graphic>
          <a:graphicData uri="http://schemas.openxmlformats.org/presentationml/2006/ole">
            <mc:AlternateContent xmlns:mc="http://schemas.openxmlformats.org/markup-compatibility/2006">
              <mc:Choice xmlns:v="urn:schemas-microsoft-com:vml" Requires="v">
                <p:oleObj name="Equation" r:id="rId8" imgW="1663560" imgH="190440" progId="">
                  <p:embed/>
                </p:oleObj>
              </mc:Choice>
              <mc:Fallback>
                <p:oleObj name="Equation" r:id="rId8" imgW="1663560" imgH="190440" progId="">
                  <p:embed/>
                  <p:pic>
                    <p:nvPicPr>
                      <p:cNvPr id="2051"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158" y="4882564"/>
                        <a:ext cx="4071966" cy="4577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4"/>
          <p:cNvGraphicFramePr>
            <a:graphicFrameLocks noChangeAspect="1"/>
          </p:cNvGraphicFramePr>
          <p:nvPr/>
        </p:nvGraphicFramePr>
        <p:xfrm>
          <a:off x="357158" y="5572140"/>
          <a:ext cx="3886200" cy="431800"/>
        </p:xfrm>
        <a:graphic>
          <a:graphicData uri="http://schemas.openxmlformats.org/presentationml/2006/ole">
            <mc:AlternateContent xmlns:mc="http://schemas.openxmlformats.org/markup-compatibility/2006">
              <mc:Choice xmlns:v="urn:schemas-microsoft-com:vml" Requires="v">
                <p:oleObj name="Equation" r:id="rId10" imgW="1714320" imgH="190440" progId="">
                  <p:embed/>
                </p:oleObj>
              </mc:Choice>
              <mc:Fallback>
                <p:oleObj name="Equation" r:id="rId10" imgW="1714320" imgH="190440" progId="">
                  <p:embed/>
                  <p:pic>
                    <p:nvPicPr>
                      <p:cNvPr id="2052"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158" y="5572140"/>
                        <a:ext cx="3886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3" name="Object 5"/>
          <p:cNvGraphicFramePr>
            <a:graphicFrameLocks noChangeAspect="1"/>
          </p:cNvGraphicFramePr>
          <p:nvPr/>
        </p:nvGraphicFramePr>
        <p:xfrm>
          <a:off x="357158" y="6143644"/>
          <a:ext cx="3657600" cy="469900"/>
        </p:xfrm>
        <a:graphic>
          <a:graphicData uri="http://schemas.openxmlformats.org/presentationml/2006/ole">
            <mc:AlternateContent xmlns:mc="http://schemas.openxmlformats.org/markup-compatibility/2006">
              <mc:Choice xmlns:v="urn:schemas-microsoft-com:vml" Requires="v">
                <p:oleObj name="Equation" r:id="rId12" imgW="1727200" imgH="190500" progId="">
                  <p:embed/>
                </p:oleObj>
              </mc:Choice>
              <mc:Fallback>
                <p:oleObj name="Equation" r:id="rId12" imgW="1727200" imgH="190500" progId="">
                  <p:embed/>
                  <p:pic>
                    <p:nvPicPr>
                      <p:cNvPr id="2053"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158" y="6143644"/>
                        <a:ext cx="36576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1785918" y="4429132"/>
            <a:ext cx="6286544" cy="369332"/>
          </a:xfrm>
          <a:prstGeom prst="rect">
            <a:avLst/>
          </a:prstGeom>
          <a:noFill/>
        </p:spPr>
        <p:txBody>
          <a:bodyPr wrap="square" rtlCol="0">
            <a:spAutoFit/>
          </a:bodyPr>
          <a:lstStyle/>
          <a:p>
            <a:pPr>
              <a:buClr>
                <a:srgbClr val="3333CC"/>
              </a:buClr>
              <a:buSzPct val="90000"/>
              <a:buFont typeface="Wingdings" pitchFamily="2" charset="2"/>
              <a:buChar char="ü"/>
            </a:pPr>
            <a:r>
              <a:rPr lang="bg-BG" dirty="0"/>
              <a:t> Векторна форма на закона за движение</a:t>
            </a:r>
          </a:p>
        </p:txBody>
      </p:sp>
      <p:sp>
        <p:nvSpPr>
          <p:cNvPr id="13" name="TextBox 12"/>
          <p:cNvSpPr txBox="1"/>
          <p:nvPr/>
        </p:nvSpPr>
        <p:spPr>
          <a:xfrm>
            <a:off x="4572000" y="4786322"/>
            <a:ext cx="4357718" cy="646331"/>
          </a:xfrm>
          <a:prstGeom prst="rect">
            <a:avLst/>
          </a:prstGeom>
          <a:noFill/>
        </p:spPr>
        <p:txBody>
          <a:bodyPr wrap="square" rtlCol="0">
            <a:spAutoFit/>
          </a:bodyPr>
          <a:lstStyle/>
          <a:p>
            <a:pPr>
              <a:buClr>
                <a:srgbClr val="3333CC"/>
              </a:buClr>
              <a:buSzPct val="90000"/>
              <a:buFont typeface="Wingdings" pitchFamily="2" charset="2"/>
              <a:buChar char="ü"/>
            </a:pPr>
            <a:r>
              <a:rPr lang="bg-BG" dirty="0"/>
              <a:t> Закон за движение, представен чрез декартови координати</a:t>
            </a:r>
          </a:p>
        </p:txBody>
      </p:sp>
      <p:sp>
        <p:nvSpPr>
          <p:cNvPr id="14" name="TextBox 13"/>
          <p:cNvSpPr txBox="1"/>
          <p:nvPr/>
        </p:nvSpPr>
        <p:spPr>
          <a:xfrm>
            <a:off x="4572000" y="5429264"/>
            <a:ext cx="4357718" cy="646331"/>
          </a:xfrm>
          <a:prstGeom prst="rect">
            <a:avLst/>
          </a:prstGeom>
          <a:noFill/>
        </p:spPr>
        <p:txBody>
          <a:bodyPr wrap="square" rtlCol="0">
            <a:spAutoFit/>
          </a:bodyPr>
          <a:lstStyle/>
          <a:p>
            <a:pPr>
              <a:buClr>
                <a:srgbClr val="3333CC"/>
              </a:buClr>
              <a:buSzPct val="90000"/>
              <a:buFont typeface="Wingdings" pitchFamily="2" charset="2"/>
              <a:buChar char="ü"/>
            </a:pPr>
            <a:r>
              <a:rPr lang="bg-BG" dirty="0"/>
              <a:t> Закон за движение, представен чрез цилиндрични координати</a:t>
            </a:r>
          </a:p>
        </p:txBody>
      </p:sp>
      <p:sp>
        <p:nvSpPr>
          <p:cNvPr id="15" name="TextBox 14"/>
          <p:cNvSpPr txBox="1"/>
          <p:nvPr/>
        </p:nvSpPr>
        <p:spPr>
          <a:xfrm>
            <a:off x="4643438" y="6072206"/>
            <a:ext cx="4214842" cy="646331"/>
          </a:xfrm>
          <a:prstGeom prst="rect">
            <a:avLst/>
          </a:prstGeom>
          <a:noFill/>
        </p:spPr>
        <p:txBody>
          <a:bodyPr wrap="square" rtlCol="0">
            <a:spAutoFit/>
          </a:bodyPr>
          <a:lstStyle/>
          <a:p>
            <a:pPr>
              <a:buClr>
                <a:srgbClr val="3333CC"/>
              </a:buClr>
              <a:buSzPct val="90000"/>
              <a:buFont typeface="Wingdings" pitchFamily="2" charset="2"/>
              <a:buChar char="ü"/>
            </a:pPr>
            <a:r>
              <a:rPr lang="bg-BG" dirty="0"/>
              <a:t> Закон за движение, представен чрез сферични координати</a:t>
            </a:r>
          </a:p>
        </p:txBody>
      </p:sp>
      <p:sp>
        <p:nvSpPr>
          <p:cNvPr id="16" name="TextBox 15"/>
          <p:cNvSpPr txBox="1"/>
          <p:nvPr/>
        </p:nvSpPr>
        <p:spPr>
          <a:xfrm>
            <a:off x="857224" y="214290"/>
            <a:ext cx="8572560" cy="400110"/>
          </a:xfrm>
          <a:prstGeom prst="rect">
            <a:avLst/>
          </a:prstGeom>
          <a:noFill/>
        </p:spPr>
        <p:txBody>
          <a:bodyPr wrap="square" rtlCol="0">
            <a:spAutoFit/>
          </a:bodyPr>
          <a:lstStyle/>
          <a:p>
            <a:r>
              <a:rPr lang="bg-BG" sz="2000" dirty="0">
                <a:solidFill>
                  <a:srgbClr val="C00000"/>
                </a:solidFill>
                <a:latin typeface="Arial" pitchFamily="34" charset="0"/>
              </a:rPr>
              <a:t>КИНЕМАТИКА НА ТОЧКА. Закон за движение и траектория на точка.</a:t>
            </a:r>
            <a:endParaRPr lang="bg-BG"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43956" cy="868346"/>
          </a:xfrm>
        </p:spPr>
        <p:txBody>
          <a:bodyPr/>
          <a:lstStyle/>
          <a:p>
            <a:r>
              <a:rPr lang="bg-BG" sz="2000" dirty="0">
                <a:solidFill>
                  <a:srgbClr val="C00000"/>
                </a:solidFill>
                <a:latin typeface="Arial" pitchFamily="34" charset="0"/>
                <a:cs typeface="Arial" pitchFamily="34" charset="0"/>
              </a:rPr>
              <a:t>КИНЕМАТИКА НА ТОЧКА. Закон за движение и траектория на точка.</a:t>
            </a:r>
            <a:br>
              <a:rPr lang="bg-BG" sz="2000" dirty="0">
                <a:latin typeface="Arial" pitchFamily="34" charset="0"/>
                <a:cs typeface="Arial" pitchFamily="34" charset="0"/>
              </a:rPr>
            </a:br>
            <a:endParaRPr lang="bg-BG" sz="2000" dirty="0">
              <a:latin typeface="Arial" pitchFamily="34" charset="0"/>
              <a:cs typeface="Arial" pitchFamily="34" charset="0"/>
            </a:endParaRPr>
          </a:p>
        </p:txBody>
      </p:sp>
      <p:sp>
        <p:nvSpPr>
          <p:cNvPr id="3" name="Content Placeholder 2"/>
          <p:cNvSpPr>
            <a:spLocks noGrp="1"/>
          </p:cNvSpPr>
          <p:nvPr>
            <p:ph idx="1"/>
          </p:nvPr>
        </p:nvSpPr>
        <p:spPr>
          <a:xfrm>
            <a:off x="457200" y="1214422"/>
            <a:ext cx="8229600" cy="3214710"/>
          </a:xfrm>
        </p:spPr>
        <p:txBody>
          <a:bodyPr/>
          <a:lstStyle/>
          <a:p>
            <a:pPr>
              <a:buFont typeface="Wingdings" pitchFamily="2" charset="2"/>
              <a:buChar char="Ø"/>
            </a:pPr>
            <a:r>
              <a:rPr lang="bg-BG" sz="2000" dirty="0">
                <a:solidFill>
                  <a:srgbClr val="3333CC"/>
                </a:solidFill>
                <a:latin typeface="Arial" pitchFamily="34" charset="0"/>
                <a:ea typeface="Times New Roman"/>
                <a:cs typeface="Arial" pitchFamily="34" charset="0"/>
              </a:rPr>
              <a:t>Геометричното място на последователните положения</a:t>
            </a:r>
            <a:r>
              <a:rPr lang="bg-BG" sz="2000" dirty="0">
                <a:latin typeface="Arial" pitchFamily="34" charset="0"/>
                <a:ea typeface="Times New Roman"/>
                <a:cs typeface="Arial" pitchFamily="34" charset="0"/>
              </a:rPr>
              <a:t>, през които преминава подвижната точка през време на движението, се нарича </a:t>
            </a:r>
            <a:r>
              <a:rPr lang="bg-BG" sz="2000" i="1" dirty="0">
                <a:solidFill>
                  <a:srgbClr val="3333CC"/>
                </a:solidFill>
                <a:latin typeface="Arial" pitchFamily="34" charset="0"/>
                <a:ea typeface="Times New Roman"/>
                <a:cs typeface="Arial" pitchFamily="34" charset="0"/>
              </a:rPr>
              <a:t>траектория на точката</a:t>
            </a:r>
            <a:r>
              <a:rPr lang="bg-BG" sz="2000" i="1" dirty="0">
                <a:latin typeface="Arial" pitchFamily="34" charset="0"/>
                <a:ea typeface="Times New Roman"/>
                <a:cs typeface="Arial" pitchFamily="34" charset="0"/>
              </a:rPr>
              <a:t>.</a:t>
            </a:r>
          </a:p>
          <a:p>
            <a:pPr algn="ctr">
              <a:buNone/>
            </a:pPr>
            <a:r>
              <a:rPr lang="bg-BG" sz="2000" i="1" dirty="0">
                <a:solidFill>
                  <a:srgbClr val="FF0000"/>
                </a:solidFill>
                <a:latin typeface="Arial" pitchFamily="34" charset="0"/>
                <a:cs typeface="Arial" pitchFamily="34" charset="0"/>
              </a:rPr>
              <a:t>Законът за движение е едновременно и уравнение на траектория в параметрична форма с параметър времето </a:t>
            </a:r>
            <a:r>
              <a:rPr lang="en-US" sz="2000" i="1" dirty="0">
                <a:solidFill>
                  <a:srgbClr val="FF0000"/>
                </a:solidFill>
                <a:latin typeface="Arial" pitchFamily="34" charset="0"/>
                <a:cs typeface="Arial" pitchFamily="34" charset="0"/>
              </a:rPr>
              <a:t>t.</a:t>
            </a:r>
          </a:p>
          <a:p>
            <a:pPr algn="ctr">
              <a:buNone/>
            </a:pPr>
            <a:endParaRPr lang="en-US" sz="2000" i="1" dirty="0">
              <a:solidFill>
                <a:srgbClr val="FF0000"/>
              </a:solidFill>
              <a:latin typeface="Arial" pitchFamily="34" charset="0"/>
              <a:cs typeface="Arial" pitchFamily="34" charset="0"/>
            </a:endParaRPr>
          </a:p>
          <a:p>
            <a:pPr>
              <a:buFont typeface="Wingdings" pitchFamily="2" charset="2"/>
              <a:buChar char="Ø"/>
            </a:pPr>
            <a:r>
              <a:rPr lang="bg-BG" sz="2000" dirty="0">
                <a:latin typeface="Arial" pitchFamily="34" charset="0"/>
                <a:ea typeface="Times New Roman"/>
                <a:cs typeface="Arial" pitchFamily="34" charset="0"/>
              </a:rPr>
              <a:t>При елиминиране на параметъра </a:t>
            </a:r>
            <a:r>
              <a:rPr lang="en-US" sz="2000" i="1" dirty="0">
                <a:latin typeface="Arial" pitchFamily="34" charset="0"/>
                <a:ea typeface="Times New Roman"/>
                <a:cs typeface="Arial" pitchFamily="34" charset="0"/>
              </a:rPr>
              <a:t>t</a:t>
            </a:r>
            <a:r>
              <a:rPr lang="bg-BG" sz="2000" dirty="0">
                <a:latin typeface="Arial" pitchFamily="34" charset="0"/>
                <a:ea typeface="Times New Roman"/>
                <a:cs typeface="Arial" pitchFamily="34" charset="0"/>
              </a:rPr>
              <a:t> от законите на движение се получава уравнението на т. нар. </a:t>
            </a:r>
            <a:r>
              <a:rPr lang="bg-BG" sz="2000" i="1" dirty="0">
                <a:solidFill>
                  <a:srgbClr val="3333CC"/>
                </a:solidFill>
                <a:latin typeface="Arial" pitchFamily="34" charset="0"/>
                <a:ea typeface="Times New Roman"/>
                <a:cs typeface="Arial" pitchFamily="34" charset="0"/>
              </a:rPr>
              <a:t>крива на движението</a:t>
            </a:r>
            <a:r>
              <a:rPr lang="bg-BG" sz="2000" dirty="0">
                <a:latin typeface="Arial" pitchFamily="34" charset="0"/>
                <a:ea typeface="Times New Roman"/>
                <a:cs typeface="Arial" pitchFamily="34" charset="0"/>
              </a:rPr>
              <a:t>, по която се движи точката</a:t>
            </a:r>
            <a:r>
              <a:rPr lang="en-US" sz="2000" dirty="0">
                <a:latin typeface="Arial" pitchFamily="34" charset="0"/>
                <a:ea typeface="Times New Roman"/>
                <a:cs typeface="Arial" pitchFamily="34" charset="0"/>
              </a:rPr>
              <a:t>:</a:t>
            </a:r>
          </a:p>
          <a:p>
            <a:pPr algn="ctr">
              <a:buNone/>
            </a:pP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39</a:t>
            </a:fld>
            <a:endParaRPr lang="bg-BG"/>
          </a:p>
        </p:txBody>
      </p:sp>
      <p:graphicFrame>
        <p:nvGraphicFramePr>
          <p:cNvPr id="3074" name="Object 2"/>
          <p:cNvGraphicFramePr>
            <a:graphicFrameLocks noChangeAspect="1"/>
          </p:cNvGraphicFramePr>
          <p:nvPr/>
        </p:nvGraphicFramePr>
        <p:xfrm>
          <a:off x="1857356" y="4500570"/>
          <a:ext cx="1841500" cy="571500"/>
        </p:xfrm>
        <a:graphic>
          <a:graphicData uri="http://schemas.openxmlformats.org/presentationml/2006/ole">
            <mc:AlternateContent xmlns:mc="http://schemas.openxmlformats.org/markup-compatibility/2006">
              <mc:Choice xmlns:v="urn:schemas-microsoft-com:vml" Requires="v">
                <p:oleObj name="Equation" r:id="rId2" imgW="609480" imgH="190440" progId="">
                  <p:embed/>
                </p:oleObj>
              </mc:Choice>
              <mc:Fallback>
                <p:oleObj name="Equation" r:id="rId2" imgW="609480" imgH="190440" progId="">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56" y="4500570"/>
                        <a:ext cx="18415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1857356" y="5214950"/>
          <a:ext cx="2146854" cy="576261"/>
        </p:xfrm>
        <a:graphic>
          <a:graphicData uri="http://schemas.openxmlformats.org/presentationml/2006/ole">
            <mc:AlternateContent xmlns:mc="http://schemas.openxmlformats.org/markup-compatibility/2006">
              <mc:Choice xmlns:v="urn:schemas-microsoft-com:vml" Requires="v">
                <p:oleObj name="Equation" r:id="rId4" imgW="711000" imgH="190440" progId="">
                  <p:embed/>
                </p:oleObj>
              </mc:Choice>
              <mc:Fallback>
                <p:oleObj name="Equation" r:id="rId4" imgW="711000" imgH="190440" progId="">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7356" y="5214950"/>
                        <a:ext cx="2146854" cy="576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4786314" y="4572008"/>
            <a:ext cx="3429024" cy="369332"/>
          </a:xfrm>
          <a:prstGeom prst="rect">
            <a:avLst/>
          </a:prstGeom>
          <a:noFill/>
        </p:spPr>
        <p:txBody>
          <a:bodyPr wrap="square" rtlCol="0">
            <a:spAutoFit/>
          </a:bodyPr>
          <a:lstStyle/>
          <a:p>
            <a:r>
              <a:rPr lang="bg-BG" dirty="0"/>
              <a:t>равнинна крива</a:t>
            </a:r>
          </a:p>
        </p:txBody>
      </p:sp>
      <p:sp>
        <p:nvSpPr>
          <p:cNvPr id="8" name="TextBox 7"/>
          <p:cNvSpPr txBox="1"/>
          <p:nvPr/>
        </p:nvSpPr>
        <p:spPr>
          <a:xfrm>
            <a:off x="4786314" y="5286388"/>
            <a:ext cx="3286148" cy="369332"/>
          </a:xfrm>
          <a:prstGeom prst="rect">
            <a:avLst/>
          </a:prstGeom>
          <a:noFill/>
        </p:spPr>
        <p:txBody>
          <a:bodyPr wrap="square" rtlCol="0">
            <a:spAutoFit/>
          </a:bodyPr>
          <a:lstStyle/>
          <a:p>
            <a:r>
              <a:rPr lang="bg-BG" dirty="0"/>
              <a:t>пространствена крива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lstStyle/>
          <a:p>
            <a:r>
              <a:rPr lang="bg-BG" sz="2200" dirty="0">
                <a:solidFill>
                  <a:srgbClr val="C00000"/>
                </a:solidFill>
                <a:effectLst/>
                <a:latin typeface="Arial" pitchFamily="34" charset="0"/>
                <a:cs typeface="Arial" pitchFamily="34" charset="0"/>
              </a:rPr>
              <a:t>Съдържание: лабораторни упражнения</a:t>
            </a:r>
            <a:br>
              <a:rPr lang="bg-BG" sz="2200" dirty="0">
                <a:solidFill>
                  <a:srgbClr val="C00000"/>
                </a:solidFill>
                <a:effectLst/>
                <a:latin typeface="Arial" pitchFamily="34" charset="0"/>
                <a:cs typeface="Arial" pitchFamily="34" charset="0"/>
              </a:rPr>
            </a:br>
            <a:endParaRPr lang="bg-BG" sz="2200" dirty="0">
              <a:solidFill>
                <a:srgbClr val="C00000"/>
              </a:solidFill>
              <a:effectLst/>
              <a:latin typeface="Arial" pitchFamily="34" charset="0"/>
              <a:cs typeface="Arial" pitchFamily="34" charset="0"/>
            </a:endParaRPr>
          </a:p>
        </p:txBody>
      </p:sp>
      <p:sp>
        <p:nvSpPr>
          <p:cNvPr id="3" name="Content Placeholder 2"/>
          <p:cNvSpPr>
            <a:spLocks noGrp="1"/>
          </p:cNvSpPr>
          <p:nvPr>
            <p:ph idx="1"/>
          </p:nvPr>
        </p:nvSpPr>
        <p:spPr>
          <a:xfrm>
            <a:off x="457200" y="1214422"/>
            <a:ext cx="8229600" cy="4881578"/>
          </a:xfrm>
        </p:spPr>
        <p:txBody>
          <a:bodyPr/>
          <a:lstStyle/>
          <a:p>
            <a:pPr marL="0" indent="0">
              <a:buClr>
                <a:srgbClr val="FF0000"/>
              </a:buClr>
              <a:buNone/>
            </a:pP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ru-RU" sz="2000" dirty="0" err="1">
                <a:latin typeface="Arial" panose="020B0604020202020204" pitchFamily="34" charset="0"/>
                <a:cs typeface="Arial" panose="020B0604020202020204" pitchFamily="34" charset="0"/>
              </a:rPr>
              <a:t>Геометричен</a:t>
            </a:r>
            <a:r>
              <a:rPr lang="ru-RU" sz="2000" dirty="0">
                <a:latin typeface="Arial" panose="020B0604020202020204" pitchFamily="34" charset="0"/>
                <a:cs typeface="Arial" panose="020B0604020202020204" pitchFamily="34" charset="0"/>
              </a:rPr>
              <a:t> и </a:t>
            </a:r>
            <a:r>
              <a:rPr lang="ru-RU" sz="2000" dirty="0" err="1">
                <a:latin typeface="Arial" panose="020B0604020202020204" pitchFamily="34" charset="0"/>
                <a:cs typeface="Arial" panose="020B0604020202020204" pitchFamily="34" charset="0"/>
              </a:rPr>
              <a:t>кинематичен</a:t>
            </a:r>
            <a:r>
              <a:rPr lang="ru-RU" sz="2000" dirty="0">
                <a:latin typeface="Arial" panose="020B0604020202020204" pitchFamily="34" charset="0"/>
                <a:cs typeface="Arial" panose="020B0604020202020204" pitchFamily="34" charset="0"/>
              </a:rPr>
              <a:t> анализ на </a:t>
            </a:r>
            <a:r>
              <a:rPr lang="ru-RU" sz="2000" dirty="0" err="1">
                <a:latin typeface="Arial" panose="020B0604020202020204" pitchFamily="34" charset="0"/>
                <a:cs typeface="Arial" panose="020B0604020202020204" pitchFamily="34" charset="0"/>
              </a:rPr>
              <a:t>елементарен</a:t>
            </a:r>
            <a:r>
              <a:rPr lang="ru-RU" sz="2000" dirty="0">
                <a:latin typeface="Arial" panose="020B0604020202020204" pitchFamily="34" charset="0"/>
                <a:cs typeface="Arial" panose="020B0604020202020204" pitchFamily="34" charset="0"/>
              </a:rPr>
              <a:t> равнинен </a:t>
            </a:r>
            <a:r>
              <a:rPr lang="ru-RU" sz="2000" dirty="0" err="1">
                <a:latin typeface="Arial" panose="020B0604020202020204" pitchFamily="34" charset="0"/>
                <a:cs typeface="Arial" panose="020B0604020202020204" pitchFamily="34" charset="0"/>
              </a:rPr>
              <a:t>лостов</a:t>
            </a:r>
            <a:r>
              <a:rPr lang="ru-RU" sz="2000" dirty="0">
                <a:latin typeface="Arial" panose="020B0604020202020204" pitchFamily="34" charset="0"/>
                <a:cs typeface="Arial" panose="020B0604020202020204" pitchFamily="34" charset="0"/>
              </a:rPr>
              <a:t> </a:t>
            </a:r>
            <a:r>
              <a:rPr lang="ru-RU" sz="2000" dirty="0" err="1">
                <a:latin typeface="Arial" panose="020B0604020202020204" pitchFamily="34" charset="0"/>
                <a:cs typeface="Arial" panose="020B0604020202020204" pitchFamily="34" charset="0"/>
              </a:rPr>
              <a:t>механизъм</a:t>
            </a: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bg-BG" sz="2000" dirty="0" err="1">
                <a:latin typeface="Arial" panose="020B0604020202020204" pitchFamily="34" charset="0"/>
                <a:cs typeface="Arial" panose="020B0604020202020204" pitchFamily="34" charset="0"/>
              </a:rPr>
              <a:t>Гърбични</a:t>
            </a:r>
            <a:r>
              <a:rPr lang="bg-BG" sz="2000" dirty="0">
                <a:latin typeface="Arial" panose="020B0604020202020204" pitchFamily="34" charset="0"/>
                <a:cs typeface="Arial" panose="020B0604020202020204" pitchFamily="34" charset="0"/>
              </a:rPr>
              <a:t> механизми</a:t>
            </a:r>
          </a:p>
          <a:p>
            <a:pPr>
              <a:buClr>
                <a:srgbClr val="FF0000"/>
              </a:buClr>
              <a:buFont typeface="Wingdings" panose="05000000000000000000" pitchFamily="2" charset="2"/>
              <a:buChar char="Ø"/>
            </a:pPr>
            <a:endParaRPr lang="bg-BG"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bg-BG" sz="2000" dirty="0">
                <a:latin typeface="Arial" panose="020B0604020202020204" pitchFamily="34" charset="0"/>
                <a:cs typeface="Arial" panose="020B0604020202020204" pitchFamily="34" charset="0"/>
              </a:rPr>
              <a:t>Масови параметри на тела</a:t>
            </a:r>
          </a:p>
          <a:p>
            <a:pPr>
              <a:buClr>
                <a:srgbClr val="FF0000"/>
              </a:buClr>
              <a:buFont typeface="Wingdings" panose="05000000000000000000" pitchFamily="2" charset="2"/>
              <a:buChar char="Ø"/>
            </a:pPr>
            <a:endParaRPr lang="bg-BG"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ru-RU" sz="2000" dirty="0" err="1">
                <a:latin typeface="Arial" panose="020B0604020202020204" pitchFamily="34" charset="0"/>
                <a:cs typeface="Arial" panose="020B0604020202020204" pitchFamily="34" charset="0"/>
              </a:rPr>
              <a:t>Коефициент</a:t>
            </a:r>
            <a:r>
              <a:rPr lang="ru-RU" sz="2000" dirty="0">
                <a:latin typeface="Arial" panose="020B0604020202020204" pitchFamily="34" charset="0"/>
                <a:cs typeface="Arial" panose="020B0604020202020204" pitchFamily="34" charset="0"/>
              </a:rPr>
              <a:t> на </a:t>
            </a:r>
            <a:r>
              <a:rPr lang="ru-RU" sz="2000" dirty="0" err="1">
                <a:latin typeface="Arial" panose="020B0604020202020204" pitchFamily="34" charset="0"/>
                <a:cs typeface="Arial" panose="020B0604020202020204" pitchFamily="34" charset="0"/>
              </a:rPr>
              <a:t>триене</a:t>
            </a:r>
            <a:r>
              <a:rPr lang="ru-RU" sz="2000" dirty="0">
                <a:latin typeface="Arial" panose="020B0604020202020204" pitchFamily="34" charset="0"/>
                <a:cs typeface="Arial" panose="020B0604020202020204" pitchFamily="34" charset="0"/>
              </a:rPr>
              <a:t> при </a:t>
            </a:r>
            <a:r>
              <a:rPr lang="ru-RU" sz="2000" dirty="0" err="1">
                <a:latin typeface="Arial" panose="020B0604020202020204" pitchFamily="34" charset="0"/>
                <a:cs typeface="Arial" panose="020B0604020202020204" pitchFamily="34" charset="0"/>
              </a:rPr>
              <a:t>плъзгане</a:t>
            </a: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ru-RU" sz="2000" dirty="0">
                <a:latin typeface="Arial" panose="020B0604020202020204" pitchFamily="34" charset="0"/>
                <a:cs typeface="Arial" panose="020B0604020202020204" pitchFamily="34" charset="0"/>
              </a:rPr>
              <a:t>Механичен </a:t>
            </a:r>
            <a:r>
              <a:rPr lang="ru-RU" sz="2000" dirty="0" err="1">
                <a:latin typeface="Arial" panose="020B0604020202020204" pitchFamily="34" charset="0"/>
                <a:cs typeface="Arial" panose="020B0604020202020204" pitchFamily="34" charset="0"/>
              </a:rPr>
              <a:t>коефициент</a:t>
            </a:r>
            <a:r>
              <a:rPr lang="ru-RU" sz="2000" dirty="0">
                <a:latin typeface="Arial" panose="020B0604020202020204" pitchFamily="34" charset="0"/>
                <a:cs typeface="Arial" panose="020B0604020202020204" pitchFamily="34" charset="0"/>
              </a:rPr>
              <a:t> на полезно действие на </a:t>
            </a:r>
            <a:r>
              <a:rPr lang="ru-RU" sz="2000" dirty="0" err="1">
                <a:latin typeface="Arial" panose="020B0604020202020204" pitchFamily="34" charset="0"/>
                <a:cs typeface="Arial" panose="020B0604020202020204" pitchFamily="34" charset="0"/>
              </a:rPr>
              <a:t>редуктори</a:t>
            </a: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endParaRPr lang="ru-RU" sz="2000" dirty="0">
              <a:latin typeface="Arial" panose="020B0604020202020204" pitchFamily="34" charset="0"/>
              <a:cs typeface="Arial" panose="020B0604020202020204" pitchFamily="34" charset="0"/>
            </a:endParaRPr>
          </a:p>
          <a:p>
            <a:pPr>
              <a:buClr>
                <a:srgbClr val="FF0000"/>
              </a:buClr>
              <a:buFont typeface="Wingdings" panose="05000000000000000000" pitchFamily="2" charset="2"/>
              <a:buChar char="Ø"/>
            </a:pPr>
            <a:r>
              <a:rPr lang="bg-BG" sz="2000" dirty="0">
                <a:latin typeface="Arial" panose="020B0604020202020204" pitchFamily="34" charset="0"/>
                <a:cs typeface="Arial" panose="020B0604020202020204" pitchFamily="34" charset="0"/>
              </a:rPr>
              <a:t>Сили, деформации и напрежения</a:t>
            </a:r>
          </a:p>
          <a:p>
            <a:endParaRPr lang="bg-BG" sz="20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4</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714380"/>
          </a:xfrm>
        </p:spPr>
        <p:txBody>
          <a:bodyPr/>
          <a:lstStyle/>
          <a:p>
            <a:r>
              <a:rPr lang="bg-BG" sz="2200" dirty="0">
                <a:solidFill>
                  <a:srgbClr val="C00000"/>
                </a:solidFill>
                <a:latin typeface="Arial" pitchFamily="34" charset="0"/>
                <a:cs typeface="Arial" pitchFamily="34" charset="0"/>
              </a:rPr>
              <a:t>КИНЕМАТИКА НА ТОЧКА.Скорост и ускорение.</a:t>
            </a:r>
            <a:endParaRPr lang="bg-BG" sz="2200" dirty="0"/>
          </a:p>
        </p:txBody>
      </p:sp>
      <p:sp>
        <p:nvSpPr>
          <p:cNvPr id="3" name="Content Placeholder 2"/>
          <p:cNvSpPr>
            <a:spLocks noGrp="1"/>
          </p:cNvSpPr>
          <p:nvPr>
            <p:ph idx="1"/>
          </p:nvPr>
        </p:nvSpPr>
        <p:spPr>
          <a:xfrm>
            <a:off x="428596" y="4786322"/>
            <a:ext cx="8229600" cy="785818"/>
          </a:xfrm>
        </p:spPr>
        <p:txBody>
          <a:bodyPr/>
          <a:lstStyle/>
          <a:p>
            <a:r>
              <a:rPr lang="bg-BG" sz="2000" dirty="0">
                <a:latin typeface="Arial" pitchFamily="34" charset="0"/>
                <a:cs typeface="Arial" pitchFamily="34" charset="0"/>
              </a:rPr>
              <a:t>Отношението на нарастването на радиус-вектора ∆</a:t>
            </a:r>
            <a:r>
              <a:rPr lang="en-US" sz="2000" dirty="0">
                <a:latin typeface="Arial" pitchFamily="34" charset="0"/>
                <a:cs typeface="Arial" pitchFamily="34" charset="0"/>
              </a:rPr>
              <a:t>r </a:t>
            </a:r>
            <a:r>
              <a:rPr lang="bg-BG" sz="2000" dirty="0">
                <a:latin typeface="Arial" pitchFamily="34" charset="0"/>
                <a:cs typeface="Arial" pitchFamily="34" charset="0"/>
              </a:rPr>
              <a:t>към времето ∆</a:t>
            </a:r>
            <a:r>
              <a:rPr lang="en-US" sz="2000" dirty="0">
                <a:latin typeface="Arial" pitchFamily="34" charset="0"/>
                <a:cs typeface="Arial" pitchFamily="34" charset="0"/>
              </a:rPr>
              <a:t>t </a:t>
            </a:r>
            <a:r>
              <a:rPr lang="bg-BG" sz="2000" dirty="0">
                <a:latin typeface="Arial" pitchFamily="34" charset="0"/>
                <a:cs typeface="Arial" pitchFamily="34" charset="0"/>
              </a:rPr>
              <a:t>се нарича </a:t>
            </a:r>
            <a:r>
              <a:rPr lang="bg-BG" sz="2000" dirty="0">
                <a:solidFill>
                  <a:srgbClr val="3333CC"/>
                </a:solidFill>
                <a:latin typeface="Arial" pitchFamily="34" charset="0"/>
                <a:cs typeface="Arial" pitchFamily="34" charset="0"/>
              </a:rPr>
              <a:t>средна скорост</a:t>
            </a:r>
            <a:r>
              <a:rPr lang="bg-BG" sz="2000" dirty="0">
                <a:latin typeface="Arial" pitchFamily="34" charset="0"/>
                <a:cs typeface="Arial" pitchFamily="34" charset="0"/>
              </a:rPr>
              <a:t>, т.е</a:t>
            </a:r>
          </a:p>
        </p:txBody>
      </p:sp>
      <p:sp>
        <p:nvSpPr>
          <p:cNvPr id="4" name="Slide Number Placeholder 3"/>
          <p:cNvSpPr>
            <a:spLocks noGrp="1"/>
          </p:cNvSpPr>
          <p:nvPr>
            <p:ph type="sldNum" sz="quarter" idx="12"/>
          </p:nvPr>
        </p:nvSpPr>
        <p:spPr/>
        <p:txBody>
          <a:bodyPr/>
          <a:lstStyle/>
          <a:p>
            <a:fld id="{BFE999D1-F9A4-4778-B8C7-0170286633BE}" type="slidenum">
              <a:rPr lang="bg-BG" smtClean="0"/>
              <a:pPr/>
              <a:t>40</a:t>
            </a:fld>
            <a:endParaRPr lang="bg-BG" dirty="0"/>
          </a:p>
        </p:txBody>
      </p:sp>
      <p:pic>
        <p:nvPicPr>
          <p:cNvPr id="4098" name="Picture 2"/>
          <p:cNvPicPr>
            <a:picLocks noChangeAspect="1" noChangeArrowheads="1"/>
          </p:cNvPicPr>
          <p:nvPr/>
        </p:nvPicPr>
        <p:blipFill>
          <a:blip r:embed="rId2"/>
          <a:srcRect/>
          <a:stretch>
            <a:fillRect/>
          </a:stretch>
        </p:blipFill>
        <p:spPr bwMode="auto">
          <a:xfrm>
            <a:off x="268811" y="788236"/>
            <a:ext cx="4538214" cy="3998086"/>
          </a:xfrm>
          <a:prstGeom prst="rect">
            <a:avLst/>
          </a:prstGeom>
          <a:noFill/>
          <a:ln w="9525">
            <a:noFill/>
            <a:miter lim="800000"/>
            <a:headEnd/>
            <a:tailEnd/>
          </a:ln>
          <a:effectLst/>
        </p:spPr>
      </p:pic>
      <p:sp>
        <p:nvSpPr>
          <p:cNvPr id="6" name="TextBox 5"/>
          <p:cNvSpPr txBox="1"/>
          <p:nvPr/>
        </p:nvSpPr>
        <p:spPr>
          <a:xfrm>
            <a:off x="4966810" y="971508"/>
            <a:ext cx="4071966" cy="5016758"/>
          </a:xfrm>
          <a:prstGeom prst="rect">
            <a:avLst/>
          </a:prstGeom>
          <a:noFill/>
        </p:spPr>
        <p:txBody>
          <a:bodyPr wrap="square" rtlCol="0">
            <a:spAutoFit/>
          </a:bodyPr>
          <a:lstStyle/>
          <a:p>
            <a:r>
              <a:rPr lang="bg-BG" sz="2000" dirty="0">
                <a:latin typeface="Arial" pitchFamily="34" charset="0"/>
              </a:rPr>
              <a:t>В момент </a:t>
            </a:r>
            <a:r>
              <a:rPr lang="en-US" sz="2000" dirty="0">
                <a:latin typeface="Arial" pitchFamily="34" charset="0"/>
              </a:rPr>
              <a:t>t </a:t>
            </a:r>
            <a:r>
              <a:rPr lang="bg-BG" sz="2000" dirty="0">
                <a:latin typeface="Arial" pitchFamily="34" charset="0"/>
              </a:rPr>
              <a:t>положението на движещата се т. М се определя от радиус-вектора </a:t>
            </a:r>
            <a:r>
              <a:rPr lang="en-US" sz="2000" dirty="0">
                <a:latin typeface="Arial" pitchFamily="34" charset="0"/>
              </a:rPr>
              <a:t>r: </a:t>
            </a:r>
            <a:r>
              <a:rPr lang="en-US" sz="2000" dirty="0">
                <a:solidFill>
                  <a:srgbClr val="3333CC"/>
                </a:solidFill>
                <a:latin typeface="Arial" pitchFamily="34" charset="0"/>
              </a:rPr>
              <a:t>r=r(t), </a:t>
            </a:r>
            <a:r>
              <a:rPr lang="bg-BG" sz="2000" dirty="0">
                <a:latin typeface="Arial" pitchFamily="34" charset="0"/>
              </a:rPr>
              <a:t>в следващ момент </a:t>
            </a:r>
            <a:r>
              <a:rPr lang="en-US" sz="2000" dirty="0">
                <a:latin typeface="Arial" pitchFamily="34" charset="0"/>
              </a:rPr>
              <a:t>t+∆t </a:t>
            </a:r>
            <a:r>
              <a:rPr lang="bg-BG" sz="2000" dirty="0">
                <a:latin typeface="Arial" pitchFamily="34" charset="0"/>
              </a:rPr>
              <a:t>радиус-векторът ще има нова стойност: </a:t>
            </a:r>
            <a:r>
              <a:rPr lang="en-US" sz="2000" dirty="0">
                <a:solidFill>
                  <a:srgbClr val="3333CC"/>
                </a:solidFill>
                <a:latin typeface="Arial" pitchFamily="34" charset="0"/>
              </a:rPr>
              <a:t>r=r(t+∆t)</a:t>
            </a:r>
            <a:r>
              <a:rPr lang="en-US" sz="2000" dirty="0">
                <a:latin typeface="Arial" pitchFamily="34" charset="0"/>
              </a:rPr>
              <a:t>. </a:t>
            </a:r>
          </a:p>
          <a:p>
            <a:endParaRPr lang="en-US" sz="2000" dirty="0">
              <a:latin typeface="Arial" pitchFamily="34" charset="0"/>
            </a:endParaRPr>
          </a:p>
          <a:p>
            <a:r>
              <a:rPr lang="bg-BG" sz="2000" dirty="0">
                <a:solidFill>
                  <a:srgbClr val="C00000"/>
                </a:solidFill>
                <a:latin typeface="Arial" pitchFamily="34" charset="0"/>
              </a:rPr>
              <a:t>Елементарното преместване </a:t>
            </a:r>
            <a:r>
              <a:rPr lang="bg-BG" sz="2000" dirty="0">
                <a:latin typeface="Arial" pitchFamily="34" charset="0"/>
              </a:rPr>
              <a:t>ММ1 е равно на нарастването на радиус-вектора за интервала от време </a:t>
            </a:r>
            <a:r>
              <a:rPr lang="en-US" sz="2000" dirty="0">
                <a:latin typeface="Arial" pitchFamily="34" charset="0"/>
              </a:rPr>
              <a:t>t:</a:t>
            </a:r>
          </a:p>
          <a:p>
            <a:endParaRPr lang="en-US" sz="2000" dirty="0">
              <a:latin typeface="Arial" pitchFamily="34" charset="0"/>
            </a:endParaRPr>
          </a:p>
          <a:p>
            <a:endParaRPr lang="en-US" sz="2000" dirty="0">
              <a:latin typeface="Arial" pitchFamily="34" charset="0"/>
            </a:endParaRPr>
          </a:p>
          <a:p>
            <a:endParaRPr lang="en-US" sz="2000" dirty="0">
              <a:latin typeface="Arial" pitchFamily="34" charset="0"/>
            </a:endParaRPr>
          </a:p>
          <a:p>
            <a:r>
              <a:rPr lang="bg-BG" sz="2000" dirty="0">
                <a:latin typeface="Arial" pitchFamily="34" charset="0"/>
              </a:rPr>
              <a:t> </a:t>
            </a:r>
            <a:endParaRPr lang="en-US" sz="2000" dirty="0">
              <a:latin typeface="Arial" pitchFamily="34" charset="0"/>
            </a:endParaRPr>
          </a:p>
          <a:p>
            <a:endParaRPr lang="bg-BG" sz="2000" dirty="0">
              <a:latin typeface="Arial" pitchFamily="34" charset="0"/>
            </a:endParaRPr>
          </a:p>
        </p:txBody>
      </p:sp>
      <p:pic>
        <p:nvPicPr>
          <p:cNvPr id="4099" name="Picture 3"/>
          <p:cNvPicPr>
            <a:picLocks noChangeAspect="1" noChangeArrowheads="1"/>
          </p:cNvPicPr>
          <p:nvPr/>
        </p:nvPicPr>
        <p:blipFill>
          <a:blip r:embed="rId3"/>
          <a:srcRect/>
          <a:stretch>
            <a:fillRect/>
          </a:stretch>
        </p:blipFill>
        <p:spPr bwMode="auto">
          <a:xfrm>
            <a:off x="5286380" y="4429132"/>
            <a:ext cx="2286016" cy="496286"/>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3786182" y="5593571"/>
            <a:ext cx="1214446" cy="78939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543956" cy="642942"/>
          </a:xfrm>
        </p:spPr>
        <p:txBody>
          <a:bodyPr/>
          <a:lstStyle/>
          <a:p>
            <a:r>
              <a:rPr lang="bg-BG" sz="2200" dirty="0">
                <a:solidFill>
                  <a:srgbClr val="C00000"/>
                </a:solidFill>
                <a:latin typeface="Arial" pitchFamily="34" charset="0"/>
                <a:cs typeface="Arial" pitchFamily="34" charset="0"/>
              </a:rPr>
              <a:t>КИНЕМАТИКА НА ТОЧКА.</a:t>
            </a:r>
            <a:r>
              <a:rPr lang="en-US" sz="2200" dirty="0">
                <a:solidFill>
                  <a:srgbClr val="C00000"/>
                </a:solidFill>
                <a:latin typeface="Arial" pitchFamily="34" charset="0"/>
                <a:cs typeface="Arial" pitchFamily="34" charset="0"/>
              </a:rPr>
              <a:t> </a:t>
            </a:r>
            <a:r>
              <a:rPr lang="bg-BG" sz="2200" dirty="0">
                <a:solidFill>
                  <a:srgbClr val="C00000"/>
                </a:solidFill>
                <a:latin typeface="Arial" pitchFamily="34" charset="0"/>
                <a:cs typeface="Arial" pitchFamily="34" charset="0"/>
              </a:rPr>
              <a:t>Криволинейно движение на точка. Скорост и ускорение.</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41</a:t>
            </a:fld>
            <a:endParaRPr lang="bg-BG"/>
          </a:p>
        </p:txBody>
      </p:sp>
      <p:graphicFrame>
        <p:nvGraphicFramePr>
          <p:cNvPr id="7" name="Обект 10"/>
          <p:cNvGraphicFramePr>
            <a:graphicFrameLocks noChangeAspect="1"/>
          </p:cNvGraphicFramePr>
          <p:nvPr/>
        </p:nvGraphicFramePr>
        <p:xfrm>
          <a:off x="1284288" y="3677986"/>
          <a:ext cx="1800225" cy="563562"/>
        </p:xfrm>
        <a:graphic>
          <a:graphicData uri="http://schemas.openxmlformats.org/presentationml/2006/ole">
            <mc:AlternateContent xmlns:mc="http://schemas.openxmlformats.org/markup-compatibility/2006">
              <mc:Choice xmlns:v="urn:schemas-microsoft-com:vml" Requires="v">
                <p:oleObj name="Equation" r:id="rId2" imgW="634725" imgH="203112" progId="">
                  <p:embed/>
                </p:oleObj>
              </mc:Choice>
              <mc:Fallback>
                <p:oleObj name="Equation" r:id="rId2" imgW="634725" imgH="203112" progId="">
                  <p:embed/>
                  <p:pic>
                    <p:nvPicPr>
                      <p:cNvPr id="7" name="Обект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288" y="3677986"/>
                        <a:ext cx="1800225" cy="563562"/>
                      </a:xfrm>
                      <a:prstGeom prst="rect">
                        <a:avLst/>
                      </a:prstGeom>
                      <a:solidFill>
                        <a:schemeClr val="bg2"/>
                      </a:solidFill>
                    </p:spPr>
                  </p:pic>
                </p:oleObj>
              </mc:Fallback>
            </mc:AlternateContent>
          </a:graphicData>
        </a:graphic>
      </p:graphicFrame>
      <p:graphicFrame>
        <p:nvGraphicFramePr>
          <p:cNvPr id="8" name="Обект 11"/>
          <p:cNvGraphicFramePr>
            <a:graphicFrameLocks noChangeAspect="1"/>
          </p:cNvGraphicFramePr>
          <p:nvPr/>
        </p:nvGraphicFramePr>
        <p:xfrm>
          <a:off x="4878968" y="5356212"/>
          <a:ext cx="3836987" cy="1123950"/>
        </p:xfrm>
        <a:graphic>
          <a:graphicData uri="http://schemas.openxmlformats.org/presentationml/2006/ole">
            <mc:AlternateContent xmlns:mc="http://schemas.openxmlformats.org/markup-compatibility/2006">
              <mc:Choice xmlns:v="urn:schemas-microsoft-com:vml" Requires="v">
                <p:oleObj name="Equation" r:id="rId4" imgW="1396394" imgH="406224" progId="">
                  <p:embed/>
                </p:oleObj>
              </mc:Choice>
              <mc:Fallback>
                <p:oleObj name="Equation" r:id="rId4" imgW="1396394" imgH="406224" progId="">
                  <p:embed/>
                  <p:pic>
                    <p:nvPicPr>
                      <p:cNvPr id="8" name="Обект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968" y="5356212"/>
                        <a:ext cx="3836987" cy="1123950"/>
                      </a:xfrm>
                      <a:prstGeom prst="rect">
                        <a:avLst/>
                      </a:prstGeom>
                      <a:solidFill>
                        <a:schemeClr val="bg2"/>
                      </a:solidFill>
                    </p:spPr>
                  </p:pic>
                </p:oleObj>
              </mc:Fallback>
            </mc:AlternateContent>
          </a:graphicData>
        </a:graphic>
      </p:graphicFrame>
      <p:cxnSp>
        <p:nvCxnSpPr>
          <p:cNvPr id="9" name="Извито съединение 35"/>
          <p:cNvCxnSpPr/>
          <p:nvPr/>
        </p:nvCxnSpPr>
        <p:spPr>
          <a:xfrm>
            <a:off x="2174875" y="1223963"/>
            <a:ext cx="1800225" cy="1704975"/>
          </a:xfrm>
          <a:prstGeom prst="curvedConnector3">
            <a:avLst>
              <a:gd name="adj1" fmla="val 2543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Съединител &quot;права стрелка&quot; 36"/>
          <p:cNvCxnSpPr/>
          <p:nvPr/>
        </p:nvCxnSpPr>
        <p:spPr>
          <a:xfrm>
            <a:off x="1033463" y="3273425"/>
            <a:ext cx="3313112" cy="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1" name="Съединител &quot;права стрелка&quot; 37"/>
          <p:cNvCxnSpPr/>
          <p:nvPr/>
        </p:nvCxnSpPr>
        <p:spPr>
          <a:xfrm flipV="1">
            <a:off x="1033463" y="682625"/>
            <a:ext cx="0" cy="259080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2" name="Съединител &quot;права стрелка&quot; 38"/>
          <p:cNvCxnSpPr/>
          <p:nvPr/>
        </p:nvCxnSpPr>
        <p:spPr>
          <a:xfrm flipH="1">
            <a:off x="98425" y="3273425"/>
            <a:ext cx="935038" cy="1081088"/>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3" name="Rectangle 25"/>
          <p:cNvSpPr>
            <a:spLocks noRot="1" noChangeAspect="1" noMove="1" noResize="1" noEditPoints="1" noAdjustHandles="1" noChangeArrowheads="1" noChangeShapeType="1" noTextEdit="1"/>
          </p:cNvSpPr>
          <p:nvPr/>
        </p:nvSpPr>
        <p:spPr>
          <a:xfrm>
            <a:off x="474868" y="2904825"/>
            <a:ext cx="559213" cy="461665"/>
          </a:xfrm>
          <a:prstGeom prst="rect">
            <a:avLst/>
          </a:prstGeom>
          <a:blipFill rotWithShape="1">
            <a:blip r:embed="rId6"/>
            <a:stretch>
              <a:fillRect/>
            </a:stretch>
          </a:blipFill>
        </p:spPr>
        <p:txBody>
          <a:bodyPr/>
          <a:lstStyle/>
          <a:p>
            <a:r>
              <a:rPr lang="bg-BG">
                <a:noFill/>
                <a:latin typeface="Georgia" pitchFamily="18" charset="0"/>
              </a:rPr>
              <a:t> </a:t>
            </a:r>
          </a:p>
        </p:txBody>
      </p:sp>
      <p:sp>
        <p:nvSpPr>
          <p:cNvPr id="14" name="Rectangle 25"/>
          <p:cNvSpPr>
            <a:spLocks noRot="1" noChangeAspect="1" noMove="1" noResize="1" noEditPoints="1" noAdjustHandles="1" noChangeArrowheads="1" noChangeShapeType="1" noTextEdit="1"/>
          </p:cNvSpPr>
          <p:nvPr/>
        </p:nvSpPr>
        <p:spPr>
          <a:xfrm>
            <a:off x="-115221" y="3814217"/>
            <a:ext cx="426399" cy="461665"/>
          </a:xfrm>
          <a:prstGeom prst="rect">
            <a:avLst/>
          </a:prstGeom>
          <a:blipFill rotWithShape="1">
            <a:blip r:embed="rId7"/>
            <a:stretch>
              <a:fillRect/>
            </a:stretch>
          </a:blipFill>
        </p:spPr>
        <p:txBody>
          <a:bodyPr/>
          <a:lstStyle/>
          <a:p>
            <a:r>
              <a:rPr lang="bg-BG">
                <a:noFill/>
                <a:latin typeface="Georgia" pitchFamily="18" charset="0"/>
              </a:rPr>
              <a:t> </a:t>
            </a:r>
          </a:p>
        </p:txBody>
      </p:sp>
      <p:sp>
        <p:nvSpPr>
          <p:cNvPr id="15" name="Rectangle 25"/>
          <p:cNvSpPr>
            <a:spLocks noRot="1" noChangeAspect="1" noMove="1" noResize="1" noEditPoints="1" noAdjustHandles="1" noChangeArrowheads="1" noChangeShapeType="1" noTextEdit="1"/>
          </p:cNvSpPr>
          <p:nvPr/>
        </p:nvSpPr>
        <p:spPr>
          <a:xfrm>
            <a:off x="3920052" y="3451263"/>
            <a:ext cx="426399" cy="461665"/>
          </a:xfrm>
          <a:prstGeom prst="rect">
            <a:avLst/>
          </a:prstGeom>
          <a:blipFill rotWithShape="1">
            <a:blip r:embed="rId8"/>
            <a:stretch>
              <a:fillRect b="-5263"/>
            </a:stretch>
          </a:blipFill>
        </p:spPr>
        <p:txBody>
          <a:bodyPr/>
          <a:lstStyle/>
          <a:p>
            <a:r>
              <a:rPr lang="bg-BG">
                <a:noFill/>
                <a:latin typeface="Georgia" pitchFamily="18" charset="0"/>
              </a:rPr>
              <a:t> </a:t>
            </a:r>
          </a:p>
        </p:txBody>
      </p:sp>
      <p:sp>
        <p:nvSpPr>
          <p:cNvPr id="16" name="Rectangle 25"/>
          <p:cNvSpPr>
            <a:spLocks noRot="1" noChangeAspect="1" noMove="1" noResize="1" noEditPoints="1" noAdjustHandles="1" noChangeArrowheads="1" noChangeShapeType="1" noTextEdit="1"/>
          </p:cNvSpPr>
          <p:nvPr/>
        </p:nvSpPr>
        <p:spPr>
          <a:xfrm>
            <a:off x="501602" y="681869"/>
            <a:ext cx="407932" cy="461665"/>
          </a:xfrm>
          <a:prstGeom prst="rect">
            <a:avLst/>
          </a:prstGeom>
          <a:blipFill rotWithShape="1">
            <a:blip r:embed="rId9"/>
            <a:stretch>
              <a:fillRect/>
            </a:stretch>
          </a:blipFill>
        </p:spPr>
        <p:txBody>
          <a:bodyPr/>
          <a:lstStyle/>
          <a:p>
            <a:r>
              <a:rPr lang="bg-BG">
                <a:noFill/>
                <a:latin typeface="Georgia" pitchFamily="18" charset="0"/>
              </a:rPr>
              <a:t> </a:t>
            </a:r>
          </a:p>
        </p:txBody>
      </p:sp>
      <p:sp>
        <p:nvSpPr>
          <p:cNvPr id="17" name="Дъга 43"/>
          <p:cNvSpPr/>
          <p:nvPr/>
        </p:nvSpPr>
        <p:spPr>
          <a:xfrm>
            <a:off x="782638" y="925513"/>
            <a:ext cx="1512887" cy="777875"/>
          </a:xfrm>
          <a:prstGeom prst="arc">
            <a:avLst>
              <a:gd name="adj1" fmla="val 16200000"/>
              <a:gd name="adj2" fmla="val 21005676"/>
            </a:avLst>
          </a:prstGeom>
          <a:ln w="76200">
            <a:solidFill>
              <a:srgbClr val="00B050"/>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bg-BG">
              <a:solidFill>
                <a:prstClr val="black"/>
              </a:solidFill>
            </a:endParaRPr>
          </a:p>
        </p:txBody>
      </p:sp>
      <p:sp>
        <p:nvSpPr>
          <p:cNvPr id="18" name="Rectangle 25"/>
          <p:cNvSpPr>
            <a:spLocks noRot="1" noChangeAspect="1" noMove="1" noResize="1" noEditPoints="1" noAdjustHandles="1" noChangeArrowheads="1" noChangeShapeType="1" noTextEdit="1"/>
          </p:cNvSpPr>
          <p:nvPr/>
        </p:nvSpPr>
        <p:spPr>
          <a:xfrm>
            <a:off x="1133463" y="1070508"/>
            <a:ext cx="639470" cy="461665"/>
          </a:xfrm>
          <a:prstGeom prst="rect">
            <a:avLst/>
          </a:prstGeom>
          <a:blipFill rotWithShape="1">
            <a:blip r:embed="rId10"/>
            <a:stretch>
              <a:fillRect/>
            </a:stretch>
          </a:blipFill>
        </p:spPr>
        <p:txBody>
          <a:bodyPr/>
          <a:lstStyle/>
          <a:p>
            <a:r>
              <a:rPr lang="bg-BG">
                <a:noFill/>
                <a:latin typeface="Georgia" pitchFamily="18" charset="0"/>
              </a:rPr>
              <a:t> </a:t>
            </a:r>
          </a:p>
        </p:txBody>
      </p:sp>
      <p:sp>
        <p:nvSpPr>
          <p:cNvPr id="19" name="Овал 45"/>
          <p:cNvSpPr/>
          <p:nvPr/>
        </p:nvSpPr>
        <p:spPr>
          <a:xfrm>
            <a:off x="1360488" y="785813"/>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20" name="Овал 46"/>
          <p:cNvSpPr/>
          <p:nvPr/>
        </p:nvSpPr>
        <p:spPr>
          <a:xfrm>
            <a:off x="2116138" y="1084263"/>
            <a:ext cx="215900" cy="2301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21" name="Овал 47"/>
          <p:cNvSpPr/>
          <p:nvPr/>
        </p:nvSpPr>
        <p:spPr>
          <a:xfrm>
            <a:off x="2552700" y="2138363"/>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22" name="Rectangle 25"/>
          <p:cNvSpPr>
            <a:spLocks noRot="1" noChangeAspect="1" noMove="1" noResize="1" noEditPoints="1" noAdjustHandles="1" noChangeArrowheads="1" noChangeShapeType="1" noTextEdit="1"/>
          </p:cNvSpPr>
          <p:nvPr/>
        </p:nvSpPr>
        <p:spPr>
          <a:xfrm>
            <a:off x="2768715" y="1969822"/>
            <a:ext cx="632353" cy="461665"/>
          </a:xfrm>
          <a:prstGeom prst="rect">
            <a:avLst/>
          </a:prstGeom>
          <a:blipFill rotWithShape="1">
            <a:blip r:embed="rId11"/>
            <a:stretch>
              <a:fillRect/>
            </a:stretch>
          </a:blipFill>
        </p:spPr>
        <p:txBody>
          <a:bodyPr/>
          <a:lstStyle/>
          <a:p>
            <a:r>
              <a:rPr lang="bg-BG">
                <a:noFill/>
                <a:latin typeface="Georgia" pitchFamily="18" charset="0"/>
              </a:rPr>
              <a:t> </a:t>
            </a:r>
          </a:p>
        </p:txBody>
      </p:sp>
      <p:sp>
        <p:nvSpPr>
          <p:cNvPr id="23" name="Rectangle 25"/>
          <p:cNvSpPr>
            <a:spLocks noRot="1" noChangeAspect="1" noMove="1" noResize="1" noEditPoints="1" noAdjustHandles="1" noChangeArrowheads="1" noChangeShapeType="1" noTextEdit="1"/>
          </p:cNvSpPr>
          <p:nvPr/>
        </p:nvSpPr>
        <p:spPr>
          <a:xfrm>
            <a:off x="2327656" y="825885"/>
            <a:ext cx="522387" cy="461665"/>
          </a:xfrm>
          <a:prstGeom prst="rect">
            <a:avLst/>
          </a:prstGeom>
          <a:blipFill rotWithShape="1">
            <a:blip r:embed="rId12"/>
            <a:stretch>
              <a:fillRect/>
            </a:stretch>
          </a:blipFill>
        </p:spPr>
        <p:txBody>
          <a:bodyPr/>
          <a:lstStyle/>
          <a:p>
            <a:r>
              <a:rPr lang="bg-BG">
                <a:noFill/>
                <a:latin typeface="Georgia" pitchFamily="18" charset="0"/>
              </a:rPr>
              <a:t> </a:t>
            </a:r>
          </a:p>
        </p:txBody>
      </p:sp>
      <p:sp>
        <p:nvSpPr>
          <p:cNvPr id="24" name="Правоъгълник 50"/>
          <p:cNvSpPr>
            <a:spLocks noRot="1" noChangeAspect="1" noMove="1" noResize="1" noEditPoints="1" noAdjustHandles="1" noChangeArrowheads="1" noChangeShapeType="1" noTextEdit="1"/>
          </p:cNvSpPr>
          <p:nvPr/>
        </p:nvSpPr>
        <p:spPr>
          <a:xfrm>
            <a:off x="1156793" y="1873936"/>
            <a:ext cx="406200" cy="461665"/>
          </a:xfrm>
          <a:prstGeom prst="rect">
            <a:avLst/>
          </a:prstGeom>
          <a:blipFill rotWithShape="1">
            <a:blip r:embed="rId13"/>
            <a:stretch>
              <a:fillRect t="-23684" r="-31818"/>
            </a:stretch>
          </a:blipFill>
        </p:spPr>
        <p:txBody>
          <a:bodyPr/>
          <a:lstStyle/>
          <a:p>
            <a:r>
              <a:rPr lang="bg-BG">
                <a:noFill/>
                <a:latin typeface="Georgia" pitchFamily="18" charset="0"/>
              </a:rPr>
              <a:t> </a:t>
            </a:r>
          </a:p>
        </p:txBody>
      </p:sp>
      <p:sp>
        <p:nvSpPr>
          <p:cNvPr id="25" name="Правоъгълник 51"/>
          <p:cNvSpPr>
            <a:spLocks noRot="1" noChangeAspect="1" noMove="1" noResize="1" noEditPoints="1" noAdjustHandles="1" noChangeArrowheads="1" noChangeShapeType="1" noTextEdit="1"/>
          </p:cNvSpPr>
          <p:nvPr/>
        </p:nvSpPr>
        <p:spPr>
          <a:xfrm>
            <a:off x="1995383" y="1685674"/>
            <a:ext cx="588944" cy="461665"/>
          </a:xfrm>
          <a:prstGeom prst="rect">
            <a:avLst/>
          </a:prstGeom>
          <a:blipFill rotWithShape="1">
            <a:blip r:embed="rId14"/>
            <a:stretch>
              <a:fillRect t="-24000" r="-52577"/>
            </a:stretch>
          </a:blipFill>
        </p:spPr>
        <p:txBody>
          <a:bodyPr/>
          <a:lstStyle/>
          <a:p>
            <a:r>
              <a:rPr lang="bg-BG">
                <a:noFill/>
                <a:latin typeface="Georgia" pitchFamily="18" charset="0"/>
              </a:rPr>
              <a:t> </a:t>
            </a:r>
          </a:p>
        </p:txBody>
      </p:sp>
      <p:sp>
        <p:nvSpPr>
          <p:cNvPr id="26" name="Правоъгълник 52"/>
          <p:cNvSpPr>
            <a:spLocks noRot="1" noChangeAspect="1" noMove="1" noResize="1" noEditPoints="1" noAdjustHandles="1" noChangeArrowheads="1" noChangeShapeType="1" noTextEdit="1"/>
          </p:cNvSpPr>
          <p:nvPr/>
        </p:nvSpPr>
        <p:spPr>
          <a:xfrm>
            <a:off x="1993444" y="2574046"/>
            <a:ext cx="501163" cy="461665"/>
          </a:xfrm>
          <a:prstGeom prst="rect">
            <a:avLst/>
          </a:prstGeom>
          <a:blipFill rotWithShape="1">
            <a:blip r:embed="rId15"/>
            <a:stretch>
              <a:fillRect t="-23684" r="-26829"/>
            </a:stretch>
          </a:blipFill>
        </p:spPr>
        <p:txBody>
          <a:bodyPr/>
          <a:lstStyle/>
          <a:p>
            <a:r>
              <a:rPr lang="bg-BG">
                <a:noFill/>
                <a:latin typeface="Georgia" pitchFamily="18" charset="0"/>
              </a:rPr>
              <a:t> </a:t>
            </a:r>
          </a:p>
        </p:txBody>
      </p:sp>
      <p:sp>
        <p:nvSpPr>
          <p:cNvPr id="27" name="Rectangle 25"/>
          <p:cNvSpPr>
            <a:spLocks noRot="1" noChangeAspect="1" noMove="1" noResize="1" noEditPoints="1" noAdjustHandles="1" noChangeArrowheads="1" noChangeShapeType="1" noTextEdit="1"/>
          </p:cNvSpPr>
          <p:nvPr/>
        </p:nvSpPr>
        <p:spPr>
          <a:xfrm>
            <a:off x="1821301" y="530814"/>
            <a:ext cx="402546" cy="461665"/>
          </a:xfrm>
          <a:prstGeom prst="rect">
            <a:avLst/>
          </a:prstGeom>
          <a:blipFill rotWithShape="1">
            <a:blip r:embed="rId16"/>
            <a:stretch>
              <a:fillRect/>
            </a:stretch>
          </a:blipFill>
        </p:spPr>
        <p:txBody>
          <a:bodyPr/>
          <a:lstStyle/>
          <a:p>
            <a:r>
              <a:rPr lang="bg-BG">
                <a:noFill/>
                <a:latin typeface="Georgia" pitchFamily="18" charset="0"/>
              </a:rPr>
              <a:t> </a:t>
            </a:r>
          </a:p>
        </p:txBody>
      </p:sp>
      <p:cxnSp>
        <p:nvCxnSpPr>
          <p:cNvPr id="28" name="Съединител &quot;права стрелка&quot; 54"/>
          <p:cNvCxnSpPr/>
          <p:nvPr/>
        </p:nvCxnSpPr>
        <p:spPr>
          <a:xfrm flipV="1">
            <a:off x="1033463" y="1281113"/>
            <a:ext cx="1114425" cy="19923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9" name="Съединител &quot;права стрелка&quot; 55"/>
          <p:cNvCxnSpPr>
            <a:endCxn id="21" idx="3"/>
          </p:cNvCxnSpPr>
          <p:nvPr/>
        </p:nvCxnSpPr>
        <p:spPr>
          <a:xfrm flipV="1">
            <a:off x="1033463" y="2335213"/>
            <a:ext cx="1550987" cy="93821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0" name="Съединител &quot;права стрелка&quot; 56"/>
          <p:cNvCxnSpPr/>
          <p:nvPr/>
        </p:nvCxnSpPr>
        <p:spPr>
          <a:xfrm>
            <a:off x="2244725" y="1236663"/>
            <a:ext cx="431800" cy="105568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1" name="Извито съединение 57"/>
          <p:cNvCxnSpPr/>
          <p:nvPr/>
        </p:nvCxnSpPr>
        <p:spPr>
          <a:xfrm>
            <a:off x="6551613" y="2022475"/>
            <a:ext cx="1800225" cy="1704975"/>
          </a:xfrm>
          <a:prstGeom prst="curvedConnector3">
            <a:avLst>
              <a:gd name="adj1" fmla="val 2543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Съединител &quot;права стрелка&quot; 58"/>
          <p:cNvCxnSpPr/>
          <p:nvPr/>
        </p:nvCxnSpPr>
        <p:spPr>
          <a:xfrm>
            <a:off x="5411788" y="4071938"/>
            <a:ext cx="3311525" cy="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3" name="Съединител &quot;права стрелка&quot; 59"/>
          <p:cNvCxnSpPr/>
          <p:nvPr/>
        </p:nvCxnSpPr>
        <p:spPr>
          <a:xfrm flipV="1">
            <a:off x="5411788" y="1479550"/>
            <a:ext cx="0" cy="2592388"/>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4" name="Съединител &quot;права стрелка&quot; 60"/>
          <p:cNvCxnSpPr/>
          <p:nvPr/>
        </p:nvCxnSpPr>
        <p:spPr>
          <a:xfrm flipH="1">
            <a:off x="4475163" y="4071938"/>
            <a:ext cx="936625" cy="107950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Rectangle 25"/>
          <p:cNvSpPr>
            <a:spLocks noRot="1" noChangeAspect="1" noMove="1" noResize="1" noEditPoints="1" noAdjustHandles="1" noChangeArrowheads="1" noChangeShapeType="1" noTextEdit="1"/>
          </p:cNvSpPr>
          <p:nvPr/>
        </p:nvSpPr>
        <p:spPr>
          <a:xfrm>
            <a:off x="4852234" y="3702687"/>
            <a:ext cx="559213" cy="461665"/>
          </a:xfrm>
          <a:prstGeom prst="rect">
            <a:avLst/>
          </a:prstGeom>
          <a:blipFill rotWithShape="1">
            <a:blip r:embed="rId17"/>
            <a:stretch>
              <a:fillRect/>
            </a:stretch>
          </a:blipFill>
        </p:spPr>
        <p:txBody>
          <a:bodyPr/>
          <a:lstStyle/>
          <a:p>
            <a:r>
              <a:rPr lang="bg-BG">
                <a:noFill/>
                <a:latin typeface="Georgia" pitchFamily="18" charset="0"/>
              </a:rPr>
              <a:t> </a:t>
            </a:r>
          </a:p>
        </p:txBody>
      </p:sp>
      <p:sp>
        <p:nvSpPr>
          <p:cNvPr id="36" name="Rectangle 25"/>
          <p:cNvSpPr>
            <a:spLocks noRot="1" noChangeAspect="1" noMove="1" noResize="1" noEditPoints="1" noAdjustHandles="1" noChangeArrowheads="1" noChangeShapeType="1" noTextEdit="1"/>
          </p:cNvSpPr>
          <p:nvPr/>
        </p:nvSpPr>
        <p:spPr>
          <a:xfrm>
            <a:off x="4262145" y="4612079"/>
            <a:ext cx="426399" cy="461665"/>
          </a:xfrm>
          <a:prstGeom prst="rect">
            <a:avLst/>
          </a:prstGeom>
          <a:blipFill rotWithShape="1">
            <a:blip r:embed="rId18"/>
            <a:stretch>
              <a:fillRect/>
            </a:stretch>
          </a:blipFill>
        </p:spPr>
        <p:txBody>
          <a:bodyPr/>
          <a:lstStyle/>
          <a:p>
            <a:r>
              <a:rPr lang="bg-BG">
                <a:noFill/>
                <a:latin typeface="Georgia" pitchFamily="18" charset="0"/>
              </a:rPr>
              <a:t> </a:t>
            </a:r>
          </a:p>
        </p:txBody>
      </p:sp>
      <p:sp>
        <p:nvSpPr>
          <p:cNvPr id="37" name="Rectangle 25"/>
          <p:cNvSpPr>
            <a:spLocks noRot="1" noChangeAspect="1" noMove="1" noResize="1" noEditPoints="1" noAdjustHandles="1" noChangeArrowheads="1" noChangeShapeType="1" noTextEdit="1"/>
          </p:cNvSpPr>
          <p:nvPr/>
        </p:nvSpPr>
        <p:spPr>
          <a:xfrm>
            <a:off x="8297418" y="4249125"/>
            <a:ext cx="426399" cy="461665"/>
          </a:xfrm>
          <a:prstGeom prst="rect">
            <a:avLst/>
          </a:prstGeom>
          <a:blipFill rotWithShape="1">
            <a:blip r:embed="rId19"/>
            <a:stretch>
              <a:fillRect b="-5263"/>
            </a:stretch>
          </a:blipFill>
        </p:spPr>
        <p:txBody>
          <a:bodyPr/>
          <a:lstStyle/>
          <a:p>
            <a:r>
              <a:rPr lang="bg-BG">
                <a:noFill/>
                <a:latin typeface="Georgia" pitchFamily="18" charset="0"/>
              </a:rPr>
              <a:t> </a:t>
            </a:r>
          </a:p>
        </p:txBody>
      </p:sp>
      <p:sp>
        <p:nvSpPr>
          <p:cNvPr id="38" name="Rectangle 25"/>
          <p:cNvSpPr>
            <a:spLocks noRot="1" noChangeAspect="1" noMove="1" noResize="1" noEditPoints="1" noAdjustHandles="1" noChangeArrowheads="1" noChangeShapeType="1" noTextEdit="1"/>
          </p:cNvSpPr>
          <p:nvPr/>
        </p:nvSpPr>
        <p:spPr>
          <a:xfrm>
            <a:off x="4878968" y="1479731"/>
            <a:ext cx="407932" cy="461665"/>
          </a:xfrm>
          <a:prstGeom prst="rect">
            <a:avLst/>
          </a:prstGeom>
          <a:blipFill rotWithShape="1">
            <a:blip r:embed="rId20"/>
            <a:stretch>
              <a:fillRect/>
            </a:stretch>
          </a:blipFill>
        </p:spPr>
        <p:txBody>
          <a:bodyPr/>
          <a:lstStyle/>
          <a:p>
            <a:r>
              <a:rPr lang="bg-BG">
                <a:noFill/>
                <a:latin typeface="Georgia" pitchFamily="18" charset="0"/>
              </a:rPr>
              <a:t> </a:t>
            </a:r>
          </a:p>
        </p:txBody>
      </p:sp>
      <p:sp>
        <p:nvSpPr>
          <p:cNvPr id="39" name="Дъга 65"/>
          <p:cNvSpPr/>
          <p:nvPr/>
        </p:nvSpPr>
        <p:spPr>
          <a:xfrm>
            <a:off x="5160963" y="1724025"/>
            <a:ext cx="1511300" cy="777875"/>
          </a:xfrm>
          <a:prstGeom prst="arc">
            <a:avLst>
              <a:gd name="adj1" fmla="val 16200000"/>
              <a:gd name="adj2" fmla="val 21005676"/>
            </a:avLst>
          </a:prstGeom>
          <a:ln w="76200">
            <a:solidFill>
              <a:srgbClr val="00B050"/>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bg-BG">
              <a:solidFill>
                <a:prstClr val="black"/>
              </a:solidFill>
            </a:endParaRPr>
          </a:p>
        </p:txBody>
      </p:sp>
      <p:sp>
        <p:nvSpPr>
          <p:cNvPr id="40" name="Rectangle 25"/>
          <p:cNvSpPr>
            <a:spLocks noRot="1" noChangeAspect="1" noMove="1" noResize="1" noEditPoints="1" noAdjustHandles="1" noChangeArrowheads="1" noChangeShapeType="1" noTextEdit="1"/>
          </p:cNvSpPr>
          <p:nvPr/>
        </p:nvSpPr>
        <p:spPr>
          <a:xfrm>
            <a:off x="5510829" y="1868370"/>
            <a:ext cx="639470" cy="461665"/>
          </a:xfrm>
          <a:prstGeom prst="rect">
            <a:avLst/>
          </a:prstGeom>
          <a:blipFill rotWithShape="1">
            <a:blip r:embed="rId21"/>
            <a:stretch>
              <a:fillRect/>
            </a:stretch>
          </a:blipFill>
        </p:spPr>
        <p:txBody>
          <a:bodyPr/>
          <a:lstStyle/>
          <a:p>
            <a:r>
              <a:rPr lang="bg-BG">
                <a:noFill/>
                <a:latin typeface="Georgia" pitchFamily="18" charset="0"/>
              </a:rPr>
              <a:t> </a:t>
            </a:r>
          </a:p>
        </p:txBody>
      </p:sp>
      <p:sp>
        <p:nvSpPr>
          <p:cNvPr id="41" name="Овал 67"/>
          <p:cNvSpPr/>
          <p:nvPr/>
        </p:nvSpPr>
        <p:spPr>
          <a:xfrm>
            <a:off x="5737225" y="1584325"/>
            <a:ext cx="215900" cy="230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42" name="Овал 68"/>
          <p:cNvSpPr/>
          <p:nvPr/>
        </p:nvSpPr>
        <p:spPr>
          <a:xfrm>
            <a:off x="6494463" y="1881188"/>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bg-BG">
              <a:solidFill>
                <a:prstClr val="white"/>
              </a:solidFill>
            </a:endParaRPr>
          </a:p>
        </p:txBody>
      </p:sp>
      <p:sp>
        <p:nvSpPr>
          <p:cNvPr id="43" name="Rectangle 25"/>
          <p:cNvSpPr>
            <a:spLocks noRot="1" noChangeAspect="1" noMove="1" noResize="1" noEditPoints="1" noAdjustHandles="1" noChangeArrowheads="1" noChangeShapeType="1" noTextEdit="1"/>
          </p:cNvSpPr>
          <p:nvPr/>
        </p:nvSpPr>
        <p:spPr>
          <a:xfrm>
            <a:off x="6705022" y="1623747"/>
            <a:ext cx="522387" cy="461665"/>
          </a:xfrm>
          <a:prstGeom prst="rect">
            <a:avLst/>
          </a:prstGeom>
          <a:blipFill rotWithShape="1">
            <a:blip r:embed="rId22"/>
            <a:stretch>
              <a:fillRect/>
            </a:stretch>
          </a:blipFill>
        </p:spPr>
        <p:txBody>
          <a:bodyPr/>
          <a:lstStyle/>
          <a:p>
            <a:r>
              <a:rPr lang="bg-BG">
                <a:noFill/>
                <a:latin typeface="Georgia" pitchFamily="18" charset="0"/>
              </a:rPr>
              <a:t> </a:t>
            </a:r>
          </a:p>
        </p:txBody>
      </p:sp>
      <p:sp>
        <p:nvSpPr>
          <p:cNvPr id="44" name="Правоъгълник 72"/>
          <p:cNvSpPr>
            <a:spLocks noRot="1" noChangeAspect="1" noMove="1" noResize="1" noEditPoints="1" noAdjustHandles="1" noChangeArrowheads="1" noChangeShapeType="1" noTextEdit="1"/>
          </p:cNvSpPr>
          <p:nvPr/>
        </p:nvSpPr>
        <p:spPr>
          <a:xfrm>
            <a:off x="5534159" y="2671798"/>
            <a:ext cx="406200" cy="461665"/>
          </a:xfrm>
          <a:prstGeom prst="rect">
            <a:avLst/>
          </a:prstGeom>
          <a:blipFill rotWithShape="1">
            <a:blip r:embed="rId23"/>
            <a:stretch>
              <a:fillRect t="-23684" r="-31818"/>
            </a:stretch>
          </a:blipFill>
        </p:spPr>
        <p:txBody>
          <a:bodyPr/>
          <a:lstStyle/>
          <a:p>
            <a:r>
              <a:rPr lang="bg-BG">
                <a:noFill/>
                <a:latin typeface="Georgia" pitchFamily="18" charset="0"/>
              </a:rPr>
              <a:t> </a:t>
            </a:r>
          </a:p>
        </p:txBody>
      </p:sp>
      <p:sp>
        <p:nvSpPr>
          <p:cNvPr id="45" name="Rectangle 25"/>
          <p:cNvSpPr>
            <a:spLocks noRot="1" noChangeAspect="1" noMove="1" noResize="1" noEditPoints="1" noAdjustHandles="1" noChangeArrowheads="1" noChangeShapeType="1" noTextEdit="1"/>
          </p:cNvSpPr>
          <p:nvPr/>
        </p:nvSpPr>
        <p:spPr>
          <a:xfrm>
            <a:off x="6148926" y="1259217"/>
            <a:ext cx="402546" cy="461665"/>
          </a:xfrm>
          <a:prstGeom prst="rect">
            <a:avLst/>
          </a:prstGeom>
          <a:blipFill rotWithShape="1">
            <a:blip r:embed="rId24"/>
            <a:stretch>
              <a:fillRect/>
            </a:stretch>
          </a:blipFill>
        </p:spPr>
        <p:txBody>
          <a:bodyPr/>
          <a:lstStyle/>
          <a:p>
            <a:r>
              <a:rPr lang="bg-BG">
                <a:noFill/>
                <a:latin typeface="Georgia" pitchFamily="18" charset="0"/>
              </a:rPr>
              <a:t> </a:t>
            </a:r>
          </a:p>
        </p:txBody>
      </p:sp>
      <p:cxnSp>
        <p:nvCxnSpPr>
          <p:cNvPr id="46" name="Съединител &quot;права стрелка&quot; 76"/>
          <p:cNvCxnSpPr>
            <a:endCxn id="42" idx="3"/>
          </p:cNvCxnSpPr>
          <p:nvPr/>
        </p:nvCxnSpPr>
        <p:spPr>
          <a:xfrm flipV="1">
            <a:off x="5411788" y="2079625"/>
            <a:ext cx="1114425" cy="199231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7" name="Съединител &quot;права стрелка&quot; 2"/>
          <p:cNvCxnSpPr/>
          <p:nvPr/>
        </p:nvCxnSpPr>
        <p:spPr>
          <a:xfrm>
            <a:off x="6672263" y="2032000"/>
            <a:ext cx="747712" cy="788988"/>
          </a:xfrm>
          <a:prstGeom prst="straightConnector1">
            <a:avLst/>
          </a:prstGeom>
          <a:ln w="57150">
            <a:solidFill>
              <a:srgbClr val="7030A0"/>
            </a:solidFill>
            <a:tailEnd type="arrow"/>
          </a:ln>
        </p:spPr>
        <p:style>
          <a:lnRef idx="2">
            <a:schemeClr val="accent3"/>
          </a:lnRef>
          <a:fillRef idx="0">
            <a:schemeClr val="accent3"/>
          </a:fillRef>
          <a:effectRef idx="1">
            <a:schemeClr val="accent3"/>
          </a:effectRef>
          <a:fontRef idx="minor">
            <a:schemeClr val="tx1"/>
          </a:fontRef>
        </p:style>
      </p:cxnSp>
      <p:sp>
        <p:nvSpPr>
          <p:cNvPr id="48" name="Правоъгълник 80"/>
          <p:cNvSpPr>
            <a:spLocks noRot="1" noChangeAspect="1" noMove="1" noResize="1" noEditPoints="1" noAdjustHandles="1" noChangeArrowheads="1" noChangeShapeType="1" noTextEdit="1"/>
          </p:cNvSpPr>
          <p:nvPr/>
        </p:nvSpPr>
        <p:spPr>
          <a:xfrm>
            <a:off x="7227409" y="2078951"/>
            <a:ext cx="484556" cy="506421"/>
          </a:xfrm>
          <a:prstGeom prst="rect">
            <a:avLst/>
          </a:prstGeom>
          <a:blipFill rotWithShape="1">
            <a:blip r:embed="rId25"/>
            <a:stretch>
              <a:fillRect/>
            </a:stretch>
          </a:blipFill>
        </p:spPr>
        <p:txBody>
          <a:bodyPr/>
          <a:lstStyle/>
          <a:p>
            <a:r>
              <a:rPr lang="bg-BG">
                <a:noFill/>
                <a:latin typeface="Georgia" pitchFamily="18" charset="0"/>
              </a:rPr>
              <a:t> </a:t>
            </a:r>
          </a:p>
        </p:txBody>
      </p:sp>
      <p:sp>
        <p:nvSpPr>
          <p:cNvPr id="49" name="Content Placeholder 2">
            <a:extLst>
              <a:ext uri="{FF2B5EF4-FFF2-40B4-BE49-F238E27FC236}">
                <a16:creationId xmlns:a16="http://schemas.microsoft.com/office/drawing/2014/main" id="{F80E309E-1EA6-4320-9BD1-795979AEECEA}"/>
              </a:ext>
            </a:extLst>
          </p:cNvPr>
          <p:cNvSpPr>
            <a:spLocks noGrp="1"/>
          </p:cNvSpPr>
          <p:nvPr>
            <p:ph idx="1"/>
          </p:nvPr>
        </p:nvSpPr>
        <p:spPr>
          <a:xfrm>
            <a:off x="-30321" y="5391795"/>
            <a:ext cx="4715953" cy="733190"/>
          </a:xfrm>
        </p:spPr>
        <p:txBody>
          <a:bodyPr/>
          <a:lstStyle/>
          <a:p>
            <a:pPr>
              <a:buFont typeface="Wingdings" pitchFamily="2" charset="2"/>
              <a:buChar char="Ø"/>
            </a:pPr>
            <a:r>
              <a:rPr lang="bg-BG" sz="2000" dirty="0">
                <a:solidFill>
                  <a:srgbClr val="3333CC"/>
                </a:solidFill>
                <a:latin typeface="Arial" pitchFamily="34" charset="0"/>
                <a:cs typeface="Arial" pitchFamily="34" charset="0"/>
              </a:rPr>
              <a:t>Скорост на т.М в даден момент се нарича границата на отношението ∆</a:t>
            </a:r>
            <a:r>
              <a:rPr lang="en-US" sz="2000" dirty="0">
                <a:solidFill>
                  <a:srgbClr val="3333CC"/>
                </a:solidFill>
                <a:latin typeface="Arial" pitchFamily="34" charset="0"/>
                <a:cs typeface="Arial" pitchFamily="34" charset="0"/>
              </a:rPr>
              <a:t>r</a:t>
            </a:r>
            <a:r>
              <a:rPr lang="bg-BG" sz="2000" dirty="0">
                <a:solidFill>
                  <a:srgbClr val="3333CC"/>
                </a:solidFill>
                <a:latin typeface="Arial" pitchFamily="34" charset="0"/>
                <a:cs typeface="Arial" pitchFamily="34" charset="0"/>
              </a:rPr>
              <a:t> и ∆</a:t>
            </a:r>
            <a:r>
              <a:rPr lang="en-US" sz="2000" dirty="0">
                <a:solidFill>
                  <a:srgbClr val="3333CC"/>
                </a:solidFill>
                <a:latin typeface="Arial" pitchFamily="34" charset="0"/>
                <a:cs typeface="Arial" pitchFamily="34" charset="0"/>
              </a:rPr>
              <a:t>t, </a:t>
            </a:r>
            <a:r>
              <a:rPr lang="bg-BG" sz="2000" dirty="0">
                <a:solidFill>
                  <a:srgbClr val="3333CC"/>
                </a:solidFill>
                <a:latin typeface="Arial" pitchFamily="34" charset="0"/>
                <a:cs typeface="Arial" pitchFamily="34" charset="0"/>
              </a:rPr>
              <a:t>когато </a:t>
            </a:r>
            <a:r>
              <a:rPr lang="en-US" sz="2000" dirty="0">
                <a:solidFill>
                  <a:srgbClr val="3333CC"/>
                </a:solidFill>
                <a:latin typeface="Arial" pitchFamily="34" charset="0"/>
                <a:cs typeface="Arial" pitchFamily="34" charset="0"/>
              </a:rPr>
              <a:t>∆t </a:t>
            </a:r>
            <a:r>
              <a:rPr lang="bg-BG" sz="2000" dirty="0">
                <a:solidFill>
                  <a:srgbClr val="3333CC"/>
                </a:solidFill>
                <a:latin typeface="Arial" pitchFamily="34" charset="0"/>
                <a:cs typeface="Arial" pitchFamily="34" charset="0"/>
              </a:rPr>
              <a:t>клони към 0.</a:t>
            </a:r>
            <a:r>
              <a:rPr lang="en-US" sz="2000" dirty="0">
                <a:solidFill>
                  <a:srgbClr val="3333CC"/>
                </a:solidFill>
                <a:latin typeface="Arial" pitchFamily="34" charset="0"/>
                <a:cs typeface="Arial" pitchFamily="34" charset="0"/>
              </a:rPr>
              <a:t> </a:t>
            </a:r>
            <a:endParaRPr lang="bg-BG" sz="2000" dirty="0">
              <a:solidFill>
                <a:srgbClr val="3333CC"/>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41" grpId="0" animBg="1"/>
      <p:bldP spid="4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5976" y="173245"/>
            <a:ext cx="4680520" cy="702476"/>
          </a:xfrm>
        </p:spPr>
        <p:txBody>
          <a:bodyPr/>
          <a:lstStyle/>
          <a:p>
            <a:r>
              <a:rPr lang="bg-BG" sz="2200" dirty="0">
                <a:solidFill>
                  <a:srgbClr val="C00000"/>
                </a:solidFill>
                <a:latin typeface="Arial" pitchFamily="34" charset="0"/>
                <a:cs typeface="Arial" pitchFamily="34" charset="0"/>
              </a:rPr>
              <a:t>КИНЕМАТИКА НА ТОЧКА.Скорост и ускорение.</a:t>
            </a:r>
            <a:endParaRPr lang="bg-BG" sz="22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latin typeface="Arial" pitchFamily="34" charset="0"/>
              </a:rPr>
              <a:pPr/>
              <a:t>42</a:t>
            </a:fld>
            <a:endParaRPr lang="bg-BG">
              <a:latin typeface="Arial" pitchFamily="34" charset="0"/>
            </a:endParaRPr>
          </a:p>
        </p:txBody>
      </p:sp>
      <p:sp>
        <p:nvSpPr>
          <p:cNvPr id="7" name="TextBox 6"/>
          <p:cNvSpPr txBox="1"/>
          <p:nvPr/>
        </p:nvSpPr>
        <p:spPr>
          <a:xfrm>
            <a:off x="407648" y="2455302"/>
            <a:ext cx="5266928" cy="1323439"/>
          </a:xfrm>
          <a:prstGeom prst="rect">
            <a:avLst/>
          </a:prstGeom>
          <a:noFill/>
        </p:spPr>
        <p:txBody>
          <a:bodyPr wrap="square" rtlCol="0">
            <a:spAutoFit/>
          </a:bodyPr>
          <a:lstStyle/>
          <a:p>
            <a:r>
              <a:rPr lang="bg-BG" sz="2000" dirty="0">
                <a:latin typeface="Arial" pitchFamily="34" charset="0"/>
              </a:rPr>
              <a:t>Когато движението на точката е зададено в декартова координатна система чрез уравненията </a:t>
            </a:r>
            <a:r>
              <a:rPr lang="en-US" sz="2000" dirty="0">
                <a:latin typeface="Arial" pitchFamily="34" charset="0"/>
              </a:rPr>
              <a:t>x(t), y(t), z(t) </a:t>
            </a:r>
            <a:r>
              <a:rPr lang="bg-BG" sz="2000" dirty="0">
                <a:latin typeface="Arial" pitchFamily="34" charset="0"/>
              </a:rPr>
              <a:t>може да се запише във векторна форма: </a:t>
            </a:r>
          </a:p>
        </p:txBody>
      </p:sp>
      <p:pic>
        <p:nvPicPr>
          <p:cNvPr id="5125" name="Picture 5"/>
          <p:cNvPicPr>
            <a:picLocks noChangeAspect="1" noChangeArrowheads="1"/>
          </p:cNvPicPr>
          <p:nvPr/>
        </p:nvPicPr>
        <p:blipFill>
          <a:blip r:embed="rId2"/>
          <a:srcRect/>
          <a:stretch>
            <a:fillRect/>
          </a:stretch>
        </p:blipFill>
        <p:spPr bwMode="auto">
          <a:xfrm>
            <a:off x="1425447" y="3827299"/>
            <a:ext cx="3071834" cy="506074"/>
          </a:xfrm>
          <a:prstGeom prst="rect">
            <a:avLst/>
          </a:prstGeom>
          <a:noFill/>
          <a:ln w="9525">
            <a:noFill/>
            <a:miter lim="800000"/>
            <a:headEnd/>
            <a:tailEnd/>
          </a:ln>
          <a:effectLst/>
        </p:spPr>
      </p:pic>
      <p:sp>
        <p:nvSpPr>
          <p:cNvPr id="10" name="TextBox 9"/>
          <p:cNvSpPr txBox="1"/>
          <p:nvPr/>
        </p:nvSpPr>
        <p:spPr>
          <a:xfrm>
            <a:off x="215308" y="4556569"/>
            <a:ext cx="5364804" cy="707886"/>
          </a:xfrm>
          <a:prstGeom prst="rect">
            <a:avLst/>
          </a:prstGeom>
          <a:noFill/>
        </p:spPr>
        <p:txBody>
          <a:bodyPr wrap="square" rtlCol="0">
            <a:spAutoFit/>
          </a:bodyPr>
          <a:lstStyle/>
          <a:p>
            <a:r>
              <a:rPr lang="bg-BG" sz="2000" dirty="0">
                <a:latin typeface="Arial" pitchFamily="34" charset="0"/>
              </a:rPr>
              <a:t>Тъй като единичните вектори са постоянни, за скоростта се получава:</a:t>
            </a:r>
          </a:p>
        </p:txBody>
      </p:sp>
      <p:pic>
        <p:nvPicPr>
          <p:cNvPr id="5127" name="Picture 7"/>
          <p:cNvPicPr>
            <a:picLocks noChangeAspect="1" noChangeArrowheads="1"/>
          </p:cNvPicPr>
          <p:nvPr/>
        </p:nvPicPr>
        <p:blipFill>
          <a:blip r:embed="rId3"/>
          <a:srcRect/>
          <a:stretch>
            <a:fillRect/>
          </a:stretch>
        </p:blipFill>
        <p:spPr bwMode="auto">
          <a:xfrm>
            <a:off x="58467" y="5848344"/>
            <a:ext cx="3429024" cy="857256"/>
          </a:xfrm>
          <a:prstGeom prst="rect">
            <a:avLst/>
          </a:prstGeom>
          <a:noFill/>
          <a:ln w="9525">
            <a:noFill/>
            <a:miter lim="800000"/>
            <a:headEnd/>
            <a:tailEnd/>
          </a:ln>
          <a:effectLst/>
        </p:spPr>
      </p:pic>
      <p:pic>
        <p:nvPicPr>
          <p:cNvPr id="5128" name="Picture 8"/>
          <p:cNvPicPr>
            <a:picLocks noChangeAspect="1" noChangeArrowheads="1"/>
          </p:cNvPicPr>
          <p:nvPr/>
        </p:nvPicPr>
        <p:blipFill>
          <a:blip r:embed="rId4"/>
          <a:srcRect/>
          <a:stretch>
            <a:fillRect/>
          </a:stretch>
        </p:blipFill>
        <p:spPr bwMode="auto">
          <a:xfrm>
            <a:off x="3547595" y="5002962"/>
            <a:ext cx="5596405" cy="1785950"/>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C3618777-760A-4AFE-9CC0-6605C695C5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5079" y="1513251"/>
            <a:ext cx="3628921" cy="2903137"/>
          </a:xfrm>
          <a:prstGeom prst="rect">
            <a:avLst/>
          </a:prstGeom>
        </p:spPr>
      </p:pic>
      <p:pic>
        <p:nvPicPr>
          <p:cNvPr id="12" name="Picture 11">
            <a:extLst>
              <a:ext uri="{FF2B5EF4-FFF2-40B4-BE49-F238E27FC236}">
                <a16:creationId xmlns:a16="http://schemas.microsoft.com/office/drawing/2014/main" id="{AA545D33-EB01-4112-85F3-BA0357742331}"/>
              </a:ext>
            </a:extLst>
          </p:cNvPr>
          <p:cNvPicPr>
            <a:picLocks noChangeAspect="1"/>
          </p:cNvPicPr>
          <p:nvPr/>
        </p:nvPicPr>
        <p:blipFill>
          <a:blip r:embed="rId6"/>
          <a:stretch>
            <a:fillRect/>
          </a:stretch>
        </p:blipFill>
        <p:spPr>
          <a:xfrm>
            <a:off x="50461" y="59653"/>
            <a:ext cx="3360198" cy="24734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571504"/>
          </a:xfrm>
        </p:spPr>
        <p:txBody>
          <a:bodyPr/>
          <a:lstStyle/>
          <a:p>
            <a:r>
              <a:rPr lang="bg-BG" sz="2200" dirty="0">
                <a:solidFill>
                  <a:srgbClr val="C00000"/>
                </a:solidFill>
                <a:latin typeface="Arial" pitchFamily="34" charset="0"/>
                <a:cs typeface="Arial" pitchFamily="34" charset="0"/>
              </a:rPr>
              <a:t>КИНЕМАТИКА НА ТОЧКА.Скорост и ускорение.</a:t>
            </a:r>
            <a:endParaRPr lang="bg-BG" sz="2200" dirty="0"/>
          </a:p>
        </p:txBody>
      </p:sp>
      <p:sp>
        <p:nvSpPr>
          <p:cNvPr id="3" name="Content Placeholder 2"/>
          <p:cNvSpPr>
            <a:spLocks noGrp="1"/>
          </p:cNvSpPr>
          <p:nvPr>
            <p:ph idx="1"/>
          </p:nvPr>
        </p:nvSpPr>
        <p:spPr>
          <a:xfrm>
            <a:off x="428596" y="928670"/>
            <a:ext cx="8391876" cy="1714512"/>
          </a:xfrm>
        </p:spPr>
        <p:txBody>
          <a:bodyPr/>
          <a:lstStyle/>
          <a:p>
            <a:pPr>
              <a:buFont typeface="Wingdings" pitchFamily="2" charset="2"/>
              <a:buChar char="Ø"/>
            </a:pPr>
            <a:r>
              <a:rPr lang="bg-BG" sz="2000" dirty="0">
                <a:solidFill>
                  <a:srgbClr val="3333CC"/>
                </a:solidFill>
                <a:latin typeface="Arial" pitchFamily="34" charset="0"/>
                <a:cs typeface="Arial" pitchFamily="34" charset="0"/>
              </a:rPr>
              <a:t>Ускорението</a:t>
            </a:r>
            <a:r>
              <a:rPr lang="bg-BG" sz="2000" dirty="0">
                <a:latin typeface="Arial" pitchFamily="34" charset="0"/>
                <a:cs typeface="Arial" pitchFamily="34" charset="0"/>
              </a:rPr>
              <a:t> на една точка характеризира </a:t>
            </a:r>
            <a:r>
              <a:rPr lang="bg-BG" sz="2000" dirty="0">
                <a:solidFill>
                  <a:srgbClr val="3333CC"/>
                </a:solidFill>
                <a:latin typeface="Arial" pitchFamily="34" charset="0"/>
                <a:cs typeface="Arial" pitchFamily="34" charset="0"/>
              </a:rPr>
              <a:t>бързината, с която се променя вектора на скоростта с течение на времето</a:t>
            </a:r>
            <a:r>
              <a:rPr lang="bg-BG" sz="2000" dirty="0">
                <a:latin typeface="Arial" pitchFamily="34" charset="0"/>
                <a:cs typeface="Arial" pitchFamily="34" charset="0"/>
              </a:rPr>
              <a:t>.</a:t>
            </a:r>
            <a:endParaRPr lang="en-US" sz="2000" dirty="0">
              <a:latin typeface="Arial" pitchFamily="34" charset="0"/>
              <a:cs typeface="Arial" pitchFamily="34" charset="0"/>
            </a:endParaRPr>
          </a:p>
          <a:p>
            <a:pPr>
              <a:buFont typeface="Wingdings" pitchFamily="2" charset="2"/>
              <a:buChar char="Ø"/>
            </a:pPr>
            <a:r>
              <a:rPr lang="bg-BG" sz="2000" dirty="0">
                <a:latin typeface="Arial" pitchFamily="34" charset="0"/>
                <a:cs typeface="Arial" pitchFamily="34" charset="0"/>
              </a:rPr>
              <a:t>Ако в момент </a:t>
            </a:r>
            <a:r>
              <a:rPr lang="en-US" sz="2000" dirty="0">
                <a:latin typeface="Arial" pitchFamily="34" charset="0"/>
                <a:cs typeface="Arial" pitchFamily="34" charset="0"/>
              </a:rPr>
              <a:t>t </a:t>
            </a:r>
            <a:r>
              <a:rPr lang="bg-BG" sz="2000" dirty="0">
                <a:latin typeface="Arial" pitchFamily="34" charset="0"/>
                <a:cs typeface="Arial" pitchFamily="34" charset="0"/>
              </a:rPr>
              <a:t>т.М има скорост </a:t>
            </a:r>
            <a:r>
              <a:rPr lang="en-US" sz="2000" dirty="0">
                <a:latin typeface="Arial" pitchFamily="34" charset="0"/>
                <a:cs typeface="Arial" pitchFamily="34" charset="0"/>
              </a:rPr>
              <a:t>v(t)</a:t>
            </a:r>
            <a:r>
              <a:rPr lang="bg-BG" sz="2000" dirty="0">
                <a:latin typeface="Arial" pitchFamily="34" charset="0"/>
                <a:cs typeface="Arial" pitchFamily="34" charset="0"/>
              </a:rPr>
              <a:t>, а в момента </a:t>
            </a:r>
            <a:r>
              <a:rPr lang="en-US" sz="2000" dirty="0">
                <a:latin typeface="Arial" pitchFamily="34" charset="0"/>
                <a:cs typeface="Arial" pitchFamily="34" charset="0"/>
              </a:rPr>
              <a:t>(t+∆t) – </a:t>
            </a:r>
            <a:r>
              <a:rPr lang="bg-BG" sz="2000" dirty="0">
                <a:latin typeface="Arial" pitchFamily="34" charset="0"/>
                <a:cs typeface="Arial" pitchFamily="34" charset="0"/>
              </a:rPr>
              <a:t>съответно </a:t>
            </a:r>
            <a:r>
              <a:rPr lang="en-US" sz="2000" dirty="0">
                <a:latin typeface="Arial" pitchFamily="34" charset="0"/>
                <a:cs typeface="Arial" pitchFamily="34" charset="0"/>
              </a:rPr>
              <a:t>v(t+∆t),</a:t>
            </a:r>
            <a:r>
              <a:rPr lang="bg-BG" sz="2000" dirty="0">
                <a:latin typeface="Arial" pitchFamily="34" charset="0"/>
                <a:cs typeface="Arial" pitchFamily="34" charset="0"/>
              </a:rPr>
              <a:t> изменението на вектора на скоростта ще бъде:</a:t>
            </a:r>
            <a:r>
              <a:rPr lang="en-US" sz="2000" dirty="0">
                <a:latin typeface="Arial" pitchFamily="34" charset="0"/>
                <a:cs typeface="Arial" pitchFamily="34" charset="0"/>
              </a:rPr>
              <a:t> </a:t>
            </a: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43</a:t>
            </a:fld>
            <a:endParaRPr lang="bg-BG"/>
          </a:p>
        </p:txBody>
      </p:sp>
      <p:pic>
        <p:nvPicPr>
          <p:cNvPr id="6147" name="Picture 3"/>
          <p:cNvPicPr>
            <a:picLocks noChangeAspect="1" noChangeArrowheads="1"/>
          </p:cNvPicPr>
          <p:nvPr/>
        </p:nvPicPr>
        <p:blipFill>
          <a:blip r:embed="rId2"/>
          <a:srcRect/>
          <a:stretch>
            <a:fillRect/>
          </a:stretch>
        </p:blipFill>
        <p:spPr bwMode="auto">
          <a:xfrm>
            <a:off x="5507809" y="2631614"/>
            <a:ext cx="1643074" cy="418446"/>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5614966" y="3168092"/>
            <a:ext cx="1428760" cy="928694"/>
          </a:xfrm>
          <a:prstGeom prst="rect">
            <a:avLst/>
          </a:prstGeom>
          <a:noFill/>
          <a:ln w="9525">
            <a:noFill/>
            <a:miter lim="800000"/>
            <a:headEnd/>
            <a:tailEnd/>
          </a:ln>
          <a:effectLst/>
        </p:spPr>
      </p:pic>
      <p:sp>
        <p:nvSpPr>
          <p:cNvPr id="8" name="TextBox 7"/>
          <p:cNvSpPr txBox="1"/>
          <p:nvPr/>
        </p:nvSpPr>
        <p:spPr>
          <a:xfrm>
            <a:off x="5072066" y="4078736"/>
            <a:ext cx="3925670" cy="1477328"/>
          </a:xfrm>
          <a:prstGeom prst="rect">
            <a:avLst/>
          </a:prstGeom>
          <a:noFill/>
        </p:spPr>
        <p:txBody>
          <a:bodyPr wrap="square" rtlCol="0">
            <a:spAutoFit/>
          </a:bodyPr>
          <a:lstStyle/>
          <a:p>
            <a:pPr>
              <a:buClr>
                <a:srgbClr val="3333CC"/>
              </a:buClr>
              <a:buFont typeface="Wingdings" pitchFamily="2" charset="2"/>
              <a:buChar char="Ø"/>
            </a:pPr>
            <a:r>
              <a:rPr lang="bg-BG" dirty="0"/>
              <a:t> Средно ускорение, а границата на това ускорение, когато ∆</a:t>
            </a:r>
            <a:r>
              <a:rPr lang="en-US" dirty="0"/>
              <a:t>t </a:t>
            </a:r>
            <a:r>
              <a:rPr lang="bg-BG" dirty="0"/>
              <a:t>клони към 0 представлява </a:t>
            </a:r>
            <a:r>
              <a:rPr lang="bg-BG" dirty="0">
                <a:solidFill>
                  <a:srgbClr val="3333CC"/>
                </a:solidFill>
              </a:rPr>
              <a:t>ускорението на точката в момента </a:t>
            </a:r>
            <a:r>
              <a:rPr lang="en-US" dirty="0">
                <a:solidFill>
                  <a:srgbClr val="3333CC"/>
                </a:solidFill>
              </a:rPr>
              <a:t>t, </a:t>
            </a:r>
            <a:r>
              <a:rPr lang="bg-BG" dirty="0"/>
              <a:t>т.е:</a:t>
            </a:r>
          </a:p>
        </p:txBody>
      </p:sp>
      <p:pic>
        <p:nvPicPr>
          <p:cNvPr id="6149" name="Picture 5"/>
          <p:cNvPicPr>
            <a:picLocks noChangeAspect="1" noChangeArrowheads="1"/>
          </p:cNvPicPr>
          <p:nvPr/>
        </p:nvPicPr>
        <p:blipFill>
          <a:blip r:embed="rId4"/>
          <a:srcRect/>
          <a:stretch>
            <a:fillRect/>
          </a:stretch>
        </p:blipFill>
        <p:spPr bwMode="auto">
          <a:xfrm>
            <a:off x="285720" y="5429264"/>
            <a:ext cx="4071966" cy="1117470"/>
          </a:xfrm>
          <a:prstGeom prst="rect">
            <a:avLst/>
          </a:prstGeom>
          <a:noFill/>
          <a:ln w="9525">
            <a:noFill/>
            <a:miter lim="800000"/>
            <a:headEnd/>
            <a:tailEnd/>
          </a:ln>
          <a:effectLst/>
        </p:spPr>
      </p:pic>
      <p:pic>
        <p:nvPicPr>
          <p:cNvPr id="6150" name="Picture 6"/>
          <p:cNvPicPr>
            <a:picLocks noChangeAspect="1" noChangeArrowheads="1"/>
          </p:cNvPicPr>
          <p:nvPr/>
        </p:nvPicPr>
        <p:blipFill>
          <a:blip r:embed="rId5"/>
          <a:srcRect/>
          <a:stretch>
            <a:fillRect/>
          </a:stretch>
        </p:blipFill>
        <p:spPr bwMode="auto">
          <a:xfrm>
            <a:off x="4857752" y="5500702"/>
            <a:ext cx="3857652" cy="1124340"/>
          </a:xfrm>
          <a:prstGeom prst="rect">
            <a:avLst/>
          </a:prstGeom>
          <a:noFill/>
          <a:ln w="9525">
            <a:noFill/>
            <a:miter lim="800000"/>
            <a:headEnd/>
            <a:tailEnd/>
          </a:ln>
          <a:effectLst/>
        </p:spPr>
      </p:pic>
      <p:sp>
        <p:nvSpPr>
          <p:cNvPr id="11" name="TextBox 10"/>
          <p:cNvSpPr txBox="1"/>
          <p:nvPr/>
        </p:nvSpPr>
        <p:spPr>
          <a:xfrm>
            <a:off x="4572000" y="5857892"/>
            <a:ext cx="214314" cy="369332"/>
          </a:xfrm>
          <a:prstGeom prst="rect">
            <a:avLst/>
          </a:prstGeom>
          <a:noFill/>
        </p:spPr>
        <p:txBody>
          <a:bodyPr wrap="square" rtlCol="0">
            <a:spAutoFit/>
          </a:bodyPr>
          <a:lstStyle/>
          <a:p>
            <a:r>
              <a:rPr lang="bg-BG" dirty="0"/>
              <a:t>,</a:t>
            </a:r>
          </a:p>
        </p:txBody>
      </p:sp>
      <p:pic>
        <p:nvPicPr>
          <p:cNvPr id="12" name="Картина 9">
            <a:extLst>
              <a:ext uri="{FF2B5EF4-FFF2-40B4-BE49-F238E27FC236}">
                <a16:creationId xmlns:a16="http://schemas.microsoft.com/office/drawing/2014/main" id="{2FE27CCC-257C-4EE2-967A-F014946FEA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513" y="2288787"/>
            <a:ext cx="4090363" cy="327229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lstStyle/>
          <a:p>
            <a:r>
              <a:rPr lang="bg-BG" sz="2200" dirty="0">
                <a:solidFill>
                  <a:srgbClr val="C00000"/>
                </a:solidFill>
                <a:latin typeface="Arial" pitchFamily="34" charset="0"/>
                <a:cs typeface="Arial" pitchFamily="34" charset="0"/>
              </a:rPr>
              <a:t>КИНЕМАТИКА НА ТОЧКА.Скорост и ускорение.</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44</a:t>
            </a:fld>
            <a:endParaRPr lang="bg-BG"/>
          </a:p>
        </p:txBody>
      </p:sp>
      <p:pic>
        <p:nvPicPr>
          <p:cNvPr id="7170" name="Picture 2"/>
          <p:cNvPicPr>
            <a:picLocks noGrp="1" noChangeAspect="1" noChangeArrowheads="1"/>
          </p:cNvPicPr>
          <p:nvPr>
            <p:ph idx="1"/>
          </p:nvPr>
        </p:nvPicPr>
        <p:blipFill>
          <a:blip r:embed="rId2"/>
          <a:srcRect/>
          <a:stretch>
            <a:fillRect/>
          </a:stretch>
        </p:blipFill>
        <p:spPr bwMode="auto">
          <a:xfrm>
            <a:off x="357157" y="1071546"/>
            <a:ext cx="5859641" cy="107157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390626" y="2069973"/>
            <a:ext cx="5000660" cy="579280"/>
          </a:xfrm>
          <a:prstGeom prst="rect">
            <a:avLst/>
          </a:prstGeom>
          <a:solidFill>
            <a:schemeClr val="accent2"/>
          </a:solidFill>
          <a:ln w="9525">
            <a:noFill/>
            <a:miter lim="800000"/>
            <a:headEnd/>
            <a:tailEnd/>
          </a:ln>
          <a:effectLst/>
        </p:spPr>
      </p:pic>
      <p:sp>
        <p:nvSpPr>
          <p:cNvPr id="7" name="TextBox 6"/>
          <p:cNvSpPr txBox="1"/>
          <p:nvPr/>
        </p:nvSpPr>
        <p:spPr>
          <a:xfrm>
            <a:off x="6357950" y="1357298"/>
            <a:ext cx="1428760" cy="369332"/>
          </a:xfrm>
          <a:prstGeom prst="rect">
            <a:avLst/>
          </a:prstGeom>
          <a:noFill/>
        </p:spPr>
        <p:txBody>
          <a:bodyPr wrap="square" rtlCol="0">
            <a:spAutoFit/>
          </a:bodyPr>
          <a:lstStyle/>
          <a:p>
            <a:r>
              <a:rPr lang="bg-BG" dirty="0"/>
              <a:t>или:</a:t>
            </a:r>
          </a:p>
        </p:txBody>
      </p:sp>
      <p:sp>
        <p:nvSpPr>
          <p:cNvPr id="8" name="TextBox 7"/>
          <p:cNvSpPr txBox="1"/>
          <p:nvPr/>
        </p:nvSpPr>
        <p:spPr>
          <a:xfrm>
            <a:off x="285720" y="2714620"/>
            <a:ext cx="9144000" cy="369332"/>
          </a:xfrm>
          <a:prstGeom prst="rect">
            <a:avLst/>
          </a:prstGeom>
          <a:noFill/>
        </p:spPr>
        <p:txBody>
          <a:bodyPr wrap="square" rtlCol="0">
            <a:spAutoFit/>
          </a:bodyPr>
          <a:lstStyle/>
          <a:p>
            <a:r>
              <a:rPr lang="bg-BG" dirty="0">
                <a:latin typeface="Arial" pitchFamily="34" charset="0"/>
              </a:rPr>
              <a:t>И за проекциите на уравнението върху координатните оси се получава:</a:t>
            </a:r>
          </a:p>
        </p:txBody>
      </p:sp>
      <p:pic>
        <p:nvPicPr>
          <p:cNvPr id="7173" name="Picture 5"/>
          <p:cNvPicPr>
            <a:picLocks noChangeAspect="1" noChangeArrowheads="1"/>
          </p:cNvPicPr>
          <p:nvPr/>
        </p:nvPicPr>
        <p:blipFill>
          <a:blip r:embed="rId4"/>
          <a:srcRect/>
          <a:stretch>
            <a:fillRect/>
          </a:stretch>
        </p:blipFill>
        <p:spPr bwMode="auto">
          <a:xfrm>
            <a:off x="357158" y="3143248"/>
            <a:ext cx="7215206" cy="996499"/>
          </a:xfrm>
          <a:prstGeom prst="rect">
            <a:avLst/>
          </a:prstGeom>
          <a:noFill/>
          <a:ln w="9525">
            <a:noFill/>
            <a:miter lim="800000"/>
            <a:headEnd/>
            <a:tailEnd/>
          </a:ln>
          <a:effectLst/>
        </p:spPr>
      </p:pic>
      <p:sp>
        <p:nvSpPr>
          <p:cNvPr id="11" name="TextBox 10"/>
          <p:cNvSpPr txBox="1"/>
          <p:nvPr/>
        </p:nvSpPr>
        <p:spPr>
          <a:xfrm>
            <a:off x="500034" y="4071942"/>
            <a:ext cx="7858180" cy="646331"/>
          </a:xfrm>
          <a:prstGeom prst="rect">
            <a:avLst/>
          </a:prstGeom>
          <a:noFill/>
        </p:spPr>
        <p:txBody>
          <a:bodyPr wrap="square" rtlCol="0">
            <a:spAutoFit/>
          </a:bodyPr>
          <a:lstStyle/>
          <a:p>
            <a:r>
              <a:rPr lang="bg-BG" dirty="0">
                <a:latin typeface="Arial" pitchFamily="34" charset="0"/>
              </a:rPr>
              <a:t>Големината на ускорението и направлението му се намират съответно от изразите:</a:t>
            </a:r>
          </a:p>
        </p:txBody>
      </p:sp>
      <p:pic>
        <p:nvPicPr>
          <p:cNvPr id="7174" name="Picture 6"/>
          <p:cNvPicPr>
            <a:picLocks noChangeAspect="1" noChangeArrowheads="1"/>
          </p:cNvPicPr>
          <p:nvPr/>
        </p:nvPicPr>
        <p:blipFill>
          <a:blip r:embed="rId5"/>
          <a:srcRect/>
          <a:stretch>
            <a:fillRect/>
          </a:stretch>
        </p:blipFill>
        <p:spPr bwMode="auto">
          <a:xfrm>
            <a:off x="1571604" y="4714884"/>
            <a:ext cx="5848332" cy="182823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lstStyle/>
          <a:p>
            <a:r>
              <a:rPr lang="bg-BG" sz="2200" dirty="0">
                <a:solidFill>
                  <a:srgbClr val="C00000"/>
                </a:solidFill>
                <a:latin typeface="Arial" pitchFamily="34" charset="0"/>
                <a:cs typeface="Arial" pitchFamily="34" charset="0"/>
              </a:rPr>
              <a:t>КИНЕМАТИКА НА ТОЧКА.Скорост и ускорение.</a:t>
            </a:r>
            <a:r>
              <a:rPr lang="en-US" sz="2200" dirty="0">
                <a:solidFill>
                  <a:srgbClr val="C00000"/>
                </a:solidFill>
                <a:latin typeface="Arial" pitchFamily="34" charset="0"/>
                <a:cs typeface="Arial" pitchFamily="34" charset="0"/>
              </a:rPr>
              <a:t> </a:t>
            </a:r>
            <a:r>
              <a:rPr lang="bg-BG" sz="2200" dirty="0">
                <a:solidFill>
                  <a:srgbClr val="C00000"/>
                </a:solidFill>
                <a:latin typeface="Arial" pitchFamily="34" charset="0"/>
                <a:cs typeface="Arial" pitchFamily="34" charset="0"/>
              </a:rPr>
              <a:t>Естествена координатна система.</a:t>
            </a:r>
            <a:endParaRPr lang="bg-BG" sz="2200" dirty="0"/>
          </a:p>
        </p:txBody>
      </p:sp>
      <p:sp>
        <p:nvSpPr>
          <p:cNvPr id="3" name="Content Placeholder 2"/>
          <p:cNvSpPr>
            <a:spLocks noGrp="1"/>
          </p:cNvSpPr>
          <p:nvPr>
            <p:ph idx="1"/>
          </p:nvPr>
        </p:nvSpPr>
        <p:spPr>
          <a:xfrm>
            <a:off x="107504" y="928670"/>
            <a:ext cx="8579296" cy="500066"/>
          </a:xfrm>
        </p:spPr>
        <p:txBody>
          <a:bodyPr/>
          <a:lstStyle/>
          <a:p>
            <a:r>
              <a:rPr lang="bg-BG" sz="2000" dirty="0">
                <a:latin typeface="Arial" pitchFamily="34" charset="0"/>
                <a:cs typeface="Arial" pitchFamily="34" charset="0"/>
              </a:rPr>
              <a:t>Определя се скоростта на точката в този случай:</a:t>
            </a:r>
          </a:p>
        </p:txBody>
      </p:sp>
      <p:sp>
        <p:nvSpPr>
          <p:cNvPr id="4" name="Slide Number Placeholder 3"/>
          <p:cNvSpPr>
            <a:spLocks noGrp="1"/>
          </p:cNvSpPr>
          <p:nvPr>
            <p:ph type="sldNum" sz="quarter" idx="12"/>
          </p:nvPr>
        </p:nvSpPr>
        <p:spPr/>
        <p:txBody>
          <a:bodyPr/>
          <a:lstStyle/>
          <a:p>
            <a:fld id="{BFE999D1-F9A4-4778-B8C7-0170286633BE}" type="slidenum">
              <a:rPr lang="bg-BG" smtClean="0"/>
              <a:pPr/>
              <a:t>45</a:t>
            </a:fld>
            <a:endParaRPr lang="bg-BG"/>
          </a:p>
        </p:txBody>
      </p:sp>
      <p:pic>
        <p:nvPicPr>
          <p:cNvPr id="8194" name="Picture 2"/>
          <p:cNvPicPr>
            <a:picLocks noChangeAspect="1" noChangeArrowheads="1"/>
          </p:cNvPicPr>
          <p:nvPr/>
        </p:nvPicPr>
        <p:blipFill>
          <a:blip r:embed="rId2"/>
          <a:srcRect/>
          <a:stretch>
            <a:fillRect/>
          </a:stretch>
        </p:blipFill>
        <p:spPr bwMode="auto">
          <a:xfrm>
            <a:off x="5347160" y="1350456"/>
            <a:ext cx="3051458" cy="910028"/>
          </a:xfrm>
          <a:prstGeom prst="rect">
            <a:avLst/>
          </a:prstGeom>
          <a:noFill/>
          <a:ln w="9525">
            <a:noFill/>
            <a:miter lim="800000"/>
            <a:headEnd/>
            <a:tailEnd/>
          </a:ln>
          <a:effectLst/>
        </p:spPr>
      </p:pic>
      <p:sp>
        <p:nvSpPr>
          <p:cNvPr id="6" name="TextBox 5"/>
          <p:cNvSpPr txBox="1"/>
          <p:nvPr/>
        </p:nvSpPr>
        <p:spPr>
          <a:xfrm>
            <a:off x="325920" y="2256888"/>
            <a:ext cx="1285884" cy="369332"/>
          </a:xfrm>
          <a:prstGeom prst="rect">
            <a:avLst/>
          </a:prstGeom>
          <a:noFill/>
        </p:spPr>
        <p:txBody>
          <a:bodyPr wrap="square" rtlCol="0">
            <a:spAutoFit/>
          </a:bodyPr>
          <a:lstStyle/>
          <a:p>
            <a:r>
              <a:rPr lang="bg-BG" dirty="0"/>
              <a:t>Векторът </a:t>
            </a:r>
          </a:p>
        </p:txBody>
      </p:sp>
      <p:pic>
        <p:nvPicPr>
          <p:cNvPr id="8195" name="Picture 3"/>
          <p:cNvPicPr>
            <a:picLocks noChangeAspect="1" noChangeArrowheads="1"/>
          </p:cNvPicPr>
          <p:nvPr/>
        </p:nvPicPr>
        <p:blipFill>
          <a:blip r:embed="rId3"/>
          <a:srcRect/>
          <a:stretch>
            <a:fillRect/>
          </a:stretch>
        </p:blipFill>
        <p:spPr bwMode="auto">
          <a:xfrm>
            <a:off x="1554791" y="1966622"/>
            <a:ext cx="415270" cy="714380"/>
          </a:xfrm>
          <a:prstGeom prst="rect">
            <a:avLst/>
          </a:prstGeom>
          <a:noFill/>
          <a:ln w="9525">
            <a:noFill/>
            <a:miter lim="800000"/>
            <a:headEnd/>
            <a:tailEnd/>
          </a:ln>
          <a:effectLst/>
        </p:spPr>
      </p:pic>
      <p:sp>
        <p:nvSpPr>
          <p:cNvPr id="8" name="TextBox 7"/>
          <p:cNvSpPr txBox="1"/>
          <p:nvPr/>
        </p:nvSpPr>
        <p:spPr>
          <a:xfrm>
            <a:off x="2071170" y="2253979"/>
            <a:ext cx="3214710" cy="369332"/>
          </a:xfrm>
          <a:prstGeom prst="rect">
            <a:avLst/>
          </a:prstGeom>
          <a:noFill/>
        </p:spPr>
        <p:txBody>
          <a:bodyPr wrap="square" rtlCol="0">
            <a:spAutoFit/>
          </a:bodyPr>
          <a:lstStyle/>
          <a:p>
            <a:r>
              <a:rPr lang="bg-BG" dirty="0"/>
              <a:t>е граница на отношението </a:t>
            </a:r>
          </a:p>
        </p:txBody>
      </p:sp>
      <p:pic>
        <p:nvPicPr>
          <p:cNvPr id="8196" name="Picture 4"/>
          <p:cNvPicPr>
            <a:picLocks noChangeAspect="1" noChangeArrowheads="1"/>
          </p:cNvPicPr>
          <p:nvPr/>
        </p:nvPicPr>
        <p:blipFill>
          <a:blip r:embed="rId4"/>
          <a:srcRect/>
          <a:stretch>
            <a:fillRect/>
          </a:stretch>
        </p:blipFill>
        <p:spPr bwMode="auto">
          <a:xfrm>
            <a:off x="5188167" y="2184666"/>
            <a:ext cx="3571900" cy="698613"/>
          </a:xfrm>
          <a:prstGeom prst="rect">
            <a:avLst/>
          </a:prstGeom>
          <a:noFill/>
          <a:ln w="9525">
            <a:noFill/>
            <a:miter lim="800000"/>
            <a:headEnd/>
            <a:tailEnd/>
          </a:ln>
          <a:effectLst/>
        </p:spPr>
      </p:pic>
      <p:sp>
        <p:nvSpPr>
          <p:cNvPr id="10" name="TextBox 9"/>
          <p:cNvSpPr txBox="1"/>
          <p:nvPr/>
        </p:nvSpPr>
        <p:spPr>
          <a:xfrm>
            <a:off x="4860032" y="3143248"/>
            <a:ext cx="3998248" cy="1477328"/>
          </a:xfrm>
          <a:prstGeom prst="rect">
            <a:avLst/>
          </a:prstGeom>
          <a:noFill/>
        </p:spPr>
        <p:txBody>
          <a:bodyPr wrap="square" rtlCol="0">
            <a:spAutoFit/>
          </a:bodyPr>
          <a:lstStyle/>
          <a:p>
            <a:r>
              <a:rPr lang="bg-BG" dirty="0">
                <a:latin typeface="Arial" pitchFamily="34" charset="0"/>
              </a:rPr>
              <a:t>Но когато ∆</a:t>
            </a:r>
            <a:r>
              <a:rPr lang="en-US" dirty="0">
                <a:latin typeface="Arial" pitchFamily="34" charset="0"/>
              </a:rPr>
              <a:t>s </a:t>
            </a:r>
            <a:r>
              <a:rPr lang="bg-BG" dirty="0">
                <a:latin typeface="Arial" pitchFamily="34" charset="0"/>
              </a:rPr>
              <a:t>клони към 0, големината на вектора става равна на единица, тъй като хордата ∆</a:t>
            </a:r>
            <a:r>
              <a:rPr lang="en-US" dirty="0">
                <a:latin typeface="Arial" pitchFamily="34" charset="0"/>
              </a:rPr>
              <a:t>r </a:t>
            </a:r>
            <a:r>
              <a:rPr lang="bg-BG" dirty="0">
                <a:latin typeface="Arial" pitchFamily="34" charset="0"/>
              </a:rPr>
              <a:t>се доближава до ∆</a:t>
            </a:r>
            <a:r>
              <a:rPr lang="en-US" dirty="0">
                <a:latin typeface="Arial" pitchFamily="34" charset="0"/>
              </a:rPr>
              <a:t>s, </a:t>
            </a:r>
            <a:r>
              <a:rPr lang="bg-BG" dirty="0">
                <a:latin typeface="Arial" pitchFamily="34" charset="0"/>
              </a:rPr>
              <a:t>т. М</a:t>
            </a:r>
            <a:r>
              <a:rPr lang="bg-BG" sz="1200" dirty="0">
                <a:latin typeface="Arial" pitchFamily="34" charset="0"/>
              </a:rPr>
              <a:t>1</a:t>
            </a:r>
            <a:r>
              <a:rPr lang="bg-BG" dirty="0">
                <a:latin typeface="Arial" pitchFamily="34" charset="0"/>
              </a:rPr>
              <a:t> клони към т.М и:</a:t>
            </a:r>
          </a:p>
        </p:txBody>
      </p:sp>
      <p:pic>
        <p:nvPicPr>
          <p:cNvPr id="8197" name="Picture 5"/>
          <p:cNvPicPr>
            <a:picLocks noChangeAspect="1" noChangeArrowheads="1"/>
          </p:cNvPicPr>
          <p:nvPr/>
        </p:nvPicPr>
        <p:blipFill>
          <a:blip r:embed="rId5"/>
          <a:srcRect/>
          <a:stretch>
            <a:fillRect/>
          </a:stretch>
        </p:blipFill>
        <p:spPr bwMode="auto">
          <a:xfrm>
            <a:off x="5659088" y="4630132"/>
            <a:ext cx="2630058" cy="904429"/>
          </a:xfrm>
          <a:prstGeom prst="rect">
            <a:avLst/>
          </a:prstGeom>
          <a:noFill/>
          <a:ln w="9525">
            <a:noFill/>
            <a:miter lim="800000"/>
            <a:headEnd/>
            <a:tailEnd/>
          </a:ln>
          <a:effectLst/>
        </p:spPr>
      </p:pic>
      <p:sp>
        <p:nvSpPr>
          <p:cNvPr id="13" name="TextBox 12"/>
          <p:cNvSpPr txBox="1"/>
          <p:nvPr/>
        </p:nvSpPr>
        <p:spPr>
          <a:xfrm>
            <a:off x="107504" y="5308976"/>
            <a:ext cx="8822214" cy="1323439"/>
          </a:xfrm>
          <a:prstGeom prst="rect">
            <a:avLst/>
          </a:prstGeom>
          <a:noFill/>
        </p:spPr>
        <p:txBody>
          <a:bodyPr wrap="square" rtlCol="0">
            <a:spAutoFit/>
          </a:bodyPr>
          <a:lstStyle/>
          <a:p>
            <a:r>
              <a:rPr lang="bg-BG" sz="2000" dirty="0">
                <a:latin typeface="Arial" pitchFamily="34" charset="0"/>
              </a:rPr>
              <a:t>Направлението на този вектор съвпада с тангентата към траекторията и следователно векторът       е равен на </a:t>
            </a:r>
          </a:p>
          <a:p>
            <a:endParaRPr lang="en-US" sz="2000" dirty="0">
              <a:latin typeface="Arial" pitchFamily="34" charset="0"/>
            </a:endParaRPr>
          </a:p>
          <a:p>
            <a:r>
              <a:rPr lang="bg-BG" sz="2000" dirty="0">
                <a:solidFill>
                  <a:srgbClr val="3333CC"/>
                </a:solidFill>
                <a:latin typeface="Arial" pitchFamily="34" charset="0"/>
              </a:rPr>
              <a:t>единичния вектор  по тангентата</a:t>
            </a:r>
            <a:r>
              <a:rPr lang="bg-BG" sz="2000" dirty="0">
                <a:latin typeface="Arial" pitchFamily="34" charset="0"/>
              </a:rPr>
              <a:t>.</a:t>
            </a:r>
          </a:p>
        </p:txBody>
      </p:sp>
      <p:pic>
        <p:nvPicPr>
          <p:cNvPr id="8199" name="Picture 7"/>
          <p:cNvPicPr>
            <a:picLocks noChangeAspect="1" noChangeArrowheads="1"/>
          </p:cNvPicPr>
          <p:nvPr/>
        </p:nvPicPr>
        <p:blipFill>
          <a:blip r:embed="rId6"/>
          <a:srcRect/>
          <a:stretch>
            <a:fillRect/>
          </a:stretch>
        </p:blipFill>
        <p:spPr bwMode="auto">
          <a:xfrm>
            <a:off x="4928690" y="5673432"/>
            <a:ext cx="357190" cy="684407"/>
          </a:xfrm>
          <a:prstGeom prst="rect">
            <a:avLst/>
          </a:prstGeom>
          <a:noFill/>
          <a:ln w="9525">
            <a:noFill/>
            <a:miter lim="800000"/>
            <a:headEnd/>
            <a:tailEnd/>
          </a:ln>
          <a:effectLst/>
        </p:spPr>
      </p:pic>
      <p:pic>
        <p:nvPicPr>
          <p:cNvPr id="8200" name="Picture 8"/>
          <p:cNvPicPr>
            <a:picLocks noChangeAspect="1" noChangeArrowheads="1"/>
          </p:cNvPicPr>
          <p:nvPr/>
        </p:nvPicPr>
        <p:blipFill>
          <a:blip r:embed="rId7"/>
          <a:srcRect/>
          <a:stretch>
            <a:fillRect/>
          </a:stretch>
        </p:blipFill>
        <p:spPr bwMode="auto">
          <a:xfrm>
            <a:off x="3131840" y="5630471"/>
            <a:ext cx="216098" cy="375823"/>
          </a:xfrm>
          <a:prstGeom prst="rect">
            <a:avLst/>
          </a:prstGeom>
          <a:noFill/>
          <a:ln w="9525">
            <a:noFill/>
            <a:miter lim="800000"/>
            <a:headEnd/>
            <a:tailEnd/>
          </a:ln>
          <a:effectLst/>
        </p:spPr>
      </p:pic>
      <p:pic>
        <p:nvPicPr>
          <p:cNvPr id="16" name="Картина 14">
            <a:extLst>
              <a:ext uri="{FF2B5EF4-FFF2-40B4-BE49-F238E27FC236}">
                <a16:creationId xmlns:a16="http://schemas.microsoft.com/office/drawing/2014/main" id="{2503204B-D4EF-40F7-A7B9-8C74167B4D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3658" y="2602710"/>
            <a:ext cx="3335802" cy="266864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A58E-48C8-4DE5-90CB-B5CC299F8F5E}"/>
              </a:ext>
            </a:extLst>
          </p:cNvPr>
          <p:cNvSpPr>
            <a:spLocks noGrp="1"/>
          </p:cNvSpPr>
          <p:nvPr>
            <p:ph type="title"/>
          </p:nvPr>
        </p:nvSpPr>
        <p:spPr>
          <a:xfrm>
            <a:off x="457200" y="152400"/>
            <a:ext cx="8229600" cy="900336"/>
          </a:xfrm>
        </p:spPr>
        <p:txBody>
          <a:bodyPr/>
          <a:lstStyle/>
          <a:p>
            <a:r>
              <a:rPr lang="bg-BG" sz="2200" dirty="0">
                <a:solidFill>
                  <a:srgbClr val="C00000"/>
                </a:solidFill>
                <a:latin typeface="Arial" pitchFamily="34" charset="0"/>
                <a:cs typeface="Arial" pitchFamily="34" charset="0"/>
              </a:rPr>
              <a:t>КИНЕМАТИКА НА ТОЧКА.Скорост и ускорение.</a:t>
            </a:r>
            <a:r>
              <a:rPr lang="en-US" sz="2200" dirty="0">
                <a:solidFill>
                  <a:srgbClr val="C00000"/>
                </a:solidFill>
                <a:latin typeface="Arial" pitchFamily="34" charset="0"/>
                <a:cs typeface="Arial" pitchFamily="34" charset="0"/>
              </a:rPr>
              <a:t> </a:t>
            </a:r>
            <a:r>
              <a:rPr lang="bg-BG" sz="2200" dirty="0">
                <a:solidFill>
                  <a:srgbClr val="C00000"/>
                </a:solidFill>
                <a:latin typeface="Arial" pitchFamily="34" charset="0"/>
                <a:cs typeface="Arial" pitchFamily="34" charset="0"/>
              </a:rPr>
              <a:t>Естествена координатна система.</a:t>
            </a:r>
            <a:endParaRPr lang="en-US" dirty="0"/>
          </a:p>
        </p:txBody>
      </p:sp>
      <p:sp>
        <p:nvSpPr>
          <p:cNvPr id="4" name="Slide Number Placeholder 3">
            <a:extLst>
              <a:ext uri="{FF2B5EF4-FFF2-40B4-BE49-F238E27FC236}">
                <a16:creationId xmlns:a16="http://schemas.microsoft.com/office/drawing/2014/main" id="{61B827F5-3F60-4E81-8ABC-9D8470DC5D02}"/>
              </a:ext>
            </a:extLst>
          </p:cNvPr>
          <p:cNvSpPr>
            <a:spLocks noGrp="1"/>
          </p:cNvSpPr>
          <p:nvPr>
            <p:ph type="sldNum" sz="quarter" idx="12"/>
          </p:nvPr>
        </p:nvSpPr>
        <p:spPr/>
        <p:txBody>
          <a:bodyPr/>
          <a:lstStyle/>
          <a:p>
            <a:fld id="{BFE999D1-F9A4-4778-B8C7-0170286633BE}" type="slidenum">
              <a:rPr lang="bg-BG" smtClean="0"/>
              <a:pPr/>
              <a:t>46</a:t>
            </a:fld>
            <a:endParaRPr lang="bg-BG"/>
          </a:p>
        </p:txBody>
      </p:sp>
      <p:cxnSp>
        <p:nvCxnSpPr>
          <p:cNvPr id="5" name="Извито съединение 53">
            <a:extLst>
              <a:ext uri="{FF2B5EF4-FFF2-40B4-BE49-F238E27FC236}">
                <a16:creationId xmlns:a16="http://schemas.microsoft.com/office/drawing/2014/main" id="{26DABE1E-0B39-4CAA-8613-1B3AA0E0B073}"/>
              </a:ext>
            </a:extLst>
          </p:cNvPr>
          <p:cNvCxnSpPr/>
          <p:nvPr/>
        </p:nvCxnSpPr>
        <p:spPr>
          <a:xfrm rot="10800000" flipV="1">
            <a:off x="5547317" y="2889967"/>
            <a:ext cx="2551280" cy="1191759"/>
          </a:xfrm>
          <a:prstGeom prst="curvedConnector4">
            <a:avLst>
              <a:gd name="adj1" fmla="val 47884"/>
              <a:gd name="adj2" fmla="val 11918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Съединител &quot;права стрелка&quot; 54">
            <a:extLst>
              <a:ext uri="{FF2B5EF4-FFF2-40B4-BE49-F238E27FC236}">
                <a16:creationId xmlns:a16="http://schemas.microsoft.com/office/drawing/2014/main" id="{F4251B93-6381-4E86-8398-C2AFFC067AA6}"/>
              </a:ext>
            </a:extLst>
          </p:cNvPr>
          <p:cNvCxnSpPr>
            <a:stCxn id="14" idx="5"/>
          </p:cNvCxnSpPr>
          <p:nvPr/>
        </p:nvCxnSpPr>
        <p:spPr>
          <a:xfrm>
            <a:off x="5982585" y="3429162"/>
            <a:ext cx="766306" cy="333816"/>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7" name="Съединител &quot;права стрелка&quot; 55">
            <a:extLst>
              <a:ext uri="{FF2B5EF4-FFF2-40B4-BE49-F238E27FC236}">
                <a16:creationId xmlns:a16="http://schemas.microsoft.com/office/drawing/2014/main" id="{96C64ACE-6F11-4738-976C-2D0435C7C90F}"/>
              </a:ext>
            </a:extLst>
          </p:cNvPr>
          <p:cNvCxnSpPr/>
          <p:nvPr/>
        </p:nvCxnSpPr>
        <p:spPr>
          <a:xfrm flipH="1">
            <a:off x="5601359" y="3343214"/>
            <a:ext cx="304894" cy="738512"/>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8" name="Съединител &quot;права стрелка&quot; 56">
            <a:extLst>
              <a:ext uri="{FF2B5EF4-FFF2-40B4-BE49-F238E27FC236}">
                <a16:creationId xmlns:a16="http://schemas.microsoft.com/office/drawing/2014/main" id="{EEEB70F8-6843-4927-8DCB-45769D30E0A3}"/>
              </a:ext>
            </a:extLst>
          </p:cNvPr>
          <p:cNvCxnSpPr>
            <a:stCxn id="11" idx="7"/>
            <a:endCxn id="12" idx="3"/>
          </p:cNvCxnSpPr>
          <p:nvPr/>
        </p:nvCxnSpPr>
        <p:spPr>
          <a:xfrm flipV="1">
            <a:off x="5656567" y="3844362"/>
            <a:ext cx="1090059" cy="244793"/>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9" name="Дъга 61">
            <a:extLst>
              <a:ext uri="{FF2B5EF4-FFF2-40B4-BE49-F238E27FC236}">
                <a16:creationId xmlns:a16="http://schemas.microsoft.com/office/drawing/2014/main" id="{2720800C-FAB7-4E6C-9F06-B4B4FB729D6E}"/>
              </a:ext>
            </a:extLst>
          </p:cNvPr>
          <p:cNvSpPr/>
          <p:nvPr/>
        </p:nvSpPr>
        <p:spPr>
          <a:xfrm rot="13198480">
            <a:off x="4612689" y="3448233"/>
            <a:ext cx="2587128" cy="859678"/>
          </a:xfrm>
          <a:prstGeom prst="arc">
            <a:avLst>
              <a:gd name="adj1" fmla="val 16498660"/>
              <a:gd name="adj2" fmla="val 21005676"/>
            </a:avLst>
          </a:prstGeom>
          <a:ln w="76200">
            <a:solidFill>
              <a:srgbClr val="00B050"/>
            </a:solidFill>
          </a:ln>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bg-BG" sz="1800" b="0" i="0" u="none" strike="noStrike" kern="1200" cap="none" spc="0" normalizeH="0" baseline="0" noProof="0">
              <a:ln>
                <a:noFill/>
              </a:ln>
              <a:solidFill>
                <a:prstClr val="black"/>
              </a:solidFill>
              <a:effectLst/>
              <a:uLnTx/>
              <a:uFillTx/>
              <a:latin typeface="Georgia"/>
              <a:ea typeface="+mn-ea"/>
              <a:cs typeface="+mn-cs"/>
            </a:endParaRPr>
          </a:p>
        </p:txBody>
      </p:sp>
      <p:sp>
        <p:nvSpPr>
          <p:cNvPr id="10" name="Овал 63">
            <a:extLst>
              <a:ext uri="{FF2B5EF4-FFF2-40B4-BE49-F238E27FC236}">
                <a16:creationId xmlns:a16="http://schemas.microsoft.com/office/drawing/2014/main" id="{90D54741-DA84-48CA-8122-CB5F3E042924}"/>
              </a:ext>
            </a:extLst>
          </p:cNvPr>
          <p:cNvSpPr/>
          <p:nvPr/>
        </p:nvSpPr>
        <p:spPr>
          <a:xfrm>
            <a:off x="4780486" y="3203900"/>
            <a:ext cx="215900" cy="230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bg-BG" sz="1800" b="0" i="0" u="none" strike="noStrike" kern="1200" cap="none" spc="0" normalizeH="0" baseline="0" noProof="0">
              <a:ln>
                <a:noFill/>
              </a:ln>
              <a:solidFill>
                <a:prstClr val="white"/>
              </a:solidFill>
              <a:effectLst/>
              <a:uLnTx/>
              <a:uFillTx/>
              <a:latin typeface="Georgia"/>
              <a:ea typeface="+mn-ea"/>
              <a:cs typeface="+mn-cs"/>
            </a:endParaRPr>
          </a:p>
        </p:txBody>
      </p:sp>
      <p:sp>
        <p:nvSpPr>
          <p:cNvPr id="11" name="Овал 64">
            <a:extLst>
              <a:ext uri="{FF2B5EF4-FFF2-40B4-BE49-F238E27FC236}">
                <a16:creationId xmlns:a16="http://schemas.microsoft.com/office/drawing/2014/main" id="{5B680ECF-200E-4E59-9515-5C66A3F2F72B}"/>
              </a:ext>
            </a:extLst>
          </p:cNvPr>
          <p:cNvSpPr/>
          <p:nvPr/>
        </p:nvSpPr>
        <p:spPr>
          <a:xfrm>
            <a:off x="5472285" y="4055212"/>
            <a:ext cx="215900" cy="231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bg-BG" sz="1800" b="0" i="0" u="none" strike="noStrike" kern="1200" cap="none" spc="0" normalizeH="0" baseline="0" noProof="0">
              <a:ln>
                <a:noFill/>
              </a:ln>
              <a:solidFill>
                <a:prstClr val="white"/>
              </a:solidFill>
              <a:effectLst/>
              <a:uLnTx/>
              <a:uFillTx/>
              <a:latin typeface="Georgia"/>
              <a:ea typeface="+mn-ea"/>
              <a:cs typeface="+mn-cs"/>
            </a:endParaRPr>
          </a:p>
        </p:txBody>
      </p:sp>
      <p:sp>
        <p:nvSpPr>
          <p:cNvPr id="12" name="Овал 65">
            <a:extLst>
              <a:ext uri="{FF2B5EF4-FFF2-40B4-BE49-F238E27FC236}">
                <a16:creationId xmlns:a16="http://schemas.microsoft.com/office/drawing/2014/main" id="{3D261C77-EC1D-4A94-94C6-0012A7EE834B}"/>
              </a:ext>
            </a:extLst>
          </p:cNvPr>
          <p:cNvSpPr/>
          <p:nvPr/>
        </p:nvSpPr>
        <p:spPr>
          <a:xfrm>
            <a:off x="6715008" y="3647884"/>
            <a:ext cx="215900" cy="230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bg-BG" sz="1800" b="0" i="0" u="none" strike="noStrike" kern="1200" cap="none" spc="0" normalizeH="0" baseline="0" noProof="0">
              <a:ln>
                <a:noFill/>
              </a:ln>
              <a:solidFill>
                <a:prstClr val="white"/>
              </a:solidFill>
              <a:effectLst/>
              <a:uLnTx/>
              <a:uFillTx/>
              <a:latin typeface="Georgia"/>
              <a:ea typeface="+mn-ea"/>
              <a:cs typeface="+mn-cs"/>
            </a:endParaRPr>
          </a:p>
        </p:txBody>
      </p:sp>
      <p:cxnSp>
        <p:nvCxnSpPr>
          <p:cNvPr id="13" name="Съединител &quot;права стрелка&quot; 69">
            <a:extLst>
              <a:ext uri="{FF2B5EF4-FFF2-40B4-BE49-F238E27FC236}">
                <a16:creationId xmlns:a16="http://schemas.microsoft.com/office/drawing/2014/main" id="{4A995646-F9D8-4AEF-9FA9-9CB3C55BF9FD}"/>
              </a:ext>
            </a:extLst>
          </p:cNvPr>
          <p:cNvCxnSpPr/>
          <p:nvPr/>
        </p:nvCxnSpPr>
        <p:spPr>
          <a:xfrm>
            <a:off x="5168316" y="3941404"/>
            <a:ext cx="1901504" cy="109711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4" name="Овал 86">
            <a:extLst>
              <a:ext uri="{FF2B5EF4-FFF2-40B4-BE49-F238E27FC236}">
                <a16:creationId xmlns:a16="http://schemas.microsoft.com/office/drawing/2014/main" id="{C869057D-903F-43A3-80AD-24E6238281D0}"/>
              </a:ext>
            </a:extLst>
          </p:cNvPr>
          <p:cNvSpPr/>
          <p:nvPr/>
        </p:nvSpPr>
        <p:spPr>
          <a:xfrm>
            <a:off x="5798303" y="3232684"/>
            <a:ext cx="215900" cy="230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bg-BG" sz="1800" b="0" i="0" u="none" strike="noStrike" kern="1200" cap="none" spc="0" normalizeH="0" baseline="0" noProof="0">
              <a:ln>
                <a:noFill/>
              </a:ln>
              <a:solidFill>
                <a:prstClr val="white"/>
              </a:solidFill>
              <a:effectLst/>
              <a:uLnTx/>
              <a:uFillTx/>
              <a:latin typeface="Georgia"/>
              <a:ea typeface="+mn-ea"/>
              <a:cs typeface="+mn-cs"/>
            </a:endParaRPr>
          </a:p>
        </p:txBody>
      </p:sp>
      <p:cxnSp>
        <p:nvCxnSpPr>
          <p:cNvPr id="15" name="Право съединение 88">
            <a:extLst>
              <a:ext uri="{FF2B5EF4-FFF2-40B4-BE49-F238E27FC236}">
                <a16:creationId xmlns:a16="http://schemas.microsoft.com/office/drawing/2014/main" id="{7A7F6CEC-3815-4FFD-A5B0-C8A64BD6D680}"/>
              </a:ext>
            </a:extLst>
          </p:cNvPr>
          <p:cNvCxnSpPr/>
          <p:nvPr/>
        </p:nvCxnSpPr>
        <p:spPr>
          <a:xfrm flipV="1">
            <a:off x="4638808" y="3033212"/>
            <a:ext cx="532408" cy="443360"/>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16" name="Плюс 92">
            <a:extLst>
              <a:ext uri="{FF2B5EF4-FFF2-40B4-BE49-F238E27FC236}">
                <a16:creationId xmlns:a16="http://schemas.microsoft.com/office/drawing/2014/main" id="{09B143A0-F2A9-4424-AE4A-35DD9DAB27F0}"/>
              </a:ext>
            </a:extLst>
          </p:cNvPr>
          <p:cNvSpPr/>
          <p:nvPr/>
        </p:nvSpPr>
        <p:spPr>
          <a:xfrm>
            <a:off x="5095944" y="3135404"/>
            <a:ext cx="228680" cy="20781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bg-BG" sz="1800" b="0" i="0" u="none" strike="noStrike" kern="1200" cap="none" spc="0" normalizeH="0" baseline="0" noProof="0">
              <a:ln>
                <a:noFill/>
              </a:ln>
              <a:solidFill>
                <a:prstClr val="white"/>
              </a:solidFill>
              <a:effectLst/>
              <a:uLnTx/>
              <a:uFillTx/>
              <a:latin typeface="Georgia"/>
              <a:ea typeface="+mn-ea"/>
              <a:cs typeface="+mn-cs"/>
            </a:endParaRPr>
          </a:p>
        </p:txBody>
      </p:sp>
      <p:sp>
        <p:nvSpPr>
          <p:cNvPr id="17" name="Минус 93">
            <a:extLst>
              <a:ext uri="{FF2B5EF4-FFF2-40B4-BE49-F238E27FC236}">
                <a16:creationId xmlns:a16="http://schemas.microsoft.com/office/drawing/2014/main" id="{8FC58882-3260-4387-852D-6651A33E10A8}"/>
              </a:ext>
            </a:extLst>
          </p:cNvPr>
          <p:cNvSpPr/>
          <p:nvPr/>
        </p:nvSpPr>
        <p:spPr>
          <a:xfrm>
            <a:off x="4944108" y="2858816"/>
            <a:ext cx="167859" cy="23488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bg-BG" sz="1800" b="0" i="0" u="none" strike="noStrike" kern="1200" cap="none" spc="0" normalizeH="0" baseline="0" noProof="0">
              <a:ln>
                <a:noFill/>
              </a:ln>
              <a:solidFill>
                <a:prstClr val="white"/>
              </a:solidFill>
              <a:effectLst/>
              <a:uLnTx/>
              <a:uFillTx/>
              <a:latin typeface="Georgia"/>
              <a:ea typeface="+mn-ea"/>
              <a:cs typeface="+mn-cs"/>
            </a:endParaRPr>
          </a:p>
        </p:txBody>
      </p:sp>
      <p:cxnSp>
        <p:nvCxnSpPr>
          <p:cNvPr id="18" name="Съединител &quot;права стрелка&quot; 76">
            <a:extLst>
              <a:ext uri="{FF2B5EF4-FFF2-40B4-BE49-F238E27FC236}">
                <a16:creationId xmlns:a16="http://schemas.microsoft.com/office/drawing/2014/main" id="{99BD1EE8-7565-4809-9D7C-3E30F62297BA}"/>
              </a:ext>
            </a:extLst>
          </p:cNvPr>
          <p:cNvCxnSpPr/>
          <p:nvPr/>
        </p:nvCxnSpPr>
        <p:spPr>
          <a:xfrm>
            <a:off x="5656567" y="4251302"/>
            <a:ext cx="610514" cy="315793"/>
          </a:xfrm>
          <a:prstGeom prst="straightConnector1">
            <a:avLst/>
          </a:prstGeom>
          <a:ln w="28575">
            <a:solidFill>
              <a:srgbClr val="7030A0"/>
            </a:solidFill>
            <a:tailEnd type="arrow"/>
          </a:ln>
        </p:spPr>
        <p:style>
          <a:lnRef idx="2">
            <a:schemeClr val="accent3"/>
          </a:lnRef>
          <a:fillRef idx="0">
            <a:schemeClr val="accent3"/>
          </a:fillRef>
          <a:effectRef idx="1">
            <a:schemeClr val="accent3"/>
          </a:effectRef>
          <a:fontRef idx="minor">
            <a:schemeClr val="tx1"/>
          </a:fontRef>
        </p:style>
      </p:cxnSp>
      <p:cxnSp>
        <p:nvCxnSpPr>
          <p:cNvPr id="19" name="Съединител &quot;права стрелка&quot; 70">
            <a:extLst>
              <a:ext uri="{FF2B5EF4-FFF2-40B4-BE49-F238E27FC236}">
                <a16:creationId xmlns:a16="http://schemas.microsoft.com/office/drawing/2014/main" id="{FA176B16-66A2-49F6-A6E0-57B378F24AB4}"/>
              </a:ext>
            </a:extLst>
          </p:cNvPr>
          <p:cNvCxnSpPr/>
          <p:nvPr/>
        </p:nvCxnSpPr>
        <p:spPr>
          <a:xfrm>
            <a:off x="5601358" y="4196241"/>
            <a:ext cx="371652" cy="234015"/>
          </a:xfrm>
          <a:prstGeom prst="straightConnector1">
            <a:avLst/>
          </a:prstGeom>
          <a:ln w="28575">
            <a:solidFill>
              <a:srgbClr val="FFFF00"/>
            </a:solidFill>
            <a:tailEnd type="arrow"/>
          </a:ln>
        </p:spPr>
        <p:style>
          <a:lnRef idx="2">
            <a:schemeClr val="accent3"/>
          </a:lnRef>
          <a:fillRef idx="0">
            <a:schemeClr val="accent3"/>
          </a:fillRef>
          <a:effectRef idx="1">
            <a:schemeClr val="accent3"/>
          </a:effectRef>
          <a:fontRef idx="minor">
            <a:schemeClr val="tx1"/>
          </a:fontRef>
        </p:style>
      </p:cxnSp>
      <p:cxnSp>
        <p:nvCxnSpPr>
          <p:cNvPr id="20" name="Съединител &quot;права стрелка&quot; 150">
            <a:extLst>
              <a:ext uri="{FF2B5EF4-FFF2-40B4-BE49-F238E27FC236}">
                <a16:creationId xmlns:a16="http://schemas.microsoft.com/office/drawing/2014/main" id="{12C02943-F902-4D67-A340-D9D1EFA33840}"/>
              </a:ext>
            </a:extLst>
          </p:cNvPr>
          <p:cNvCxnSpPr/>
          <p:nvPr/>
        </p:nvCxnSpPr>
        <p:spPr>
          <a:xfrm flipV="1">
            <a:off x="6715008" y="2053121"/>
            <a:ext cx="596478" cy="221111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1" name="Съединител &quot;права стрелка&quot; 151">
            <a:extLst>
              <a:ext uri="{FF2B5EF4-FFF2-40B4-BE49-F238E27FC236}">
                <a16:creationId xmlns:a16="http://schemas.microsoft.com/office/drawing/2014/main" id="{17A27A81-2DC3-44AC-B515-1167E32B1F92}"/>
              </a:ext>
            </a:extLst>
          </p:cNvPr>
          <p:cNvCxnSpPr/>
          <p:nvPr/>
        </p:nvCxnSpPr>
        <p:spPr>
          <a:xfrm flipV="1">
            <a:off x="6899290" y="3023042"/>
            <a:ext cx="162235" cy="573028"/>
          </a:xfrm>
          <a:prstGeom prst="straightConnector1">
            <a:avLst/>
          </a:prstGeom>
          <a:ln w="28575">
            <a:solidFill>
              <a:srgbClr val="7030A0"/>
            </a:solidFill>
            <a:tailEnd type="arrow"/>
          </a:ln>
        </p:spPr>
        <p:style>
          <a:lnRef idx="2">
            <a:schemeClr val="accent3"/>
          </a:lnRef>
          <a:fillRef idx="0">
            <a:schemeClr val="accent3"/>
          </a:fillRef>
          <a:effectRef idx="1">
            <a:schemeClr val="accent3"/>
          </a:effectRef>
          <a:fontRef idx="minor">
            <a:schemeClr val="tx1"/>
          </a:fontRef>
        </p:style>
      </p:cxnSp>
      <p:cxnSp>
        <p:nvCxnSpPr>
          <p:cNvPr id="22" name="Съединител &quot;права стрелка&quot; 152">
            <a:extLst>
              <a:ext uri="{FF2B5EF4-FFF2-40B4-BE49-F238E27FC236}">
                <a16:creationId xmlns:a16="http://schemas.microsoft.com/office/drawing/2014/main" id="{EE2CB3E7-AD73-4FBA-9086-C3307A9DE519}"/>
              </a:ext>
            </a:extLst>
          </p:cNvPr>
          <p:cNvCxnSpPr/>
          <p:nvPr/>
        </p:nvCxnSpPr>
        <p:spPr>
          <a:xfrm flipV="1">
            <a:off x="6834568" y="3371722"/>
            <a:ext cx="129443" cy="391256"/>
          </a:xfrm>
          <a:prstGeom prst="straightConnector1">
            <a:avLst/>
          </a:prstGeom>
          <a:ln w="28575">
            <a:solidFill>
              <a:srgbClr val="FFFF00"/>
            </a:solidFill>
            <a:tailEnd type="arrow"/>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23" name="Текстово поле 175">
                <a:extLst>
                  <a:ext uri="{FF2B5EF4-FFF2-40B4-BE49-F238E27FC236}">
                    <a16:creationId xmlns:a16="http://schemas.microsoft.com/office/drawing/2014/main" id="{0F85A388-4E73-480C-BB91-3AE917456018}"/>
                  </a:ext>
                </a:extLst>
              </p:cNvPr>
              <p:cNvSpPr txBox="1"/>
              <p:nvPr/>
            </p:nvSpPr>
            <p:spPr>
              <a:xfrm>
                <a:off x="4289953" y="2976259"/>
                <a:ext cx="54938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Pr>
                        <m:e>
                          <m:r>
                            <a:rPr kumimoji="0" lang="en-US" sz="1800" b="0" i="1" u="none" strike="noStrike" kern="1200" cap="none" spc="0" normalizeH="0" baseline="0" noProof="0" smtClean="0">
                              <a:ln>
                                <a:noFill/>
                              </a:ln>
                              <a:solidFill>
                                <a:prstClr val="black"/>
                              </a:solidFill>
                              <a:effectLst/>
                              <a:uLnTx/>
                              <a:uFillTx/>
                              <a:latin typeface="Cambria Math"/>
                              <a:ea typeface="+mn-ea"/>
                            </a:rPr>
                            <m:t>𝑀</m:t>
                          </m:r>
                        </m:e>
                        <m:sub>
                          <m:r>
                            <a:rPr kumimoji="0" lang="en-US" sz="1800" b="0" i="1" u="none" strike="noStrike" kern="1200" cap="none" spc="0" normalizeH="0" baseline="0" noProof="0" smtClean="0">
                              <a:ln>
                                <a:noFill/>
                              </a:ln>
                              <a:solidFill>
                                <a:prstClr val="black"/>
                              </a:solidFill>
                              <a:effectLst/>
                              <a:uLnTx/>
                              <a:uFillTx/>
                              <a:latin typeface="Cambria Math"/>
                              <a:ea typeface="+mn-ea"/>
                            </a:rPr>
                            <m:t>0</m:t>
                          </m:r>
                        </m:sub>
                      </m:sSub>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23" name="Текстово поле 175">
                <a:extLst>
                  <a:ext uri="{FF2B5EF4-FFF2-40B4-BE49-F238E27FC236}">
                    <a16:creationId xmlns:a16="http://schemas.microsoft.com/office/drawing/2014/main" id="{0F85A388-4E73-480C-BB91-3AE917456018}"/>
                  </a:ext>
                </a:extLst>
              </p:cNvPr>
              <p:cNvSpPr txBox="1">
                <a:spLocks noRot="1" noChangeAspect="1" noMove="1" noResize="1" noEditPoints="1" noAdjustHandles="1" noChangeArrowheads="1" noChangeShapeType="1" noTextEdit="1"/>
              </p:cNvSpPr>
              <p:nvPr/>
            </p:nvSpPr>
            <p:spPr>
              <a:xfrm>
                <a:off x="4289953" y="2976259"/>
                <a:ext cx="54938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Текстово поле 176">
                <a:extLst>
                  <a:ext uri="{FF2B5EF4-FFF2-40B4-BE49-F238E27FC236}">
                    <a16:creationId xmlns:a16="http://schemas.microsoft.com/office/drawing/2014/main" id="{A617BDC2-A06E-4BD1-8CF6-0927B38AE8F6}"/>
                  </a:ext>
                </a:extLst>
              </p:cNvPr>
              <p:cNvSpPr txBox="1"/>
              <p:nvPr/>
            </p:nvSpPr>
            <p:spPr>
              <a:xfrm>
                <a:off x="4982043" y="4128582"/>
                <a:ext cx="62061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Pr>
                        <m:e>
                          <m:r>
                            <a:rPr kumimoji="0" lang="en-US" sz="1800" b="0" i="1" u="none" strike="noStrike" kern="1200" cap="none" spc="0" normalizeH="0" baseline="0" noProof="0" smtClean="0">
                              <a:ln>
                                <a:noFill/>
                              </a:ln>
                              <a:solidFill>
                                <a:prstClr val="black"/>
                              </a:solidFill>
                              <a:effectLst/>
                              <a:uLnTx/>
                              <a:uFillTx/>
                              <a:latin typeface="Cambria Math"/>
                              <a:ea typeface="+mn-ea"/>
                            </a:rPr>
                            <m:t>𝑀</m:t>
                          </m:r>
                        </m:e>
                        <m:sub/>
                      </m:sSub>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24" name="Текстово поле 176">
                <a:extLst>
                  <a:ext uri="{FF2B5EF4-FFF2-40B4-BE49-F238E27FC236}">
                    <a16:creationId xmlns:a16="http://schemas.microsoft.com/office/drawing/2014/main" id="{A617BDC2-A06E-4BD1-8CF6-0927B38AE8F6}"/>
                  </a:ext>
                </a:extLst>
              </p:cNvPr>
              <p:cNvSpPr txBox="1">
                <a:spLocks noRot="1" noChangeAspect="1" noMove="1" noResize="1" noEditPoints="1" noAdjustHandles="1" noChangeArrowheads="1" noChangeShapeType="1" noTextEdit="1"/>
              </p:cNvSpPr>
              <p:nvPr/>
            </p:nvSpPr>
            <p:spPr>
              <a:xfrm>
                <a:off x="4982043" y="4128582"/>
                <a:ext cx="62061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Текстово поле 177">
                <a:extLst>
                  <a:ext uri="{FF2B5EF4-FFF2-40B4-BE49-F238E27FC236}">
                    <a16:creationId xmlns:a16="http://schemas.microsoft.com/office/drawing/2014/main" id="{CAE84741-2E01-4B88-ADF5-933DBF175B34}"/>
                  </a:ext>
                </a:extLst>
              </p:cNvPr>
              <p:cNvSpPr txBox="1"/>
              <p:nvPr/>
            </p:nvSpPr>
            <p:spPr>
              <a:xfrm>
                <a:off x="6822958" y="3826909"/>
                <a:ext cx="544060"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Pr>
                        <m:e>
                          <m:r>
                            <a:rPr kumimoji="0" lang="en-US" sz="1800" b="0" i="1" u="none" strike="noStrike" kern="1200" cap="none" spc="0" normalizeH="0" baseline="0" noProof="0" smtClean="0">
                              <a:ln>
                                <a:noFill/>
                              </a:ln>
                              <a:solidFill>
                                <a:prstClr val="black"/>
                              </a:solidFill>
                              <a:effectLst/>
                              <a:uLnTx/>
                              <a:uFillTx/>
                              <a:latin typeface="Cambria Math"/>
                              <a:ea typeface="+mn-ea"/>
                            </a:rPr>
                            <m:t>𝑀</m:t>
                          </m:r>
                        </m:e>
                        <m:sub>
                          <m:r>
                            <a:rPr kumimoji="0" lang="en-US" sz="1800" b="0" i="1" u="none" strike="noStrike" kern="1200" cap="none" spc="0" normalizeH="0" baseline="0" noProof="0" smtClean="0">
                              <a:ln>
                                <a:noFill/>
                              </a:ln>
                              <a:solidFill>
                                <a:prstClr val="black"/>
                              </a:solidFill>
                              <a:effectLst/>
                              <a:uLnTx/>
                              <a:uFillTx/>
                              <a:latin typeface="Cambria Math"/>
                              <a:ea typeface="+mn-ea"/>
                            </a:rPr>
                            <m:t>1</m:t>
                          </m:r>
                        </m:sub>
                      </m:sSub>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25" name="Текстово поле 177">
                <a:extLst>
                  <a:ext uri="{FF2B5EF4-FFF2-40B4-BE49-F238E27FC236}">
                    <a16:creationId xmlns:a16="http://schemas.microsoft.com/office/drawing/2014/main" id="{CAE84741-2E01-4B88-ADF5-933DBF175B34}"/>
                  </a:ext>
                </a:extLst>
              </p:cNvPr>
              <p:cNvSpPr txBox="1">
                <a:spLocks noRot="1" noChangeAspect="1" noMove="1" noResize="1" noEditPoints="1" noAdjustHandles="1" noChangeArrowheads="1" noChangeShapeType="1" noTextEdit="1"/>
              </p:cNvSpPr>
              <p:nvPr/>
            </p:nvSpPr>
            <p:spPr>
              <a:xfrm>
                <a:off x="6822958" y="3826909"/>
                <a:ext cx="5440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Текстово поле 178">
                <a:extLst>
                  <a:ext uri="{FF2B5EF4-FFF2-40B4-BE49-F238E27FC236}">
                    <a16:creationId xmlns:a16="http://schemas.microsoft.com/office/drawing/2014/main" id="{7DCC37F6-8A06-4A26-AADE-243B71451432}"/>
                  </a:ext>
                </a:extLst>
              </p:cNvPr>
              <p:cNvSpPr txBox="1"/>
              <p:nvPr/>
            </p:nvSpPr>
            <p:spPr>
              <a:xfrm>
                <a:off x="5758266" y="2903340"/>
                <a:ext cx="41953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rPr>
                        <m:t>𝑂</m:t>
                      </m:r>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26" name="Текстово поле 178">
                <a:extLst>
                  <a:ext uri="{FF2B5EF4-FFF2-40B4-BE49-F238E27FC236}">
                    <a16:creationId xmlns:a16="http://schemas.microsoft.com/office/drawing/2014/main" id="{7DCC37F6-8A06-4A26-AADE-243B71451432}"/>
                  </a:ext>
                </a:extLst>
              </p:cNvPr>
              <p:cNvSpPr txBox="1">
                <a:spLocks noRot="1" noChangeAspect="1" noMove="1" noResize="1" noEditPoints="1" noAdjustHandles="1" noChangeArrowheads="1" noChangeShapeType="1" noTextEdit="1"/>
              </p:cNvSpPr>
              <p:nvPr/>
            </p:nvSpPr>
            <p:spPr>
              <a:xfrm>
                <a:off x="5758266" y="2903340"/>
                <a:ext cx="41953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Текстово поле 179">
                <a:extLst>
                  <a:ext uri="{FF2B5EF4-FFF2-40B4-BE49-F238E27FC236}">
                    <a16:creationId xmlns:a16="http://schemas.microsoft.com/office/drawing/2014/main" id="{8EAC7C14-2C3C-486C-B129-1EA069235554}"/>
                  </a:ext>
                </a:extLst>
              </p:cNvPr>
              <p:cNvSpPr txBox="1"/>
              <p:nvPr/>
            </p:nvSpPr>
            <p:spPr>
              <a:xfrm>
                <a:off x="5413453" y="3508740"/>
                <a:ext cx="40380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accPr>
                        <m:e>
                          <m:r>
                            <a:rPr kumimoji="0" lang="en-US" sz="1800" b="0" i="1" u="none" strike="noStrike" kern="1200" cap="none" spc="0" normalizeH="0" baseline="0" noProof="0" smtClean="0">
                              <a:ln>
                                <a:noFill/>
                              </a:ln>
                              <a:solidFill>
                                <a:prstClr val="black"/>
                              </a:solidFill>
                              <a:effectLst/>
                              <a:uLnTx/>
                              <a:uFillTx/>
                              <a:latin typeface="Cambria Math"/>
                              <a:ea typeface="+mn-ea"/>
                            </a:rPr>
                            <m:t>𝑟</m:t>
                          </m:r>
                        </m:e>
                      </m:acc>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27" name="Текстово поле 179">
                <a:extLst>
                  <a:ext uri="{FF2B5EF4-FFF2-40B4-BE49-F238E27FC236}">
                    <a16:creationId xmlns:a16="http://schemas.microsoft.com/office/drawing/2014/main" id="{8EAC7C14-2C3C-486C-B129-1EA069235554}"/>
                  </a:ext>
                </a:extLst>
              </p:cNvPr>
              <p:cNvSpPr txBox="1">
                <a:spLocks noRot="1" noChangeAspect="1" noMove="1" noResize="1" noEditPoints="1" noAdjustHandles="1" noChangeArrowheads="1" noChangeShapeType="1" noTextEdit="1"/>
              </p:cNvSpPr>
              <p:nvPr/>
            </p:nvSpPr>
            <p:spPr>
              <a:xfrm>
                <a:off x="5413453" y="3508740"/>
                <a:ext cx="403805" cy="369332"/>
              </a:xfrm>
              <a:prstGeom prst="rect">
                <a:avLst/>
              </a:prstGeom>
              <a:blipFill>
                <a:blip r:embed="rId7"/>
                <a:stretch>
                  <a:fillRect t="-26667" r="-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Текстово поле 47">
                <a:extLst>
                  <a:ext uri="{FF2B5EF4-FFF2-40B4-BE49-F238E27FC236}">
                    <a16:creationId xmlns:a16="http://schemas.microsoft.com/office/drawing/2014/main" id="{9B7FBF72-7B1D-4DBD-8EF2-B8C457BC0CC2}"/>
                  </a:ext>
                </a:extLst>
              </p:cNvPr>
              <p:cNvSpPr txBox="1"/>
              <p:nvPr/>
            </p:nvSpPr>
            <p:spPr>
              <a:xfrm>
                <a:off x="6226820" y="3254892"/>
                <a:ext cx="40380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accPr>
                            <m:e>
                              <m:r>
                                <a:rPr kumimoji="0" lang="en-US" sz="1800" b="0" i="1" u="none" strike="noStrike" kern="1200" cap="none" spc="0" normalizeH="0" baseline="0" noProof="0">
                                  <a:ln>
                                    <a:noFill/>
                                  </a:ln>
                                  <a:solidFill>
                                    <a:prstClr val="black"/>
                                  </a:solidFill>
                                  <a:effectLst/>
                                  <a:uLnTx/>
                                  <a:uFillTx/>
                                  <a:latin typeface="Cambria Math"/>
                                  <a:ea typeface="+mn-ea"/>
                                </a:rPr>
                                <m:t>𝑟</m:t>
                              </m:r>
                            </m:e>
                          </m:acc>
                        </m:e>
                        <m:sub>
                          <m:r>
                            <a:rPr kumimoji="0" lang="en-US" sz="1800" b="0" i="1" u="none" strike="noStrike" kern="1200" cap="none" spc="0" normalizeH="0" baseline="0" noProof="0" smtClean="0">
                              <a:ln>
                                <a:noFill/>
                              </a:ln>
                              <a:solidFill>
                                <a:prstClr val="black"/>
                              </a:solidFill>
                              <a:effectLst/>
                              <a:uLnTx/>
                              <a:uFillTx/>
                              <a:latin typeface="Cambria Math"/>
                              <a:ea typeface="+mn-ea"/>
                            </a:rPr>
                            <m:t>1</m:t>
                          </m:r>
                        </m:sub>
                      </m:sSub>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28" name="Текстово поле 47">
                <a:extLst>
                  <a:ext uri="{FF2B5EF4-FFF2-40B4-BE49-F238E27FC236}">
                    <a16:creationId xmlns:a16="http://schemas.microsoft.com/office/drawing/2014/main" id="{9B7FBF72-7B1D-4DBD-8EF2-B8C457BC0CC2}"/>
                  </a:ext>
                </a:extLst>
              </p:cNvPr>
              <p:cNvSpPr txBox="1">
                <a:spLocks noRot="1" noChangeAspect="1" noMove="1" noResize="1" noEditPoints="1" noAdjustHandles="1" noChangeArrowheads="1" noChangeShapeType="1" noTextEdit="1"/>
              </p:cNvSpPr>
              <p:nvPr/>
            </p:nvSpPr>
            <p:spPr>
              <a:xfrm>
                <a:off x="6226820" y="3254892"/>
                <a:ext cx="403805" cy="369332"/>
              </a:xfrm>
              <a:prstGeom prst="rect">
                <a:avLst/>
              </a:prstGeom>
              <a:blipFill>
                <a:blip r:embed="rId8"/>
                <a:stretch>
                  <a:fillRect t="-26230" r="-19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Текстово поле 48">
                <a:extLst>
                  <a:ext uri="{FF2B5EF4-FFF2-40B4-BE49-F238E27FC236}">
                    <a16:creationId xmlns:a16="http://schemas.microsoft.com/office/drawing/2014/main" id="{0F1ADF36-BAD1-4DF1-8066-2893697F39C7}"/>
                  </a:ext>
                </a:extLst>
              </p:cNvPr>
              <p:cNvSpPr txBox="1"/>
              <p:nvPr/>
            </p:nvSpPr>
            <p:spPr>
              <a:xfrm>
                <a:off x="5982585" y="3676342"/>
                <a:ext cx="40380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accPr>
                        <m:e>
                          <m:r>
                            <a:rPr kumimoji="0" lang="en-US" sz="1800" b="0" i="1" u="none" strike="noStrike" kern="1200" cap="none" spc="0" normalizeH="0" baseline="0" noProof="0" smtClean="0">
                              <a:ln>
                                <a:noFill/>
                              </a:ln>
                              <a:solidFill>
                                <a:prstClr val="black"/>
                              </a:solidFill>
                              <a:effectLst/>
                              <a:uLnTx/>
                              <a:uFillTx/>
                              <a:latin typeface="Cambria Math"/>
                              <a:ea typeface="+mn-ea"/>
                            </a:rPr>
                            <m:t>𝑟</m:t>
                          </m:r>
                        </m:e>
                      </m:acc>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29" name="Текстово поле 48">
                <a:extLst>
                  <a:ext uri="{FF2B5EF4-FFF2-40B4-BE49-F238E27FC236}">
                    <a16:creationId xmlns:a16="http://schemas.microsoft.com/office/drawing/2014/main" id="{0F1ADF36-BAD1-4DF1-8066-2893697F39C7}"/>
                  </a:ext>
                </a:extLst>
              </p:cNvPr>
              <p:cNvSpPr txBox="1">
                <a:spLocks noRot="1" noChangeAspect="1" noMove="1" noResize="1" noEditPoints="1" noAdjustHandles="1" noChangeArrowheads="1" noChangeShapeType="1" noTextEdit="1"/>
              </p:cNvSpPr>
              <p:nvPr/>
            </p:nvSpPr>
            <p:spPr>
              <a:xfrm>
                <a:off x="5982585" y="3676342"/>
                <a:ext cx="403805" cy="369332"/>
              </a:xfrm>
              <a:prstGeom prst="rect">
                <a:avLst/>
              </a:prstGeom>
              <a:blipFill>
                <a:blip r:embed="rId9"/>
                <a:stretch>
                  <a:fillRect t="-26230" r="-49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Текстово поле 49">
                <a:extLst>
                  <a:ext uri="{FF2B5EF4-FFF2-40B4-BE49-F238E27FC236}">
                    <a16:creationId xmlns:a16="http://schemas.microsoft.com/office/drawing/2014/main" id="{7F985F39-A4E3-4E46-A7AF-FA7F105D6CE2}"/>
                  </a:ext>
                </a:extLst>
              </p:cNvPr>
              <p:cNvSpPr txBox="1"/>
              <p:nvPr/>
            </p:nvSpPr>
            <p:spPr>
              <a:xfrm>
                <a:off x="5486282" y="4313248"/>
                <a:ext cx="40380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accPr>
                        <m:e>
                          <m:r>
                            <a:rPr kumimoji="0" lang="en-US" sz="1800" b="0" i="1" u="none" strike="noStrike" kern="1200" cap="none" spc="0" normalizeH="0" baseline="0" noProof="0" smtClean="0">
                              <a:ln>
                                <a:noFill/>
                              </a:ln>
                              <a:solidFill>
                                <a:prstClr val="black"/>
                              </a:solidFill>
                              <a:effectLst/>
                              <a:uLnTx/>
                              <a:uFillTx/>
                              <a:latin typeface="Cambria Math"/>
                              <a:ea typeface="Cambria Math"/>
                            </a:rPr>
                            <m:t>𝜏</m:t>
                          </m:r>
                        </m:e>
                      </m:acc>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30" name="Текстово поле 49">
                <a:extLst>
                  <a:ext uri="{FF2B5EF4-FFF2-40B4-BE49-F238E27FC236}">
                    <a16:creationId xmlns:a16="http://schemas.microsoft.com/office/drawing/2014/main" id="{7F985F39-A4E3-4E46-A7AF-FA7F105D6CE2}"/>
                  </a:ext>
                </a:extLst>
              </p:cNvPr>
              <p:cNvSpPr txBox="1">
                <a:spLocks noRot="1" noChangeAspect="1" noMove="1" noResize="1" noEditPoints="1" noAdjustHandles="1" noChangeArrowheads="1" noChangeShapeType="1" noTextEdit="1"/>
              </p:cNvSpPr>
              <p:nvPr/>
            </p:nvSpPr>
            <p:spPr>
              <a:xfrm>
                <a:off x="5486282" y="4313248"/>
                <a:ext cx="403805" cy="369332"/>
              </a:xfrm>
              <a:prstGeom prst="rect">
                <a:avLst/>
              </a:prstGeom>
              <a:blipFill>
                <a:blip r:embed="rId10"/>
                <a:stretch>
                  <a:fillRect t="-26667" r="-28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Текстово поле 50">
                <a:extLst>
                  <a:ext uri="{FF2B5EF4-FFF2-40B4-BE49-F238E27FC236}">
                    <a16:creationId xmlns:a16="http://schemas.microsoft.com/office/drawing/2014/main" id="{E681E7E4-B203-4F87-B560-33A26A7684AC}"/>
                  </a:ext>
                </a:extLst>
              </p:cNvPr>
              <p:cNvSpPr txBox="1"/>
              <p:nvPr/>
            </p:nvSpPr>
            <p:spPr>
              <a:xfrm>
                <a:off x="6907001" y="3393646"/>
                <a:ext cx="40380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accPr>
                            <m:e>
                              <m:r>
                                <a:rPr kumimoji="0" lang="en-US" sz="1800" b="0" i="1" u="none" strike="noStrike" kern="1200" cap="none" spc="0" normalizeH="0" baseline="0" noProof="0" smtClean="0">
                                  <a:ln>
                                    <a:noFill/>
                                  </a:ln>
                                  <a:solidFill>
                                    <a:prstClr val="black"/>
                                  </a:solidFill>
                                  <a:effectLst/>
                                  <a:uLnTx/>
                                  <a:uFillTx/>
                                  <a:latin typeface="Cambria Math"/>
                                  <a:ea typeface="Cambria Math"/>
                                </a:rPr>
                                <m:t>𝜏</m:t>
                              </m:r>
                            </m:e>
                          </m:acc>
                        </m:e>
                        <m:sub>
                          <m:r>
                            <a:rPr kumimoji="0" lang="en-US" sz="1800" b="0" i="1" u="none" strike="noStrike" kern="1200" cap="none" spc="0" normalizeH="0" baseline="0" noProof="0" smtClean="0">
                              <a:ln>
                                <a:noFill/>
                              </a:ln>
                              <a:solidFill>
                                <a:prstClr val="black"/>
                              </a:solidFill>
                              <a:effectLst/>
                              <a:uLnTx/>
                              <a:uFillTx/>
                              <a:latin typeface="Cambria Math"/>
                              <a:ea typeface="+mn-ea"/>
                            </a:rPr>
                            <m:t>1</m:t>
                          </m:r>
                        </m:sub>
                      </m:sSub>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31" name="Текстово поле 50">
                <a:extLst>
                  <a:ext uri="{FF2B5EF4-FFF2-40B4-BE49-F238E27FC236}">
                    <a16:creationId xmlns:a16="http://schemas.microsoft.com/office/drawing/2014/main" id="{E681E7E4-B203-4F87-B560-33A26A7684AC}"/>
                  </a:ext>
                </a:extLst>
              </p:cNvPr>
              <p:cNvSpPr txBox="1">
                <a:spLocks noRot="1" noChangeAspect="1" noMove="1" noResize="1" noEditPoints="1" noAdjustHandles="1" noChangeArrowheads="1" noChangeShapeType="1" noTextEdit="1"/>
              </p:cNvSpPr>
              <p:nvPr/>
            </p:nvSpPr>
            <p:spPr>
              <a:xfrm>
                <a:off x="6907001" y="3393646"/>
                <a:ext cx="403805" cy="369332"/>
              </a:xfrm>
              <a:prstGeom prst="rect">
                <a:avLst/>
              </a:prstGeom>
              <a:blipFill>
                <a:blip r:embed="rId11"/>
                <a:stretch>
                  <a:fillRect t="-26667" r="-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Текстово поле 51">
                <a:extLst>
                  <a:ext uri="{FF2B5EF4-FFF2-40B4-BE49-F238E27FC236}">
                    <a16:creationId xmlns:a16="http://schemas.microsoft.com/office/drawing/2014/main" id="{A52FD71D-3C62-4F55-A01E-A1F3C257B971}"/>
                  </a:ext>
                </a:extLst>
              </p:cNvPr>
              <p:cNvSpPr txBox="1"/>
              <p:nvPr/>
            </p:nvSpPr>
            <p:spPr>
              <a:xfrm>
                <a:off x="6621055" y="2942660"/>
                <a:ext cx="403805" cy="4029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accPr>
                            <m:e>
                              <m:r>
                                <a:rPr kumimoji="0" lang="en-US" sz="1800" b="0" i="1" u="none" strike="noStrike" kern="1200" cap="none" spc="0" normalizeH="0" baseline="0" noProof="0" smtClean="0">
                                  <a:ln>
                                    <a:noFill/>
                                  </a:ln>
                                  <a:solidFill>
                                    <a:prstClr val="black"/>
                                  </a:solidFill>
                                  <a:effectLst/>
                                  <a:uLnTx/>
                                  <a:uFillTx/>
                                  <a:latin typeface="Cambria Math"/>
                                  <a:ea typeface="+mn-ea"/>
                                </a:rPr>
                                <m:t>𝑉</m:t>
                              </m:r>
                            </m:e>
                          </m:acc>
                        </m:e>
                        <m:sub>
                          <m:r>
                            <a:rPr kumimoji="0" lang="en-US" sz="1800" b="0" i="1" u="none" strike="noStrike" kern="1200" cap="none" spc="0" normalizeH="0" baseline="0" noProof="0" smtClean="0">
                              <a:ln>
                                <a:noFill/>
                              </a:ln>
                              <a:solidFill>
                                <a:prstClr val="black"/>
                              </a:solidFill>
                              <a:effectLst/>
                              <a:uLnTx/>
                              <a:uFillTx/>
                              <a:latin typeface="Cambria Math"/>
                              <a:ea typeface="+mn-ea"/>
                            </a:rPr>
                            <m:t>1</m:t>
                          </m:r>
                        </m:sub>
                      </m:sSub>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32" name="Текстово поле 51">
                <a:extLst>
                  <a:ext uri="{FF2B5EF4-FFF2-40B4-BE49-F238E27FC236}">
                    <a16:creationId xmlns:a16="http://schemas.microsoft.com/office/drawing/2014/main" id="{A52FD71D-3C62-4F55-A01E-A1F3C257B971}"/>
                  </a:ext>
                </a:extLst>
              </p:cNvPr>
              <p:cNvSpPr txBox="1">
                <a:spLocks noRot="1" noChangeAspect="1" noMove="1" noResize="1" noEditPoints="1" noAdjustHandles="1" noChangeArrowheads="1" noChangeShapeType="1" noTextEdit="1"/>
              </p:cNvSpPr>
              <p:nvPr/>
            </p:nvSpPr>
            <p:spPr>
              <a:xfrm>
                <a:off x="6621055" y="2942660"/>
                <a:ext cx="403805" cy="40293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Текстово поле 52">
                <a:extLst>
                  <a:ext uri="{FF2B5EF4-FFF2-40B4-BE49-F238E27FC236}">
                    <a16:creationId xmlns:a16="http://schemas.microsoft.com/office/drawing/2014/main" id="{A6433AD8-99D0-4175-96AE-D76C43EF59E9}"/>
                  </a:ext>
                </a:extLst>
              </p:cNvPr>
              <p:cNvSpPr txBox="1"/>
              <p:nvPr/>
            </p:nvSpPr>
            <p:spPr>
              <a:xfrm>
                <a:off x="6875795" y="1868455"/>
                <a:ext cx="46621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rPr>
                            <m:t>𝜏</m:t>
                          </m:r>
                        </m:e>
                        <m:sub>
                          <m:r>
                            <a:rPr kumimoji="0" lang="en-US" sz="1800" b="0" i="1" u="none" strike="noStrike" kern="1200" cap="none" spc="0" normalizeH="0" baseline="0" noProof="0" smtClean="0">
                              <a:ln>
                                <a:noFill/>
                              </a:ln>
                              <a:solidFill>
                                <a:prstClr val="black"/>
                              </a:solidFill>
                              <a:effectLst/>
                              <a:uLnTx/>
                              <a:uFillTx/>
                              <a:latin typeface="Cambria Math"/>
                              <a:ea typeface="+mn-ea"/>
                            </a:rPr>
                            <m:t>1</m:t>
                          </m:r>
                        </m:sub>
                      </m:sSub>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33" name="Текстово поле 52">
                <a:extLst>
                  <a:ext uri="{FF2B5EF4-FFF2-40B4-BE49-F238E27FC236}">
                    <a16:creationId xmlns:a16="http://schemas.microsoft.com/office/drawing/2014/main" id="{A6433AD8-99D0-4175-96AE-D76C43EF59E9}"/>
                  </a:ext>
                </a:extLst>
              </p:cNvPr>
              <p:cNvSpPr txBox="1">
                <a:spLocks noRot="1" noChangeAspect="1" noMove="1" noResize="1" noEditPoints="1" noAdjustHandles="1" noChangeArrowheads="1" noChangeShapeType="1" noTextEdit="1"/>
              </p:cNvSpPr>
              <p:nvPr/>
            </p:nvSpPr>
            <p:spPr>
              <a:xfrm>
                <a:off x="6875795" y="1868455"/>
                <a:ext cx="466217"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Текстово поле 57">
                <a:extLst>
                  <a:ext uri="{FF2B5EF4-FFF2-40B4-BE49-F238E27FC236}">
                    <a16:creationId xmlns:a16="http://schemas.microsoft.com/office/drawing/2014/main" id="{AAC01B17-94BF-4829-9507-DE6E8A7DE1EC}"/>
                  </a:ext>
                </a:extLst>
              </p:cNvPr>
              <p:cNvSpPr txBox="1"/>
              <p:nvPr/>
            </p:nvSpPr>
            <p:spPr>
              <a:xfrm>
                <a:off x="6569944" y="4860070"/>
                <a:ext cx="52924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rPr>
                            <m:t>𝜏</m:t>
                          </m:r>
                        </m:e>
                        <m:sub/>
                      </m:sSub>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34" name="Текстово поле 57">
                <a:extLst>
                  <a:ext uri="{FF2B5EF4-FFF2-40B4-BE49-F238E27FC236}">
                    <a16:creationId xmlns:a16="http://schemas.microsoft.com/office/drawing/2014/main" id="{AAC01B17-94BF-4829-9507-DE6E8A7DE1EC}"/>
                  </a:ext>
                </a:extLst>
              </p:cNvPr>
              <p:cNvSpPr txBox="1">
                <a:spLocks noRot="1" noChangeAspect="1" noMove="1" noResize="1" noEditPoints="1" noAdjustHandles="1" noChangeArrowheads="1" noChangeShapeType="1" noTextEdit="1"/>
              </p:cNvSpPr>
              <p:nvPr/>
            </p:nvSpPr>
            <p:spPr>
              <a:xfrm>
                <a:off x="6569944" y="4860070"/>
                <a:ext cx="52924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Текстово поле 58">
                <a:extLst>
                  <a:ext uri="{FF2B5EF4-FFF2-40B4-BE49-F238E27FC236}">
                    <a16:creationId xmlns:a16="http://schemas.microsoft.com/office/drawing/2014/main" id="{CE303488-A248-4B76-9E80-D949F9F006ED}"/>
                  </a:ext>
                </a:extLst>
              </p:cNvPr>
              <p:cNvSpPr txBox="1"/>
              <p:nvPr/>
            </p:nvSpPr>
            <p:spPr>
              <a:xfrm>
                <a:off x="5917165" y="4545802"/>
                <a:ext cx="403805" cy="4029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accPr>
                            <m:e>
                              <m:r>
                                <a:rPr kumimoji="0" lang="en-US" sz="1800" b="0" i="1" u="none" strike="noStrike" kern="1200" cap="none" spc="0" normalizeH="0" baseline="0" noProof="0" smtClean="0">
                                  <a:ln>
                                    <a:noFill/>
                                  </a:ln>
                                  <a:solidFill>
                                    <a:prstClr val="black"/>
                                  </a:solidFill>
                                  <a:effectLst/>
                                  <a:uLnTx/>
                                  <a:uFillTx/>
                                  <a:latin typeface="Cambria Math"/>
                                  <a:ea typeface="+mn-ea"/>
                                </a:rPr>
                                <m:t>𝑉</m:t>
                              </m:r>
                            </m:e>
                          </m:acc>
                        </m:e>
                        <m:sub/>
                      </m:sSub>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35" name="Текстово поле 58">
                <a:extLst>
                  <a:ext uri="{FF2B5EF4-FFF2-40B4-BE49-F238E27FC236}">
                    <a16:creationId xmlns:a16="http://schemas.microsoft.com/office/drawing/2014/main" id="{CE303488-A248-4B76-9E80-D949F9F006ED}"/>
                  </a:ext>
                </a:extLst>
              </p:cNvPr>
              <p:cNvSpPr txBox="1">
                <a:spLocks noRot="1" noChangeAspect="1" noMove="1" noResize="1" noEditPoints="1" noAdjustHandles="1" noChangeArrowheads="1" noChangeShapeType="1" noTextEdit="1"/>
              </p:cNvSpPr>
              <p:nvPr/>
            </p:nvSpPr>
            <p:spPr>
              <a:xfrm>
                <a:off x="5917165" y="4545802"/>
                <a:ext cx="403805" cy="40293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Текстово поле 59">
                <a:extLst>
                  <a:ext uri="{FF2B5EF4-FFF2-40B4-BE49-F238E27FC236}">
                    <a16:creationId xmlns:a16="http://schemas.microsoft.com/office/drawing/2014/main" id="{39D79E6D-7883-4C7B-BC9F-1BB18B4362CC}"/>
                  </a:ext>
                </a:extLst>
              </p:cNvPr>
              <p:cNvSpPr txBox="1"/>
              <p:nvPr/>
            </p:nvSpPr>
            <p:spPr>
              <a:xfrm>
                <a:off x="6320970" y="4243619"/>
                <a:ext cx="40380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rPr>
                        <m:t>∆</m:t>
                      </m:r>
                      <m:r>
                        <a:rPr kumimoji="0" lang="en-US" sz="1800" b="0" i="1" u="none" strike="noStrike" kern="1200" cap="none" spc="0" normalizeH="0" baseline="0" noProof="0" smtClean="0">
                          <a:ln>
                            <a:noFill/>
                          </a:ln>
                          <a:solidFill>
                            <a:prstClr val="black"/>
                          </a:solidFill>
                          <a:effectLst/>
                          <a:uLnTx/>
                          <a:uFillTx/>
                          <a:latin typeface="Cambria Math"/>
                          <a:ea typeface="+mn-ea"/>
                        </a:rPr>
                        <m:t>𝑠</m:t>
                      </m:r>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36" name="Текстово поле 59">
                <a:extLst>
                  <a:ext uri="{FF2B5EF4-FFF2-40B4-BE49-F238E27FC236}">
                    <a16:creationId xmlns:a16="http://schemas.microsoft.com/office/drawing/2014/main" id="{39D79E6D-7883-4C7B-BC9F-1BB18B4362CC}"/>
                  </a:ext>
                </a:extLst>
              </p:cNvPr>
              <p:cNvSpPr txBox="1">
                <a:spLocks noRot="1" noChangeAspect="1" noMove="1" noResize="1" noEditPoints="1" noAdjustHandles="1" noChangeArrowheads="1" noChangeShapeType="1" noTextEdit="1"/>
              </p:cNvSpPr>
              <p:nvPr/>
            </p:nvSpPr>
            <p:spPr>
              <a:xfrm>
                <a:off x="6320970" y="4243619"/>
                <a:ext cx="40380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Текстово поле 60">
                <a:extLst>
                  <a:ext uri="{FF2B5EF4-FFF2-40B4-BE49-F238E27FC236}">
                    <a16:creationId xmlns:a16="http://schemas.microsoft.com/office/drawing/2014/main" id="{5F0024F5-6458-48B0-8026-E3A6237978B1}"/>
                  </a:ext>
                </a:extLst>
              </p:cNvPr>
              <p:cNvSpPr txBox="1"/>
              <p:nvPr/>
            </p:nvSpPr>
            <p:spPr>
              <a:xfrm>
                <a:off x="4758755" y="3597426"/>
                <a:ext cx="40380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rPr>
                        <m:t>𝑠</m:t>
                      </m:r>
                    </m:oMath>
                  </m:oMathPara>
                </a14:m>
                <a:endParaRPr kumimoji="0" lang="bg-BG" sz="1800" b="0" i="0" u="none" strike="noStrike" kern="1200" cap="none" spc="0" normalizeH="0" baseline="0" noProof="0" dirty="0">
                  <a:ln>
                    <a:noFill/>
                  </a:ln>
                  <a:solidFill>
                    <a:prstClr val="black"/>
                  </a:solidFill>
                  <a:effectLst/>
                  <a:uLnTx/>
                  <a:uFillTx/>
                  <a:latin typeface="Lucida Sans Unicode" pitchFamily="34" charset="0"/>
                  <a:ea typeface="+mn-ea"/>
                  <a:cs typeface="Arial" charset="0"/>
                </a:endParaRPr>
              </a:p>
            </p:txBody>
          </p:sp>
        </mc:Choice>
        <mc:Fallback xmlns="">
          <p:sp>
            <p:nvSpPr>
              <p:cNvPr id="37" name="Текстово поле 60">
                <a:extLst>
                  <a:ext uri="{FF2B5EF4-FFF2-40B4-BE49-F238E27FC236}">
                    <a16:creationId xmlns:a16="http://schemas.microsoft.com/office/drawing/2014/main" id="{5F0024F5-6458-48B0-8026-E3A6237978B1}"/>
                  </a:ext>
                </a:extLst>
              </p:cNvPr>
              <p:cNvSpPr txBox="1">
                <a:spLocks noRot="1" noChangeAspect="1" noMove="1" noResize="1" noEditPoints="1" noAdjustHandles="1" noChangeArrowheads="1" noChangeShapeType="1" noTextEdit="1"/>
              </p:cNvSpPr>
              <p:nvPr/>
            </p:nvSpPr>
            <p:spPr>
              <a:xfrm>
                <a:off x="4758755" y="3597426"/>
                <a:ext cx="403805" cy="369332"/>
              </a:xfrm>
              <a:prstGeom prst="rect">
                <a:avLst/>
              </a:prstGeom>
              <a:blipFill>
                <a:blip r:embed="rId17"/>
                <a:stretch>
                  <a:fillRect/>
                </a:stretch>
              </a:blipFill>
            </p:spPr>
            <p:txBody>
              <a:bodyPr/>
              <a:lstStyle/>
              <a:p>
                <a:r>
                  <a:rPr lang="en-US">
                    <a:noFill/>
                  </a:rPr>
                  <a:t> </a:t>
                </a:r>
              </a:p>
            </p:txBody>
          </p:sp>
        </mc:Fallback>
      </mc:AlternateContent>
      <p:graphicFrame>
        <p:nvGraphicFramePr>
          <p:cNvPr id="38" name="Обект 25">
            <a:extLst>
              <a:ext uri="{FF2B5EF4-FFF2-40B4-BE49-F238E27FC236}">
                <a16:creationId xmlns:a16="http://schemas.microsoft.com/office/drawing/2014/main" id="{2B558F7A-F9AD-4DBA-88E3-043F3B031DC0}"/>
              </a:ext>
            </a:extLst>
          </p:cNvPr>
          <p:cNvGraphicFramePr>
            <a:graphicFrameLocks noChangeAspect="1"/>
          </p:cNvGraphicFramePr>
          <p:nvPr/>
        </p:nvGraphicFramePr>
        <p:xfrm>
          <a:off x="679627" y="5247050"/>
          <a:ext cx="2520280" cy="1156364"/>
        </p:xfrm>
        <a:graphic>
          <a:graphicData uri="http://schemas.openxmlformats.org/presentationml/2006/ole">
            <mc:AlternateContent xmlns:mc="http://schemas.openxmlformats.org/markup-compatibility/2006">
              <mc:Choice xmlns:v="urn:schemas-microsoft-com:vml" Requires="v">
                <p:oleObj name="Equation" r:id="rId18" imgW="812447" imgH="368140" progId="Equation.DSMT4">
                  <p:embed/>
                </p:oleObj>
              </mc:Choice>
              <mc:Fallback>
                <p:oleObj name="Equation" r:id="rId18" imgW="812447" imgH="368140" progId="Equation.DSMT4">
                  <p:embed/>
                  <p:pic>
                    <p:nvPicPr>
                      <p:cNvPr id="38" name="Обект 25">
                        <a:extLst>
                          <a:ext uri="{FF2B5EF4-FFF2-40B4-BE49-F238E27FC236}">
                            <a16:creationId xmlns:a16="http://schemas.microsoft.com/office/drawing/2014/main" id="{2B558F7A-F9AD-4DBA-88E3-043F3B031DC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9627" y="5247050"/>
                        <a:ext cx="2520280" cy="1156364"/>
                      </a:xfrm>
                      <a:prstGeom prst="rect">
                        <a:avLst/>
                      </a:prstGeom>
                      <a:solidFill>
                        <a:schemeClr val="bg2"/>
                      </a:solidFill>
                    </p:spPr>
                  </p:pic>
                </p:oleObj>
              </mc:Fallback>
            </mc:AlternateContent>
          </a:graphicData>
        </a:graphic>
      </p:graphicFrame>
      <p:graphicFrame>
        <p:nvGraphicFramePr>
          <p:cNvPr id="39" name="Обект 2">
            <a:extLst>
              <a:ext uri="{FF2B5EF4-FFF2-40B4-BE49-F238E27FC236}">
                <a16:creationId xmlns:a16="http://schemas.microsoft.com/office/drawing/2014/main" id="{C614FAA9-815E-4A25-9B9B-AF702E67B386}"/>
              </a:ext>
            </a:extLst>
          </p:cNvPr>
          <p:cNvGraphicFramePr>
            <a:graphicFrameLocks noChangeAspect="1"/>
          </p:cNvGraphicFramePr>
          <p:nvPr/>
        </p:nvGraphicFramePr>
        <p:xfrm>
          <a:off x="705828" y="1345809"/>
          <a:ext cx="1826007" cy="635134"/>
        </p:xfrm>
        <a:graphic>
          <a:graphicData uri="http://schemas.openxmlformats.org/presentationml/2006/ole">
            <mc:AlternateContent xmlns:mc="http://schemas.openxmlformats.org/markup-compatibility/2006">
              <mc:Choice xmlns:v="urn:schemas-microsoft-com:vml" Requires="v">
                <p:oleObj name="Equation" r:id="rId20" imgW="660240" imgH="228600" progId="Equation.DSMT4">
                  <p:embed/>
                </p:oleObj>
              </mc:Choice>
              <mc:Fallback>
                <p:oleObj name="Equation" r:id="rId20" imgW="660240" imgH="228600" progId="Equation.DSMT4">
                  <p:embed/>
                  <p:pic>
                    <p:nvPicPr>
                      <p:cNvPr id="39" name="Обект 2">
                        <a:extLst>
                          <a:ext uri="{FF2B5EF4-FFF2-40B4-BE49-F238E27FC236}">
                            <a16:creationId xmlns:a16="http://schemas.microsoft.com/office/drawing/2014/main" id="{C614FAA9-815E-4A25-9B9B-AF702E67B386}"/>
                          </a:ext>
                        </a:extLst>
                      </p:cNvPr>
                      <p:cNvPicPr>
                        <a:picLocks noChangeAspect="1" noChangeArrowheads="1"/>
                      </p:cNvPicPr>
                      <p:nvPr/>
                    </p:nvPicPr>
                    <p:blipFill>
                      <a:blip r:embed="rId21"/>
                      <a:srcRect/>
                      <a:stretch>
                        <a:fillRect/>
                      </a:stretch>
                    </p:blipFill>
                    <p:spPr bwMode="auto">
                      <a:xfrm>
                        <a:off x="705828" y="1345809"/>
                        <a:ext cx="1826007" cy="635134"/>
                      </a:xfrm>
                      <a:prstGeom prst="rect">
                        <a:avLst/>
                      </a:prstGeom>
                      <a:solidFill>
                        <a:schemeClr val="bg2"/>
                      </a:solidFill>
                    </p:spPr>
                  </p:pic>
                </p:oleObj>
              </mc:Fallback>
            </mc:AlternateContent>
          </a:graphicData>
        </a:graphic>
      </p:graphicFrame>
      <p:graphicFrame>
        <p:nvGraphicFramePr>
          <p:cNvPr id="40" name="Обект 21">
            <a:extLst>
              <a:ext uri="{FF2B5EF4-FFF2-40B4-BE49-F238E27FC236}">
                <a16:creationId xmlns:a16="http://schemas.microsoft.com/office/drawing/2014/main" id="{A38F4A67-95E8-4059-A20A-18D9433B5CBB}"/>
              </a:ext>
            </a:extLst>
          </p:cNvPr>
          <p:cNvGraphicFramePr>
            <a:graphicFrameLocks noChangeAspect="1"/>
          </p:cNvGraphicFramePr>
          <p:nvPr/>
        </p:nvGraphicFramePr>
        <p:xfrm>
          <a:off x="711712" y="2195788"/>
          <a:ext cx="2610751" cy="1008112"/>
        </p:xfrm>
        <a:graphic>
          <a:graphicData uri="http://schemas.openxmlformats.org/presentationml/2006/ole">
            <mc:AlternateContent xmlns:mc="http://schemas.openxmlformats.org/markup-compatibility/2006">
              <mc:Choice xmlns:v="urn:schemas-microsoft-com:vml" Requires="v">
                <p:oleObj name="Equation" r:id="rId22" imgW="965200" imgH="368300" progId="Equation.DSMT4">
                  <p:embed/>
                </p:oleObj>
              </mc:Choice>
              <mc:Fallback>
                <p:oleObj name="Equation" r:id="rId22" imgW="965200" imgH="368300" progId="Equation.DSMT4">
                  <p:embed/>
                  <p:pic>
                    <p:nvPicPr>
                      <p:cNvPr id="40" name="Обект 21">
                        <a:extLst>
                          <a:ext uri="{FF2B5EF4-FFF2-40B4-BE49-F238E27FC236}">
                            <a16:creationId xmlns:a16="http://schemas.microsoft.com/office/drawing/2014/main" id="{A38F4A67-95E8-4059-A20A-18D9433B5CB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1712" y="2195788"/>
                        <a:ext cx="2610751" cy="1008112"/>
                      </a:xfrm>
                      <a:prstGeom prst="rect">
                        <a:avLst/>
                      </a:prstGeom>
                      <a:solidFill>
                        <a:schemeClr val="bg2"/>
                      </a:solidFill>
                    </p:spPr>
                  </p:pic>
                </p:oleObj>
              </mc:Fallback>
            </mc:AlternateContent>
          </a:graphicData>
        </a:graphic>
      </p:graphicFrame>
      <p:graphicFrame>
        <p:nvGraphicFramePr>
          <p:cNvPr id="41" name="Обект 23">
            <a:extLst>
              <a:ext uri="{FF2B5EF4-FFF2-40B4-BE49-F238E27FC236}">
                <a16:creationId xmlns:a16="http://schemas.microsoft.com/office/drawing/2014/main" id="{3628F0EF-A735-4015-B4FF-47310EBBA709}"/>
              </a:ext>
            </a:extLst>
          </p:cNvPr>
          <p:cNvGraphicFramePr>
            <a:graphicFrameLocks noChangeAspect="1"/>
          </p:cNvGraphicFramePr>
          <p:nvPr/>
        </p:nvGraphicFramePr>
        <p:xfrm>
          <a:off x="679627" y="3374227"/>
          <a:ext cx="2817813" cy="1668463"/>
        </p:xfrm>
        <a:graphic>
          <a:graphicData uri="http://schemas.openxmlformats.org/presentationml/2006/ole">
            <mc:AlternateContent xmlns:mc="http://schemas.openxmlformats.org/markup-compatibility/2006">
              <mc:Choice xmlns:v="urn:schemas-microsoft-com:vml" Requires="v">
                <p:oleObj name="Equation" r:id="rId24" imgW="1041120" imgH="609480" progId="Equation.DSMT4">
                  <p:embed/>
                </p:oleObj>
              </mc:Choice>
              <mc:Fallback>
                <p:oleObj name="Equation" r:id="rId24" imgW="1041120" imgH="609480" progId="Equation.DSMT4">
                  <p:embed/>
                  <p:pic>
                    <p:nvPicPr>
                      <p:cNvPr id="41" name="Обект 23">
                        <a:extLst>
                          <a:ext uri="{FF2B5EF4-FFF2-40B4-BE49-F238E27FC236}">
                            <a16:creationId xmlns:a16="http://schemas.microsoft.com/office/drawing/2014/main" id="{3628F0EF-A735-4015-B4FF-47310EBBA709}"/>
                          </a:ext>
                        </a:extLst>
                      </p:cNvPr>
                      <p:cNvPicPr>
                        <a:picLocks noChangeAspect="1" noChangeArrowheads="1"/>
                      </p:cNvPicPr>
                      <p:nvPr/>
                    </p:nvPicPr>
                    <p:blipFill>
                      <a:blip r:embed="rId25"/>
                      <a:srcRect/>
                      <a:stretch>
                        <a:fillRect/>
                      </a:stretch>
                    </p:blipFill>
                    <p:spPr bwMode="auto">
                      <a:xfrm>
                        <a:off x="679627" y="3374227"/>
                        <a:ext cx="2817813" cy="1668463"/>
                      </a:xfrm>
                      <a:prstGeom prst="rect">
                        <a:avLst/>
                      </a:prstGeom>
                      <a:solidFill>
                        <a:schemeClr val="bg2"/>
                      </a:solidFill>
                    </p:spPr>
                  </p:pic>
                </p:oleObj>
              </mc:Fallback>
            </mc:AlternateContent>
          </a:graphicData>
        </a:graphic>
      </p:graphicFrame>
    </p:spTree>
    <p:extLst>
      <p:ext uri="{BB962C8B-B14F-4D97-AF65-F5344CB8AC3E}">
        <p14:creationId xmlns:p14="http://schemas.microsoft.com/office/powerpoint/2010/main" val="204602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6" grpId="0" animBg="1"/>
      <p:bldP spid="17" grpId="0"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BC2E-9343-4A0C-80C2-6D98D4C220F0}"/>
              </a:ext>
            </a:extLst>
          </p:cNvPr>
          <p:cNvSpPr>
            <a:spLocks noGrp="1"/>
          </p:cNvSpPr>
          <p:nvPr>
            <p:ph type="title"/>
          </p:nvPr>
        </p:nvSpPr>
        <p:spPr>
          <a:xfrm>
            <a:off x="457200" y="274638"/>
            <a:ext cx="8229600" cy="636440"/>
          </a:xfrm>
        </p:spPr>
        <p:txBody>
          <a:bodyPr/>
          <a:lstStyle/>
          <a:p>
            <a:r>
              <a:rPr lang="bg-BG" sz="2200" dirty="0">
                <a:solidFill>
                  <a:srgbClr val="C00000"/>
                </a:solidFill>
                <a:latin typeface="Arial" pitchFamily="34" charset="0"/>
                <a:cs typeface="Arial" pitchFamily="34" charset="0"/>
              </a:rPr>
              <a:t>КИНЕМАТИКА НА ТОЧКА. Ускорение на точка в естествена координатна система.</a:t>
            </a:r>
            <a:endParaRPr lang="en-US" dirty="0"/>
          </a:p>
        </p:txBody>
      </p:sp>
      <p:sp>
        <p:nvSpPr>
          <p:cNvPr id="4" name="Slide Number Placeholder 3">
            <a:extLst>
              <a:ext uri="{FF2B5EF4-FFF2-40B4-BE49-F238E27FC236}">
                <a16:creationId xmlns:a16="http://schemas.microsoft.com/office/drawing/2014/main" id="{8E71B55F-FC11-4C75-AE07-597D2538DD3D}"/>
              </a:ext>
            </a:extLst>
          </p:cNvPr>
          <p:cNvSpPr>
            <a:spLocks noGrp="1"/>
          </p:cNvSpPr>
          <p:nvPr>
            <p:ph type="sldNum" sz="quarter" idx="12"/>
          </p:nvPr>
        </p:nvSpPr>
        <p:spPr/>
        <p:txBody>
          <a:bodyPr/>
          <a:lstStyle/>
          <a:p>
            <a:fld id="{BFE999D1-F9A4-4778-B8C7-0170286633BE}" type="slidenum">
              <a:rPr lang="bg-BG" smtClean="0"/>
              <a:pPr/>
              <a:t>47</a:t>
            </a:fld>
            <a:endParaRPr lang="bg-BG"/>
          </a:p>
        </p:txBody>
      </p:sp>
      <p:pic>
        <p:nvPicPr>
          <p:cNvPr id="5" name="Picture 4">
            <a:extLst>
              <a:ext uri="{FF2B5EF4-FFF2-40B4-BE49-F238E27FC236}">
                <a16:creationId xmlns:a16="http://schemas.microsoft.com/office/drawing/2014/main" id="{866C35D8-C380-4C70-B88C-CCEF857BFA1E}"/>
              </a:ext>
            </a:extLst>
          </p:cNvPr>
          <p:cNvPicPr>
            <a:picLocks noChangeAspect="1"/>
          </p:cNvPicPr>
          <p:nvPr/>
        </p:nvPicPr>
        <p:blipFill>
          <a:blip r:embed="rId2"/>
          <a:stretch>
            <a:fillRect/>
          </a:stretch>
        </p:blipFill>
        <p:spPr>
          <a:xfrm>
            <a:off x="7492280" y="1268760"/>
            <a:ext cx="1089496" cy="903849"/>
          </a:xfrm>
          <a:prstGeom prst="rect">
            <a:avLst/>
          </a:prstGeom>
        </p:spPr>
      </p:pic>
      <p:pic>
        <p:nvPicPr>
          <p:cNvPr id="6" name="Picture 5">
            <a:extLst>
              <a:ext uri="{FF2B5EF4-FFF2-40B4-BE49-F238E27FC236}">
                <a16:creationId xmlns:a16="http://schemas.microsoft.com/office/drawing/2014/main" id="{BB373E72-5D72-4FEA-89A5-2ED37613FC41}"/>
              </a:ext>
            </a:extLst>
          </p:cNvPr>
          <p:cNvPicPr>
            <a:picLocks noChangeAspect="1"/>
          </p:cNvPicPr>
          <p:nvPr/>
        </p:nvPicPr>
        <p:blipFill>
          <a:blip r:embed="rId3"/>
          <a:stretch>
            <a:fillRect/>
          </a:stretch>
        </p:blipFill>
        <p:spPr>
          <a:xfrm>
            <a:off x="4440234" y="2373893"/>
            <a:ext cx="4476747" cy="1133375"/>
          </a:xfrm>
          <a:prstGeom prst="rect">
            <a:avLst/>
          </a:prstGeom>
        </p:spPr>
      </p:pic>
      <p:pic>
        <p:nvPicPr>
          <p:cNvPr id="7" name="Picture 6">
            <a:extLst>
              <a:ext uri="{FF2B5EF4-FFF2-40B4-BE49-F238E27FC236}">
                <a16:creationId xmlns:a16="http://schemas.microsoft.com/office/drawing/2014/main" id="{56009613-C0AF-48E2-9B27-ADAE8F1A4C28}"/>
              </a:ext>
            </a:extLst>
          </p:cNvPr>
          <p:cNvPicPr>
            <a:picLocks noChangeAspect="1"/>
          </p:cNvPicPr>
          <p:nvPr/>
        </p:nvPicPr>
        <p:blipFill>
          <a:blip r:embed="rId4"/>
          <a:stretch>
            <a:fillRect/>
          </a:stretch>
        </p:blipFill>
        <p:spPr>
          <a:xfrm>
            <a:off x="5610178" y="3452484"/>
            <a:ext cx="2971598" cy="1026350"/>
          </a:xfrm>
          <a:prstGeom prst="rect">
            <a:avLst/>
          </a:prstGeom>
        </p:spPr>
      </p:pic>
      <p:pic>
        <p:nvPicPr>
          <p:cNvPr id="8" name="Picture 7">
            <a:extLst>
              <a:ext uri="{FF2B5EF4-FFF2-40B4-BE49-F238E27FC236}">
                <a16:creationId xmlns:a16="http://schemas.microsoft.com/office/drawing/2014/main" id="{809C1B21-8920-41A2-8814-2D500AD4DC8C}"/>
              </a:ext>
            </a:extLst>
          </p:cNvPr>
          <p:cNvPicPr>
            <a:picLocks noChangeAspect="1"/>
          </p:cNvPicPr>
          <p:nvPr/>
        </p:nvPicPr>
        <p:blipFill>
          <a:blip r:embed="rId5"/>
          <a:stretch>
            <a:fillRect/>
          </a:stretch>
        </p:blipFill>
        <p:spPr>
          <a:xfrm>
            <a:off x="4716016" y="4472583"/>
            <a:ext cx="4200965" cy="1116657"/>
          </a:xfrm>
          <a:prstGeom prst="rect">
            <a:avLst/>
          </a:prstGeom>
        </p:spPr>
      </p:pic>
      <p:pic>
        <p:nvPicPr>
          <p:cNvPr id="9" name="Picture 8">
            <a:extLst>
              <a:ext uri="{FF2B5EF4-FFF2-40B4-BE49-F238E27FC236}">
                <a16:creationId xmlns:a16="http://schemas.microsoft.com/office/drawing/2014/main" id="{827D57B3-6F95-478F-8F3E-5AE803F018C1}"/>
              </a:ext>
            </a:extLst>
          </p:cNvPr>
          <p:cNvPicPr>
            <a:picLocks noChangeAspect="1"/>
          </p:cNvPicPr>
          <p:nvPr/>
        </p:nvPicPr>
        <p:blipFill>
          <a:blip r:embed="rId6"/>
          <a:stretch>
            <a:fillRect/>
          </a:stretch>
        </p:blipFill>
        <p:spPr>
          <a:xfrm>
            <a:off x="6553199" y="5800009"/>
            <a:ext cx="2133601" cy="448391"/>
          </a:xfrm>
          <a:prstGeom prst="rect">
            <a:avLst/>
          </a:prstGeom>
        </p:spPr>
      </p:pic>
      <p:pic>
        <p:nvPicPr>
          <p:cNvPr id="10" name="Picture 9">
            <a:extLst>
              <a:ext uri="{FF2B5EF4-FFF2-40B4-BE49-F238E27FC236}">
                <a16:creationId xmlns:a16="http://schemas.microsoft.com/office/drawing/2014/main" id="{14798A91-990A-4EC7-AF18-5DFEE27B905A}"/>
              </a:ext>
            </a:extLst>
          </p:cNvPr>
          <p:cNvPicPr>
            <a:picLocks noChangeAspect="1"/>
          </p:cNvPicPr>
          <p:nvPr/>
        </p:nvPicPr>
        <p:blipFill>
          <a:blip r:embed="rId7"/>
          <a:stretch>
            <a:fillRect/>
          </a:stretch>
        </p:blipFill>
        <p:spPr>
          <a:xfrm>
            <a:off x="249877" y="1760282"/>
            <a:ext cx="3952981" cy="4410753"/>
          </a:xfrm>
          <a:prstGeom prst="rect">
            <a:avLst/>
          </a:prstGeom>
        </p:spPr>
      </p:pic>
      <p:sp>
        <p:nvSpPr>
          <p:cNvPr id="11" name="TextBox 10">
            <a:extLst>
              <a:ext uri="{FF2B5EF4-FFF2-40B4-BE49-F238E27FC236}">
                <a16:creationId xmlns:a16="http://schemas.microsoft.com/office/drawing/2014/main" id="{CDDF58BA-3C51-411D-AD08-5F269DC9CC08}"/>
              </a:ext>
            </a:extLst>
          </p:cNvPr>
          <p:cNvSpPr txBox="1"/>
          <p:nvPr/>
        </p:nvSpPr>
        <p:spPr>
          <a:xfrm>
            <a:off x="4314826" y="1196752"/>
            <a:ext cx="3065486" cy="800219"/>
          </a:xfrm>
          <a:prstGeom prst="rect">
            <a:avLst/>
          </a:prstGeom>
          <a:noFill/>
        </p:spPr>
        <p:txBody>
          <a:bodyPr wrap="square" rtlCol="0">
            <a:spAutoFit/>
          </a:bodyPr>
          <a:lstStyle/>
          <a:p>
            <a:r>
              <a:rPr lang="bg-BG" dirty="0">
                <a:solidFill>
                  <a:srgbClr val="C00000"/>
                </a:solidFill>
              </a:rPr>
              <a:t>Формула на Френе </a:t>
            </a:r>
            <a:r>
              <a:rPr lang="bg-BG" sz="1400" dirty="0"/>
              <a:t>(извежда се в диференциалната геометрия):</a:t>
            </a:r>
            <a:endParaRPr lang="en-US" sz="1400" dirty="0"/>
          </a:p>
        </p:txBody>
      </p:sp>
    </p:spTree>
    <p:extLst>
      <p:ext uri="{BB962C8B-B14F-4D97-AF65-F5344CB8AC3E}">
        <p14:creationId xmlns:p14="http://schemas.microsoft.com/office/powerpoint/2010/main" val="4227263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70669-8E1F-4AB1-B37F-1843D565ACA4}"/>
              </a:ext>
            </a:extLst>
          </p:cNvPr>
          <p:cNvSpPr>
            <a:spLocks noGrp="1"/>
          </p:cNvSpPr>
          <p:nvPr>
            <p:ph type="title"/>
          </p:nvPr>
        </p:nvSpPr>
        <p:spPr>
          <a:xfrm>
            <a:off x="457200" y="260648"/>
            <a:ext cx="8229600" cy="720080"/>
          </a:xfrm>
        </p:spPr>
        <p:txBody>
          <a:bodyPr/>
          <a:lstStyle/>
          <a:p>
            <a:r>
              <a:rPr lang="bg-BG" sz="2200" dirty="0">
                <a:solidFill>
                  <a:srgbClr val="C00000"/>
                </a:solidFill>
                <a:latin typeface="Arial" pitchFamily="34" charset="0"/>
                <a:cs typeface="Arial" pitchFamily="34" charset="0"/>
              </a:rPr>
              <a:t>КИНЕМАТИКА НА ТОЧКА. Ускорение на точка в естествена координатна система.</a:t>
            </a:r>
            <a:endParaRPr lang="en-US" dirty="0"/>
          </a:p>
        </p:txBody>
      </p:sp>
      <p:sp>
        <p:nvSpPr>
          <p:cNvPr id="4" name="Slide Number Placeholder 3">
            <a:extLst>
              <a:ext uri="{FF2B5EF4-FFF2-40B4-BE49-F238E27FC236}">
                <a16:creationId xmlns:a16="http://schemas.microsoft.com/office/drawing/2014/main" id="{6205E32D-2481-44AB-8391-3017BF3C7626}"/>
              </a:ext>
            </a:extLst>
          </p:cNvPr>
          <p:cNvSpPr>
            <a:spLocks noGrp="1"/>
          </p:cNvSpPr>
          <p:nvPr>
            <p:ph type="sldNum" sz="quarter" idx="12"/>
          </p:nvPr>
        </p:nvSpPr>
        <p:spPr/>
        <p:txBody>
          <a:bodyPr/>
          <a:lstStyle/>
          <a:p>
            <a:fld id="{BFE999D1-F9A4-4778-B8C7-0170286633BE}" type="slidenum">
              <a:rPr lang="bg-BG" smtClean="0"/>
              <a:pPr/>
              <a:t>48</a:t>
            </a:fld>
            <a:endParaRPr lang="bg-BG"/>
          </a:p>
        </p:txBody>
      </p:sp>
      <p:pic>
        <p:nvPicPr>
          <p:cNvPr id="5" name="Picture 4">
            <a:extLst>
              <a:ext uri="{FF2B5EF4-FFF2-40B4-BE49-F238E27FC236}">
                <a16:creationId xmlns:a16="http://schemas.microsoft.com/office/drawing/2014/main" id="{1648D8E5-FF09-42EE-855D-50BEBA6EA5A8}"/>
              </a:ext>
            </a:extLst>
          </p:cNvPr>
          <p:cNvPicPr>
            <a:picLocks noChangeAspect="1"/>
          </p:cNvPicPr>
          <p:nvPr/>
        </p:nvPicPr>
        <p:blipFill>
          <a:blip r:embed="rId2"/>
          <a:stretch>
            <a:fillRect/>
          </a:stretch>
        </p:blipFill>
        <p:spPr>
          <a:xfrm>
            <a:off x="415263" y="980728"/>
            <a:ext cx="4537395" cy="5686400"/>
          </a:xfrm>
          <a:prstGeom prst="rect">
            <a:avLst/>
          </a:prstGeom>
        </p:spPr>
      </p:pic>
      <p:sp>
        <p:nvSpPr>
          <p:cNvPr id="6" name="TextBox 5">
            <a:extLst>
              <a:ext uri="{FF2B5EF4-FFF2-40B4-BE49-F238E27FC236}">
                <a16:creationId xmlns:a16="http://schemas.microsoft.com/office/drawing/2014/main" id="{D56DC82F-5D76-4F29-8106-D4A5E03186CB}"/>
              </a:ext>
            </a:extLst>
          </p:cNvPr>
          <p:cNvSpPr txBox="1"/>
          <p:nvPr/>
        </p:nvSpPr>
        <p:spPr>
          <a:xfrm>
            <a:off x="5080518" y="3416868"/>
            <a:ext cx="3456384" cy="369332"/>
          </a:xfrm>
          <a:prstGeom prst="rect">
            <a:avLst/>
          </a:prstGeom>
          <a:noFill/>
        </p:spPr>
        <p:txBody>
          <a:bodyPr wrap="square" rtlCol="0">
            <a:spAutoFit/>
          </a:bodyPr>
          <a:lstStyle/>
          <a:p>
            <a:r>
              <a:rPr lang="bg-BG" dirty="0">
                <a:solidFill>
                  <a:srgbClr val="C00000"/>
                </a:solidFill>
              </a:rPr>
              <a:t>Равноускорително движение</a:t>
            </a:r>
            <a:endParaRPr lang="en-US" dirty="0">
              <a:solidFill>
                <a:srgbClr val="C00000"/>
              </a:solidFill>
            </a:endParaRPr>
          </a:p>
        </p:txBody>
      </p:sp>
      <p:sp>
        <p:nvSpPr>
          <p:cNvPr id="7" name="TextBox 6">
            <a:extLst>
              <a:ext uri="{FF2B5EF4-FFF2-40B4-BE49-F238E27FC236}">
                <a16:creationId xmlns:a16="http://schemas.microsoft.com/office/drawing/2014/main" id="{BE8AED1B-0C07-44B3-BC00-27819BCF5E52}"/>
              </a:ext>
            </a:extLst>
          </p:cNvPr>
          <p:cNvSpPr txBox="1"/>
          <p:nvPr/>
        </p:nvSpPr>
        <p:spPr>
          <a:xfrm>
            <a:off x="5093297" y="4149080"/>
            <a:ext cx="3635440" cy="369332"/>
          </a:xfrm>
          <a:prstGeom prst="rect">
            <a:avLst/>
          </a:prstGeom>
          <a:noFill/>
        </p:spPr>
        <p:txBody>
          <a:bodyPr wrap="square" rtlCol="0">
            <a:spAutoFit/>
          </a:bodyPr>
          <a:lstStyle/>
          <a:p>
            <a:r>
              <a:rPr lang="bg-BG" dirty="0">
                <a:solidFill>
                  <a:srgbClr val="C00000"/>
                </a:solidFill>
              </a:rPr>
              <a:t>Равнозакъснително движение</a:t>
            </a:r>
            <a:endParaRPr lang="en-US" dirty="0">
              <a:solidFill>
                <a:srgbClr val="C00000"/>
              </a:solidFill>
            </a:endParaRPr>
          </a:p>
        </p:txBody>
      </p:sp>
      <p:pic>
        <p:nvPicPr>
          <p:cNvPr id="8" name="Picture 7">
            <a:extLst>
              <a:ext uri="{FF2B5EF4-FFF2-40B4-BE49-F238E27FC236}">
                <a16:creationId xmlns:a16="http://schemas.microsoft.com/office/drawing/2014/main" id="{20448888-AD9D-4702-A65F-5368686BC5E6}"/>
              </a:ext>
            </a:extLst>
          </p:cNvPr>
          <p:cNvPicPr>
            <a:picLocks noChangeAspect="1"/>
          </p:cNvPicPr>
          <p:nvPr/>
        </p:nvPicPr>
        <p:blipFill>
          <a:blip r:embed="rId3"/>
          <a:stretch>
            <a:fillRect/>
          </a:stretch>
        </p:blipFill>
        <p:spPr>
          <a:xfrm>
            <a:off x="5464292" y="1410702"/>
            <a:ext cx="2659834" cy="1008390"/>
          </a:xfrm>
          <a:prstGeom prst="rect">
            <a:avLst/>
          </a:prstGeom>
        </p:spPr>
      </p:pic>
      <p:pic>
        <p:nvPicPr>
          <p:cNvPr id="9" name="Picture 8">
            <a:extLst>
              <a:ext uri="{FF2B5EF4-FFF2-40B4-BE49-F238E27FC236}">
                <a16:creationId xmlns:a16="http://schemas.microsoft.com/office/drawing/2014/main" id="{673B3B3F-FFAE-40E3-B00B-71B35B5B4B18}"/>
              </a:ext>
            </a:extLst>
          </p:cNvPr>
          <p:cNvPicPr>
            <a:picLocks noChangeAspect="1"/>
          </p:cNvPicPr>
          <p:nvPr/>
        </p:nvPicPr>
        <p:blipFill>
          <a:blip r:embed="rId4"/>
          <a:stretch>
            <a:fillRect/>
          </a:stretch>
        </p:blipFill>
        <p:spPr>
          <a:xfrm>
            <a:off x="5679807" y="2437122"/>
            <a:ext cx="2257805" cy="904116"/>
          </a:xfrm>
          <a:prstGeom prst="rect">
            <a:avLst/>
          </a:prstGeom>
        </p:spPr>
      </p:pic>
    </p:spTree>
    <p:extLst>
      <p:ext uri="{BB962C8B-B14F-4D97-AF65-F5344CB8AC3E}">
        <p14:creationId xmlns:p14="http://schemas.microsoft.com/office/powerpoint/2010/main" val="1190671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857256"/>
          </a:xfrm>
        </p:spPr>
        <p:txBody>
          <a:bodyPr/>
          <a:lstStyle/>
          <a:p>
            <a:r>
              <a:rPr lang="bg-BG" sz="2000" dirty="0">
                <a:solidFill>
                  <a:srgbClr val="C00000"/>
                </a:solidFill>
                <a:latin typeface="Arial" pitchFamily="34" charset="0"/>
                <a:cs typeface="Arial" pitchFamily="34" charset="0"/>
              </a:rPr>
              <a:t>КИНЕМАТИКА НА ТОЧКА. Сложно движение на точка.</a:t>
            </a:r>
            <a:endParaRPr lang="bg-BG" sz="2000" dirty="0"/>
          </a:p>
        </p:txBody>
      </p:sp>
      <p:sp>
        <p:nvSpPr>
          <p:cNvPr id="3" name="Content Placeholder 2"/>
          <p:cNvSpPr>
            <a:spLocks noGrp="1"/>
          </p:cNvSpPr>
          <p:nvPr>
            <p:ph idx="1"/>
          </p:nvPr>
        </p:nvSpPr>
        <p:spPr>
          <a:xfrm>
            <a:off x="457200" y="785794"/>
            <a:ext cx="8327268" cy="5811558"/>
          </a:xfrm>
        </p:spPr>
        <p:txBody>
          <a:bodyPr/>
          <a:lstStyle/>
          <a:p>
            <a:pPr>
              <a:buFont typeface="Wingdings" pitchFamily="2" charset="2"/>
              <a:buChar char="Ø"/>
            </a:pPr>
            <a:r>
              <a:rPr lang="bg-BG" sz="1800" dirty="0">
                <a:latin typeface="Arial" pitchFamily="34" charset="0"/>
                <a:cs typeface="Arial" pitchFamily="34" charset="0"/>
              </a:rPr>
              <a:t>Дотук говорихме за движението на обекти спрямо една координатна система, условно приета за неподвижна. Сега ще бъде разгледана накратко задачата за движението на един обект (една точка) спрямо две координатни системи, които се движат една спрямо друга.</a:t>
            </a:r>
          </a:p>
          <a:p>
            <a:pPr>
              <a:buFont typeface="Wingdings" pitchFamily="2" charset="2"/>
              <a:buChar char="Ø"/>
            </a:pPr>
            <a:endParaRPr lang="bg-BG" sz="1800" dirty="0">
              <a:latin typeface="Arial" pitchFamily="34" charset="0"/>
              <a:cs typeface="Arial" pitchFamily="34" charset="0"/>
            </a:endParaRPr>
          </a:p>
          <a:p>
            <a:pPr>
              <a:buFont typeface="Wingdings" pitchFamily="2" charset="2"/>
              <a:buChar char="Ø"/>
            </a:pPr>
            <a:r>
              <a:rPr lang="bg-BG" sz="1800" dirty="0">
                <a:solidFill>
                  <a:srgbClr val="3333CC"/>
                </a:solidFill>
                <a:latin typeface="Arial" pitchFamily="34" charset="0"/>
                <a:cs typeface="Arial" pitchFamily="34" charset="0"/>
              </a:rPr>
              <a:t>Тази задача е твърде важна, защото позволява сложното движение да се представи посредством прости движения.</a:t>
            </a:r>
          </a:p>
          <a:p>
            <a:pPr>
              <a:buFont typeface="Wingdings" pitchFamily="2" charset="2"/>
              <a:buChar char="Ø"/>
            </a:pPr>
            <a:endParaRPr lang="en-US" sz="1800" dirty="0">
              <a:latin typeface="Arial" pitchFamily="34" charset="0"/>
              <a:cs typeface="Arial" pitchFamily="34" charset="0"/>
            </a:endParaRPr>
          </a:p>
          <a:p>
            <a:pPr>
              <a:buFont typeface="Wingdings" pitchFamily="2" charset="2"/>
              <a:buChar char="Ø"/>
            </a:pPr>
            <a:endParaRPr lang="bg-BG" sz="1800" dirty="0">
              <a:latin typeface="Arial" pitchFamily="34" charset="0"/>
              <a:cs typeface="Arial" pitchFamily="34" charset="0"/>
            </a:endParaRPr>
          </a:p>
          <a:p>
            <a:pPr marL="0" indent="0">
              <a:buNone/>
            </a:pPr>
            <a:endParaRPr lang="bg-BG" sz="1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49</a:t>
            </a:fld>
            <a:endParaRPr lang="bg-BG"/>
          </a:p>
        </p:txBody>
      </p:sp>
      <p:pic>
        <p:nvPicPr>
          <p:cNvPr id="9" name="Picture 8">
            <a:extLst>
              <a:ext uri="{FF2B5EF4-FFF2-40B4-BE49-F238E27FC236}">
                <a16:creationId xmlns:a16="http://schemas.microsoft.com/office/drawing/2014/main" id="{1D3632F5-4FCE-4057-BCA3-6BAC204BE4A7}"/>
              </a:ext>
            </a:extLst>
          </p:cNvPr>
          <p:cNvPicPr>
            <a:picLocks noChangeAspect="1"/>
          </p:cNvPicPr>
          <p:nvPr/>
        </p:nvPicPr>
        <p:blipFill>
          <a:blip r:embed="rId2"/>
          <a:stretch>
            <a:fillRect/>
          </a:stretch>
        </p:blipFill>
        <p:spPr>
          <a:xfrm>
            <a:off x="953852" y="3045500"/>
            <a:ext cx="7236296" cy="34272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785818"/>
          </a:xfrm>
        </p:spPr>
        <p:txBody>
          <a:bodyPr/>
          <a:lstStyle/>
          <a:p>
            <a:r>
              <a:rPr lang="bg-BG" sz="2200" dirty="0">
                <a:solidFill>
                  <a:srgbClr val="C00000"/>
                </a:solidFill>
                <a:effectLst/>
                <a:latin typeface="Arial" pitchFamily="34" charset="0"/>
                <a:cs typeface="Arial" pitchFamily="34" charset="0"/>
              </a:rPr>
              <a:t>Литература</a:t>
            </a:r>
            <a:endParaRPr lang="bg-BG" sz="2200" dirty="0">
              <a:effectLst/>
            </a:endParaRPr>
          </a:p>
        </p:txBody>
      </p:sp>
      <p:sp>
        <p:nvSpPr>
          <p:cNvPr id="3" name="Content Placeholder 2"/>
          <p:cNvSpPr>
            <a:spLocks noGrp="1"/>
          </p:cNvSpPr>
          <p:nvPr>
            <p:ph idx="1"/>
          </p:nvPr>
        </p:nvSpPr>
        <p:spPr/>
        <p:txBody>
          <a:bodyPr/>
          <a:lstStyle/>
          <a:p>
            <a:pPr marL="457200" indent="-457200">
              <a:buAutoNum type="arabicPeriod"/>
            </a:pPr>
            <a:r>
              <a:rPr lang="ru-RU" sz="2000" dirty="0" err="1">
                <a:solidFill>
                  <a:srgbClr val="C00000"/>
                </a:solidFill>
                <a:latin typeface="Arial" pitchFamily="34" charset="0"/>
                <a:cs typeface="Arial" pitchFamily="34" charset="0"/>
              </a:rPr>
              <a:t>Недев</a:t>
            </a:r>
            <a:r>
              <a:rPr lang="ru-RU" sz="2000" dirty="0">
                <a:solidFill>
                  <a:srgbClr val="C00000"/>
                </a:solidFill>
                <a:latin typeface="Arial" pitchFamily="34" charset="0"/>
                <a:cs typeface="Arial" pitchFamily="34" charset="0"/>
              </a:rPr>
              <a:t>, Ц., Лилов Ал.</a:t>
            </a:r>
            <a:r>
              <a:rPr lang="en-US" sz="2000" dirty="0">
                <a:solidFill>
                  <a:srgbClr val="C00000"/>
                </a:solidFill>
                <a:latin typeface="Arial" pitchFamily="34" charset="0"/>
                <a:cs typeface="Arial" pitchFamily="34" charset="0"/>
              </a:rPr>
              <a:t> </a:t>
            </a:r>
            <a:r>
              <a:rPr lang="ru-RU" sz="2000" dirty="0">
                <a:solidFill>
                  <a:srgbClr val="C00000"/>
                </a:solidFill>
                <a:latin typeface="Arial" pitchFamily="34" charset="0"/>
                <a:cs typeface="Arial" pitchFamily="34" charset="0"/>
              </a:rPr>
              <a:t>, </a:t>
            </a:r>
            <a:r>
              <a:rPr lang="ru-RU" sz="2000" i="1" dirty="0">
                <a:solidFill>
                  <a:srgbClr val="C00000"/>
                </a:solidFill>
                <a:latin typeface="Arial" pitchFamily="34" charset="0"/>
                <a:cs typeface="Arial" pitchFamily="34" charset="0"/>
              </a:rPr>
              <a:t>Машинознание</a:t>
            </a:r>
            <a:r>
              <a:rPr lang="ru-RU" sz="2000" dirty="0">
                <a:solidFill>
                  <a:srgbClr val="C00000"/>
                </a:solidFill>
                <a:latin typeface="Arial" pitchFamily="34" charset="0"/>
                <a:cs typeface="Arial" pitchFamily="34" charset="0"/>
              </a:rPr>
              <a:t>, Софттрейд, 2011.</a:t>
            </a:r>
          </a:p>
          <a:p>
            <a:pPr marL="0" indent="0">
              <a:buNone/>
            </a:pPr>
            <a:endParaRPr lang="ru-RU" sz="2000" dirty="0">
              <a:solidFill>
                <a:srgbClr val="C00000"/>
              </a:solidFill>
              <a:latin typeface="Arial" pitchFamily="34" charset="0"/>
              <a:cs typeface="Arial" pitchFamily="34" charset="0"/>
            </a:endParaRPr>
          </a:p>
          <a:p>
            <a:pPr marL="0" indent="0">
              <a:buNone/>
            </a:pPr>
            <a:r>
              <a:rPr lang="ru-RU" sz="2000" dirty="0">
                <a:solidFill>
                  <a:srgbClr val="C00000"/>
                </a:solidFill>
                <a:latin typeface="Arial" pitchFamily="34" charset="0"/>
                <a:cs typeface="Arial" pitchFamily="34" charset="0"/>
              </a:rPr>
              <a:t>        НАЛИЧЕН В КНИЖАРНИЦАТА ВЪВ ФОАЙЕТО НА БЛОК 4</a:t>
            </a:r>
          </a:p>
          <a:p>
            <a:pPr>
              <a:buNone/>
            </a:pPr>
            <a:endParaRPr lang="ru-RU" sz="2000" dirty="0">
              <a:solidFill>
                <a:schemeClr val="bg1"/>
              </a:solidFill>
              <a:latin typeface="Arial" pitchFamily="34" charset="0"/>
              <a:cs typeface="Arial" pitchFamily="34" charset="0"/>
            </a:endParaRPr>
          </a:p>
          <a:p>
            <a:pPr>
              <a:buNone/>
            </a:pPr>
            <a:r>
              <a:rPr lang="ru-RU" sz="2000" dirty="0">
                <a:latin typeface="Arial" pitchFamily="34" charset="0"/>
                <a:cs typeface="Arial" pitchFamily="34" charset="0"/>
              </a:rPr>
              <a:t>2. Гълъбов, В., Долчинков, Р., Николов Н. Янита С, </a:t>
            </a:r>
            <a:r>
              <a:rPr lang="ru-RU" sz="2000" i="1" dirty="0">
                <a:latin typeface="Arial" pitchFamily="34" charset="0"/>
                <a:cs typeface="Arial" pitchFamily="34" charset="0"/>
              </a:rPr>
              <a:t>Машинознание</a:t>
            </a:r>
            <a:r>
              <a:rPr lang="ru-RU" sz="2000" dirty="0">
                <a:latin typeface="Arial" pitchFamily="34" charset="0"/>
                <a:cs typeface="Arial" pitchFamily="34" charset="0"/>
              </a:rPr>
              <a:t>, 2010.</a:t>
            </a:r>
          </a:p>
          <a:p>
            <a:pPr marL="457200" indent="-457200">
              <a:buNone/>
            </a:pPr>
            <a:endParaRPr lang="ru-RU" sz="2000" dirty="0">
              <a:latin typeface="Arial" pitchFamily="34" charset="0"/>
              <a:cs typeface="Arial" pitchFamily="34" charset="0"/>
            </a:endParaRPr>
          </a:p>
          <a:p>
            <a:pPr>
              <a:buNone/>
            </a:pPr>
            <a:r>
              <a:rPr lang="ru-RU" sz="2000" dirty="0">
                <a:latin typeface="Arial" pitchFamily="34" charset="0"/>
                <a:cs typeface="Arial" pitchFamily="34" charset="0"/>
              </a:rPr>
              <a:t>3. </a:t>
            </a:r>
            <a:r>
              <a:rPr lang="ru-RU" sz="2000" dirty="0" err="1">
                <a:solidFill>
                  <a:srgbClr val="C00000"/>
                </a:solidFill>
                <a:latin typeface="Arial" pitchFamily="34" charset="0"/>
                <a:cs typeface="Arial" pitchFamily="34" charset="0"/>
              </a:rPr>
              <a:t>Гълъбов</a:t>
            </a:r>
            <a:r>
              <a:rPr lang="ru-RU" sz="2000" dirty="0">
                <a:solidFill>
                  <a:srgbClr val="C00000"/>
                </a:solidFill>
                <a:latin typeface="Arial" pitchFamily="34" charset="0"/>
                <a:cs typeface="Arial" pitchFamily="34" charset="0"/>
              </a:rPr>
              <a:t>, В., </a:t>
            </a:r>
            <a:r>
              <a:rPr lang="ru-RU" sz="2000" dirty="0" err="1">
                <a:solidFill>
                  <a:srgbClr val="C00000"/>
                </a:solidFill>
                <a:latin typeface="Arial" pitchFamily="34" charset="0"/>
                <a:cs typeface="Arial" pitchFamily="34" charset="0"/>
              </a:rPr>
              <a:t>Гарабитов</a:t>
            </a:r>
            <a:r>
              <a:rPr lang="ru-RU" sz="2000" dirty="0">
                <a:solidFill>
                  <a:srgbClr val="C00000"/>
                </a:solidFill>
                <a:latin typeface="Arial" pitchFamily="34" charset="0"/>
                <a:cs typeface="Arial" pitchFamily="34" charset="0"/>
              </a:rPr>
              <a:t>, С., </a:t>
            </a:r>
            <a:r>
              <a:rPr lang="ru-RU" sz="2000" dirty="0" err="1">
                <a:solidFill>
                  <a:srgbClr val="C00000"/>
                </a:solidFill>
                <a:latin typeface="Arial" pitchFamily="34" charset="0"/>
                <a:cs typeface="Arial" pitchFamily="34" charset="0"/>
              </a:rPr>
              <a:t>Тодоров,Т</a:t>
            </a:r>
            <a:r>
              <a:rPr lang="ru-RU" sz="2000" dirty="0">
                <a:solidFill>
                  <a:srgbClr val="C00000"/>
                </a:solidFill>
                <a:latin typeface="Arial" pitchFamily="34" charset="0"/>
                <a:cs typeface="Arial" pitchFamily="34" charset="0"/>
              </a:rPr>
              <a:t>. и др. </a:t>
            </a:r>
            <a:r>
              <a:rPr lang="ru-RU" sz="2000" i="1" dirty="0">
                <a:solidFill>
                  <a:srgbClr val="C00000"/>
                </a:solidFill>
                <a:latin typeface="Arial" pitchFamily="34" charset="0"/>
                <a:cs typeface="Arial" pitchFamily="34" charset="0"/>
              </a:rPr>
              <a:t>Ръководство  за лабораторни упражнения по машинознание</a:t>
            </a:r>
            <a:r>
              <a:rPr lang="ru-RU" sz="2000" dirty="0">
                <a:solidFill>
                  <a:srgbClr val="C00000"/>
                </a:solidFill>
                <a:latin typeface="Arial" pitchFamily="34" charset="0"/>
                <a:cs typeface="Arial" pitchFamily="34" charset="0"/>
              </a:rPr>
              <a:t>, Софттрейд, 2011.</a:t>
            </a:r>
          </a:p>
          <a:p>
            <a:pPr>
              <a:buNone/>
            </a:pPr>
            <a:endParaRPr lang="ru-RU" sz="2000" dirty="0">
              <a:solidFill>
                <a:srgbClr val="C00000"/>
              </a:solidFill>
              <a:latin typeface="Arial" pitchFamily="34" charset="0"/>
              <a:cs typeface="Arial" pitchFamily="34" charset="0"/>
            </a:endParaRPr>
          </a:p>
          <a:p>
            <a:pPr>
              <a:buNone/>
            </a:pPr>
            <a:endParaRPr lang="ru-RU" sz="2000" dirty="0">
              <a:latin typeface="Arial" pitchFamily="34" charset="0"/>
              <a:cs typeface="Arial" pitchFamily="34" charset="0"/>
            </a:endParaRPr>
          </a:p>
          <a:p>
            <a:pPr marL="0" indent="0">
              <a:buNone/>
            </a:pP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5</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214290"/>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11A2C-A809-4FE0-B2F4-18DAC2BEC3B8}"/>
              </a:ext>
            </a:extLst>
          </p:cNvPr>
          <p:cNvSpPr>
            <a:spLocks noGrp="1"/>
          </p:cNvSpPr>
          <p:nvPr>
            <p:ph type="title"/>
          </p:nvPr>
        </p:nvSpPr>
        <p:spPr>
          <a:xfrm>
            <a:off x="457200" y="274638"/>
            <a:ext cx="8229600" cy="706090"/>
          </a:xfrm>
        </p:spPr>
        <p:txBody>
          <a:bodyPr/>
          <a:lstStyle/>
          <a:p>
            <a:r>
              <a:rPr lang="bg-BG" sz="2000" dirty="0">
                <a:solidFill>
                  <a:srgbClr val="C00000"/>
                </a:solidFill>
                <a:latin typeface="Arial" pitchFamily="34" charset="0"/>
                <a:cs typeface="Arial" pitchFamily="34" charset="0"/>
              </a:rPr>
              <a:t>КИНЕМАТИКА НА ТОЧКА. Сложно движение на точка.</a:t>
            </a:r>
            <a:endParaRPr lang="en-US" sz="2000" dirty="0"/>
          </a:p>
        </p:txBody>
      </p:sp>
      <p:sp>
        <p:nvSpPr>
          <p:cNvPr id="4" name="Slide Number Placeholder 3">
            <a:extLst>
              <a:ext uri="{FF2B5EF4-FFF2-40B4-BE49-F238E27FC236}">
                <a16:creationId xmlns:a16="http://schemas.microsoft.com/office/drawing/2014/main" id="{7B4E60D0-E181-457D-A323-37CB0D73F013}"/>
              </a:ext>
            </a:extLst>
          </p:cNvPr>
          <p:cNvSpPr>
            <a:spLocks noGrp="1"/>
          </p:cNvSpPr>
          <p:nvPr>
            <p:ph type="sldNum" sz="quarter" idx="12"/>
          </p:nvPr>
        </p:nvSpPr>
        <p:spPr/>
        <p:txBody>
          <a:bodyPr/>
          <a:lstStyle/>
          <a:p>
            <a:fld id="{BFE999D1-F9A4-4778-B8C7-0170286633BE}" type="slidenum">
              <a:rPr lang="bg-BG" smtClean="0"/>
              <a:pPr/>
              <a:t>50</a:t>
            </a:fld>
            <a:endParaRPr lang="bg-BG"/>
          </a:p>
        </p:txBody>
      </p:sp>
      <p:sp>
        <p:nvSpPr>
          <p:cNvPr id="5" name="Rectangle 2">
            <a:extLst>
              <a:ext uri="{FF2B5EF4-FFF2-40B4-BE49-F238E27FC236}">
                <a16:creationId xmlns:a16="http://schemas.microsoft.com/office/drawing/2014/main" id="{9F9C1B5E-A9C4-408B-A67B-B9983A0DB069}"/>
              </a:ext>
            </a:extLst>
          </p:cNvPr>
          <p:cNvSpPr>
            <a:spLocks noChangeArrowheads="1"/>
          </p:cNvSpPr>
          <p:nvPr/>
        </p:nvSpPr>
        <p:spPr bwMode="auto">
          <a:xfrm>
            <a:off x="388377" y="1335251"/>
            <a:ext cx="845994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u="none" strike="noStrike" cap="none" normalizeH="0" baseline="0" dirty="0" err="1">
                <a:ln>
                  <a:noFill/>
                </a:ln>
                <a:solidFill>
                  <a:srgbClr val="333399"/>
                </a:solidFill>
                <a:effectLst/>
                <a:latin typeface="Arial" panose="020B0604020202020204" pitchFamily="34" charset="0"/>
              </a:rPr>
              <a:t>Абсолютно</a:t>
            </a:r>
            <a:r>
              <a:rPr kumimoji="0" lang="en-US" altLang="en-US" b="1" u="none" strike="noStrike" cap="none" normalizeH="0" baseline="0" dirty="0">
                <a:ln>
                  <a:noFill/>
                </a:ln>
                <a:solidFill>
                  <a:srgbClr val="333399"/>
                </a:solidFill>
                <a:effectLst/>
                <a:latin typeface="Arial" panose="020B0604020202020204" pitchFamily="34" charset="0"/>
              </a:rPr>
              <a:t> </a:t>
            </a:r>
            <a:r>
              <a:rPr kumimoji="0" lang="en-US" altLang="en-US" b="1" u="none" strike="noStrike" cap="none" normalizeH="0" baseline="0" dirty="0" err="1">
                <a:ln>
                  <a:noFill/>
                </a:ln>
                <a:solidFill>
                  <a:srgbClr val="333399"/>
                </a:solidFill>
                <a:effectLst/>
                <a:latin typeface="Arial" panose="020B0604020202020204" pitchFamily="34" charset="0"/>
              </a:rPr>
              <a:t>движение</a:t>
            </a:r>
            <a:r>
              <a:rPr kumimoji="0" lang="en-US" altLang="en-US" b="1" u="none" strike="noStrike" cap="none" normalizeH="0" baseline="0" dirty="0">
                <a:ln>
                  <a:noFill/>
                </a:ln>
                <a:solidFill>
                  <a:srgbClr val="333399"/>
                </a:solidFill>
                <a:effectLst/>
                <a:latin typeface="Arial" panose="020B0604020202020204" pitchFamily="34" charset="0"/>
              </a:rPr>
              <a:t> </a:t>
            </a:r>
            <a:r>
              <a:rPr kumimoji="0" lang="en-US" altLang="en-US" b="1" u="none" strike="noStrike" cap="none" normalizeH="0" baseline="0" dirty="0" err="1">
                <a:ln>
                  <a:noFill/>
                </a:ln>
                <a:solidFill>
                  <a:srgbClr val="333399"/>
                </a:solidFill>
                <a:effectLst/>
                <a:latin typeface="Arial" panose="020B0604020202020204" pitchFamily="34" charset="0"/>
              </a:rPr>
              <a:t>на</a:t>
            </a:r>
            <a:r>
              <a:rPr kumimoji="0" lang="en-US" altLang="en-US" b="1" u="none" strike="noStrike" cap="none" normalizeH="0" baseline="0" dirty="0">
                <a:ln>
                  <a:noFill/>
                </a:ln>
                <a:solidFill>
                  <a:srgbClr val="333399"/>
                </a:solidFill>
                <a:effectLst/>
                <a:latin typeface="Arial" panose="020B0604020202020204" pitchFamily="34" charset="0"/>
              </a:rPr>
              <a:t> </a:t>
            </a:r>
            <a:r>
              <a:rPr kumimoji="0" lang="en-US" altLang="en-US" b="1" u="none" strike="noStrike" cap="none" normalizeH="0" baseline="0" dirty="0" err="1">
                <a:ln>
                  <a:noFill/>
                </a:ln>
                <a:solidFill>
                  <a:srgbClr val="333399"/>
                </a:solidFill>
                <a:effectLst/>
                <a:latin typeface="Arial" panose="020B0604020202020204" pitchFamily="34" charset="0"/>
              </a:rPr>
              <a:t>точка</a:t>
            </a:r>
            <a:r>
              <a:rPr kumimoji="0" lang="en-US" altLang="en-US" b="1" u="none" strike="noStrike" cap="none" normalizeH="0" baseline="0" dirty="0">
                <a:ln>
                  <a:noFill/>
                </a:ln>
                <a:solidFill>
                  <a:srgbClr val="333399"/>
                </a:solidFill>
                <a:effectLst/>
                <a:latin typeface="Arial" panose="020B0604020202020204" pitchFamily="34" charset="0"/>
              </a:rPr>
              <a:t>  </a:t>
            </a:r>
            <a:r>
              <a:rPr kumimoji="0" lang="en-US" altLang="en-US" i="1" u="none" strike="noStrike" cap="none" normalizeH="0" baseline="0" dirty="0">
                <a:ln>
                  <a:noFill/>
                </a:ln>
                <a:solidFill>
                  <a:schemeClr val="tx1"/>
                </a:solidFill>
                <a:effectLst/>
                <a:latin typeface="Arial" panose="020B0604020202020204" pitchFamily="34" charset="0"/>
              </a:rPr>
              <a:t>- </a:t>
            </a:r>
            <a:r>
              <a:rPr kumimoji="0" lang="en-US" altLang="en-US" i="1" u="none" strike="noStrike" cap="none" normalizeH="0" baseline="0" dirty="0" err="1">
                <a:ln>
                  <a:noFill/>
                </a:ln>
                <a:solidFill>
                  <a:schemeClr val="tx1"/>
                </a:solidFill>
                <a:effectLst/>
                <a:latin typeface="Arial" panose="020B0604020202020204" pitchFamily="34" charset="0"/>
              </a:rPr>
              <a:t>движението</a:t>
            </a:r>
            <a:r>
              <a:rPr kumimoji="0" lang="en-US" altLang="en-US" i="1" u="none" strike="noStrike" cap="none" normalizeH="0" baseline="0" dirty="0">
                <a:ln>
                  <a:noFill/>
                </a:ln>
                <a:solidFill>
                  <a:schemeClr val="tx1"/>
                </a:solidFill>
                <a:effectLst/>
                <a:latin typeface="Arial" panose="020B0604020202020204" pitchFamily="34" charset="0"/>
              </a:rPr>
              <a:t> ù </a:t>
            </a:r>
            <a:r>
              <a:rPr kumimoji="0" lang="en-US" altLang="en-US" i="1" u="none" strike="noStrike" cap="none" normalizeH="0" baseline="0" dirty="0" err="1">
                <a:ln>
                  <a:noFill/>
                </a:ln>
                <a:solidFill>
                  <a:schemeClr val="tx1"/>
                </a:solidFill>
                <a:effectLst/>
                <a:latin typeface="Arial" panose="020B0604020202020204" pitchFamily="34" charset="0"/>
              </a:rPr>
              <a:t>спрямо</a:t>
            </a:r>
            <a:r>
              <a:rPr kumimoji="0" lang="en-US" altLang="en-US" i="1" u="none" strike="noStrike" cap="none" normalizeH="0" baseline="0" dirty="0">
                <a:ln>
                  <a:noFill/>
                </a:ln>
                <a:solidFill>
                  <a:schemeClr val="tx1"/>
                </a:solidFill>
                <a:effectLst/>
                <a:latin typeface="Arial" panose="020B0604020202020204" pitchFamily="34" charset="0"/>
              </a:rPr>
              <a:t> </a:t>
            </a:r>
            <a:r>
              <a:rPr kumimoji="0" lang="en-US" altLang="en-US" i="1" u="none" strike="noStrike" cap="none" normalizeH="0" baseline="0" dirty="0" err="1">
                <a:ln>
                  <a:noFill/>
                </a:ln>
                <a:solidFill>
                  <a:srgbClr val="333399"/>
                </a:solidFill>
                <a:effectLst/>
                <a:latin typeface="Arial" panose="020B0604020202020204" pitchFamily="34" charset="0"/>
              </a:rPr>
              <a:t>неподвижната</a:t>
            </a:r>
            <a:r>
              <a:rPr kumimoji="0" lang="en-US" altLang="en-US" i="1" u="none" strike="noStrike" cap="none" normalizeH="0" baseline="0" dirty="0">
                <a:ln>
                  <a:noFill/>
                </a:ln>
                <a:solidFill>
                  <a:srgbClr val="333399"/>
                </a:solidFill>
                <a:effectLst/>
                <a:latin typeface="Arial" panose="020B0604020202020204" pitchFamily="34" charset="0"/>
              </a:rPr>
              <a:t> (</a:t>
            </a:r>
            <a:r>
              <a:rPr kumimoji="0" lang="en-US" altLang="en-US" i="1" u="none" strike="noStrike" cap="none" normalizeH="0" baseline="0" dirty="0" err="1">
                <a:ln>
                  <a:noFill/>
                </a:ln>
                <a:solidFill>
                  <a:srgbClr val="333399"/>
                </a:solidFill>
                <a:effectLst/>
                <a:latin typeface="Arial" panose="020B0604020202020204" pitchFamily="34" charset="0"/>
              </a:rPr>
              <a:t>абсолютната</a:t>
            </a:r>
            <a:r>
              <a:rPr kumimoji="0" lang="en-US" altLang="en-US" i="1" u="none" strike="noStrike" cap="none" normalizeH="0" baseline="0" dirty="0">
                <a:ln>
                  <a:noFill/>
                </a:ln>
                <a:solidFill>
                  <a:srgbClr val="333399"/>
                </a:solidFill>
                <a:effectLst/>
                <a:latin typeface="Arial" panose="020B0604020202020204" pitchFamily="34" charset="0"/>
              </a:rPr>
              <a:t>) </a:t>
            </a:r>
            <a:r>
              <a:rPr kumimoji="0" lang="en-US" altLang="en-US" i="1" u="none" strike="noStrike" cap="none" normalizeH="0" baseline="0" dirty="0" err="1">
                <a:ln>
                  <a:noFill/>
                </a:ln>
                <a:solidFill>
                  <a:srgbClr val="333399"/>
                </a:solidFill>
                <a:effectLst/>
                <a:latin typeface="Arial" panose="020B0604020202020204" pitchFamily="34" charset="0"/>
              </a:rPr>
              <a:t>координатна</a:t>
            </a:r>
            <a:r>
              <a:rPr kumimoji="0" lang="en-US" altLang="en-US" i="1" u="none" strike="noStrike" cap="none" normalizeH="0" baseline="0" dirty="0">
                <a:ln>
                  <a:noFill/>
                </a:ln>
                <a:solidFill>
                  <a:srgbClr val="333399"/>
                </a:solidFill>
                <a:effectLst/>
                <a:latin typeface="Arial" panose="020B0604020202020204" pitchFamily="34" charset="0"/>
              </a:rPr>
              <a:t> </a:t>
            </a:r>
            <a:r>
              <a:rPr kumimoji="0" lang="en-US" altLang="en-US" i="1" u="none" strike="noStrike" cap="none" normalizeH="0" baseline="0" dirty="0" err="1">
                <a:ln>
                  <a:noFill/>
                </a:ln>
                <a:solidFill>
                  <a:srgbClr val="333399"/>
                </a:solidFill>
                <a:effectLst/>
                <a:latin typeface="Arial" panose="020B0604020202020204" pitchFamily="34" charset="0"/>
              </a:rPr>
              <a:t>система</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Кинематични</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характеристики</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1" u="none" strike="noStrike" cap="none" normalizeH="0" baseline="0" dirty="0" err="1">
                <a:ln>
                  <a:noFill/>
                </a:ln>
                <a:solidFill>
                  <a:schemeClr val="tx1"/>
                </a:solidFill>
                <a:effectLst/>
                <a:latin typeface="Arial" panose="020B0604020202020204" pitchFamily="34" charset="0"/>
              </a:rPr>
              <a:t>абсолютна</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траектория</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абсолютна</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скорост</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абсолютно</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ускорение</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bg-BG"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333399"/>
                </a:solidFill>
                <a:effectLst/>
                <a:latin typeface="Arial" panose="020B0604020202020204" pitchFamily="34" charset="0"/>
              </a:rPr>
              <a:t>Относително</a:t>
            </a:r>
            <a:r>
              <a:rPr kumimoji="0" lang="en-US" altLang="en-US" b="1" i="0" u="none" strike="noStrike" cap="none" normalizeH="0" baseline="0" dirty="0">
                <a:ln>
                  <a:noFill/>
                </a:ln>
                <a:solidFill>
                  <a:srgbClr val="333399"/>
                </a:solidFill>
                <a:effectLst/>
                <a:latin typeface="Arial" panose="020B0604020202020204" pitchFamily="34" charset="0"/>
              </a:rPr>
              <a:t> (</a:t>
            </a:r>
            <a:r>
              <a:rPr kumimoji="0" lang="en-US" altLang="en-US" b="1" i="0" u="none" strike="noStrike" cap="none" normalizeH="0" baseline="0" dirty="0" err="1">
                <a:ln>
                  <a:noFill/>
                </a:ln>
                <a:solidFill>
                  <a:srgbClr val="333399"/>
                </a:solidFill>
                <a:effectLst/>
                <a:latin typeface="Arial" panose="020B0604020202020204" pitchFamily="34" charset="0"/>
              </a:rPr>
              <a:t>релативно</a:t>
            </a:r>
            <a:r>
              <a:rPr kumimoji="0" lang="en-US" altLang="en-US" b="1" i="0" u="none" strike="noStrike" cap="none" normalizeH="0" baseline="0" dirty="0">
                <a:ln>
                  <a:noFill/>
                </a:ln>
                <a:solidFill>
                  <a:srgbClr val="333399"/>
                </a:solidFill>
                <a:effectLst/>
                <a:latin typeface="Arial" panose="020B0604020202020204" pitchFamily="34" charset="0"/>
              </a:rPr>
              <a:t>) </a:t>
            </a:r>
            <a:r>
              <a:rPr kumimoji="0" lang="en-US" altLang="en-US" b="1" i="0" u="none" strike="noStrike" cap="none" normalizeH="0" baseline="0" dirty="0" err="1">
                <a:ln>
                  <a:noFill/>
                </a:ln>
                <a:solidFill>
                  <a:srgbClr val="333399"/>
                </a:solidFill>
                <a:effectLst/>
                <a:latin typeface="Arial" panose="020B0604020202020204" pitchFamily="34" charset="0"/>
              </a:rPr>
              <a:t>движение</a:t>
            </a:r>
            <a:r>
              <a:rPr kumimoji="0" lang="en-US" altLang="en-US" b="1" i="0" u="none" strike="noStrike" cap="none" normalizeH="0" baseline="0" dirty="0">
                <a:ln>
                  <a:noFill/>
                </a:ln>
                <a:solidFill>
                  <a:srgbClr val="333399"/>
                </a:solidFill>
                <a:effectLst/>
                <a:latin typeface="Arial" panose="020B0604020202020204" pitchFamily="34" charset="0"/>
              </a:rPr>
              <a:t> </a:t>
            </a:r>
            <a:r>
              <a:rPr kumimoji="0" lang="en-US" altLang="en-US" b="1" i="0" u="none" strike="noStrike" cap="none" normalizeH="0" baseline="0" dirty="0" err="1">
                <a:ln>
                  <a:noFill/>
                </a:ln>
                <a:solidFill>
                  <a:srgbClr val="333399"/>
                </a:solidFill>
                <a:effectLst/>
                <a:latin typeface="Arial" panose="020B0604020202020204" pitchFamily="34" charset="0"/>
              </a:rPr>
              <a:t>на</a:t>
            </a:r>
            <a:r>
              <a:rPr kumimoji="0" lang="en-US" altLang="en-US" b="1" i="0" u="none" strike="noStrike" cap="none" normalizeH="0" baseline="0" dirty="0">
                <a:ln>
                  <a:noFill/>
                </a:ln>
                <a:solidFill>
                  <a:srgbClr val="333399"/>
                </a:solidFill>
                <a:effectLst/>
                <a:latin typeface="Arial" panose="020B0604020202020204" pitchFamily="34" charset="0"/>
              </a:rPr>
              <a:t> </a:t>
            </a:r>
            <a:r>
              <a:rPr kumimoji="0" lang="en-US" altLang="en-US" b="1" i="0" u="none" strike="noStrike" cap="none" normalizeH="0" baseline="0" dirty="0" err="1">
                <a:ln>
                  <a:noFill/>
                </a:ln>
                <a:solidFill>
                  <a:srgbClr val="333399"/>
                </a:solidFill>
                <a:effectLst/>
                <a:latin typeface="Arial" panose="020B0604020202020204" pitchFamily="34" charset="0"/>
              </a:rPr>
              <a:t>точка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движението</a:t>
            </a:r>
            <a:r>
              <a:rPr kumimoji="0" lang="en-US" altLang="en-US" b="0" i="0" u="none" strike="noStrike" cap="none" normalizeH="0" baseline="0" dirty="0">
                <a:ln>
                  <a:noFill/>
                </a:ln>
                <a:solidFill>
                  <a:schemeClr val="tx1"/>
                </a:solidFill>
                <a:effectLst/>
                <a:latin typeface="Arial" panose="020B0604020202020204" pitchFamily="34" charset="0"/>
              </a:rPr>
              <a:t> ù </a:t>
            </a:r>
            <a:r>
              <a:rPr kumimoji="0" lang="en-US" altLang="en-US" b="0" i="0" u="none" strike="noStrike" cap="none" normalizeH="0" baseline="0" dirty="0" err="1">
                <a:ln>
                  <a:noFill/>
                </a:ln>
                <a:solidFill>
                  <a:schemeClr val="tx1"/>
                </a:solidFill>
                <a:effectLst/>
                <a:latin typeface="Arial" panose="020B0604020202020204" pitchFamily="34" charset="0"/>
              </a:rPr>
              <a:t>спрямо</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rgbClr val="333399"/>
                </a:solidFill>
                <a:effectLst/>
                <a:latin typeface="Arial" panose="020B0604020202020204" pitchFamily="34" charset="0"/>
              </a:rPr>
              <a:t>подвижната</a:t>
            </a:r>
            <a:r>
              <a:rPr kumimoji="0" lang="en-US" altLang="en-US" b="0" i="1" u="none" strike="noStrike" cap="none" normalizeH="0" baseline="0" dirty="0">
                <a:ln>
                  <a:noFill/>
                </a:ln>
                <a:solidFill>
                  <a:srgbClr val="333399"/>
                </a:solidFill>
                <a:effectLst/>
                <a:latin typeface="Arial" panose="020B0604020202020204" pitchFamily="34" charset="0"/>
              </a:rPr>
              <a:t> </a:t>
            </a:r>
            <a:r>
              <a:rPr kumimoji="0" lang="en-US" altLang="en-US" b="0" i="1" u="none" strike="noStrike" cap="none" normalizeH="0" baseline="0" dirty="0" err="1">
                <a:ln>
                  <a:noFill/>
                </a:ln>
                <a:solidFill>
                  <a:srgbClr val="333399"/>
                </a:solidFill>
                <a:effectLst/>
                <a:latin typeface="Arial" panose="020B0604020202020204" pitchFamily="34" charset="0"/>
              </a:rPr>
              <a:t>координатна</a:t>
            </a:r>
            <a:r>
              <a:rPr kumimoji="0" lang="en-US" altLang="en-US" b="0" i="1" u="none" strike="noStrike" cap="none" normalizeH="0" baseline="0" dirty="0">
                <a:ln>
                  <a:noFill/>
                </a:ln>
                <a:solidFill>
                  <a:srgbClr val="333399"/>
                </a:solidFill>
                <a:effectLst/>
                <a:latin typeface="Arial" panose="020B0604020202020204" pitchFamily="34" charset="0"/>
              </a:rPr>
              <a:t> </a:t>
            </a:r>
            <a:r>
              <a:rPr kumimoji="0" lang="en-US" altLang="en-US" b="0" i="1" u="none" strike="noStrike" cap="none" normalizeH="0" baseline="0" dirty="0" err="1">
                <a:ln>
                  <a:noFill/>
                </a:ln>
                <a:solidFill>
                  <a:srgbClr val="333399"/>
                </a:solidFill>
                <a:effectLst/>
                <a:latin typeface="Arial" panose="020B0604020202020204" pitchFamily="34" charset="0"/>
              </a:rPr>
              <a:t>система</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Кинематични</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характеристики</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1" u="none" strike="noStrike" cap="none" normalizeH="0" baseline="0" dirty="0" err="1">
                <a:ln>
                  <a:noFill/>
                </a:ln>
                <a:solidFill>
                  <a:schemeClr val="tx1"/>
                </a:solidFill>
                <a:effectLst/>
                <a:latin typeface="Arial" panose="020B0604020202020204" pitchFamily="34" charset="0"/>
              </a:rPr>
              <a:t>релативна</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траектория</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релативна</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скорост</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релативно</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ускорение</a:t>
            </a:r>
            <a:r>
              <a:rPr kumimoji="0" lang="en-US" altLang="en-US" b="0" i="0" u="none" strike="noStrike" cap="none" normalizeH="0" baseline="0" dirty="0">
                <a:ln>
                  <a:noFill/>
                </a:ln>
                <a:solidFill>
                  <a:schemeClr val="tx1"/>
                </a:solidFill>
                <a:effectLst/>
                <a:latin typeface="Arial" panose="020B0604020202020204" pitchFamily="34" charset="0"/>
              </a:rPr>
              <a:t>;</a:t>
            </a:r>
            <a:endParaRPr kumimoji="0" lang="bg-BG"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err="1">
                <a:ln>
                  <a:noFill/>
                </a:ln>
                <a:solidFill>
                  <a:srgbClr val="333399"/>
                </a:solidFill>
                <a:effectLst/>
                <a:latin typeface="Arial" panose="020B0604020202020204" pitchFamily="34" charset="0"/>
              </a:rPr>
              <a:t>Преносно</a:t>
            </a:r>
            <a:r>
              <a:rPr kumimoji="0" lang="en-US" altLang="en-US" b="1" i="0" u="none" strike="noStrike" cap="none" normalizeH="0" baseline="0" dirty="0">
                <a:ln>
                  <a:noFill/>
                </a:ln>
                <a:solidFill>
                  <a:srgbClr val="333399"/>
                </a:solidFill>
                <a:effectLst/>
                <a:latin typeface="Arial" panose="020B0604020202020204" pitchFamily="34" charset="0"/>
              </a:rPr>
              <a:t> </a:t>
            </a:r>
            <a:r>
              <a:rPr kumimoji="0" lang="en-US" altLang="en-US" b="1" i="0" u="none" strike="noStrike" cap="none" normalizeH="0" baseline="0" dirty="0" err="1">
                <a:ln>
                  <a:noFill/>
                </a:ln>
                <a:solidFill>
                  <a:srgbClr val="333399"/>
                </a:solidFill>
                <a:effectLst/>
                <a:latin typeface="Arial" panose="020B0604020202020204" pitchFamily="34" charset="0"/>
              </a:rPr>
              <a:t>движение</a:t>
            </a:r>
            <a:r>
              <a:rPr kumimoji="0" lang="en-US" altLang="en-US" b="1" i="0" u="none" strike="noStrike" cap="none" normalizeH="0" baseline="0" dirty="0">
                <a:ln>
                  <a:noFill/>
                </a:ln>
                <a:solidFill>
                  <a:srgbClr val="333399"/>
                </a:solidFill>
                <a:effectLst/>
                <a:latin typeface="Arial" panose="020B0604020202020204" pitchFamily="34" charset="0"/>
              </a:rPr>
              <a:t> </a:t>
            </a:r>
            <a:r>
              <a:rPr kumimoji="0" lang="en-US" altLang="en-US" b="1" i="0" u="none" strike="noStrike" cap="none" normalizeH="0" baseline="0" dirty="0" err="1">
                <a:ln>
                  <a:noFill/>
                </a:ln>
                <a:solidFill>
                  <a:srgbClr val="333399"/>
                </a:solidFill>
                <a:effectLst/>
                <a:latin typeface="Arial" panose="020B0604020202020204" pitchFamily="34" charset="0"/>
              </a:rPr>
              <a:t>на</a:t>
            </a:r>
            <a:r>
              <a:rPr kumimoji="0" lang="en-US" altLang="en-US" b="1" i="0" u="none" strike="noStrike" cap="none" normalizeH="0" baseline="0" dirty="0">
                <a:ln>
                  <a:noFill/>
                </a:ln>
                <a:solidFill>
                  <a:srgbClr val="333399"/>
                </a:solidFill>
                <a:effectLst/>
                <a:latin typeface="Arial" panose="020B0604020202020204" pitchFamily="34" charset="0"/>
              </a:rPr>
              <a:t> </a:t>
            </a:r>
            <a:r>
              <a:rPr kumimoji="0" lang="en-US" altLang="en-US" b="1" i="0" u="none" strike="noStrike" cap="none" normalizeH="0" baseline="0" dirty="0" err="1">
                <a:ln>
                  <a:noFill/>
                </a:ln>
                <a:solidFill>
                  <a:srgbClr val="333399"/>
                </a:solidFill>
                <a:effectLst/>
                <a:latin typeface="Arial" panose="020B0604020202020204" pitchFamily="34" charset="0"/>
              </a:rPr>
              <a:t>точка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движението</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на</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точка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която</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не</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се</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движи</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по</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отношение</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на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подвижната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координатна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система</a:t>
            </a:r>
            <a:r>
              <a:rPr kumimoji="0" lang="en-US" altLang="en-US" b="0" i="0" u="none" strike="noStrike" cap="none" normalizeH="0" baseline="0" dirty="0">
                <a:ln>
                  <a:noFill/>
                </a:ln>
                <a:solidFill>
                  <a:srgbClr val="333399"/>
                </a:solidFill>
                <a:effectLst/>
                <a:latin typeface="Arial" panose="020B0604020202020204" pitchFamily="34" charset="0"/>
              </a:rPr>
              <a:t> и </a:t>
            </a:r>
            <a:r>
              <a:rPr kumimoji="0" lang="en-US" altLang="en-US" b="0" i="0" u="none" strike="noStrike" cap="none" normalizeH="0" baseline="0" dirty="0" err="1">
                <a:ln>
                  <a:noFill/>
                </a:ln>
                <a:solidFill>
                  <a:srgbClr val="333399"/>
                </a:solidFill>
                <a:effectLst/>
                <a:latin typeface="Arial" panose="020B0604020202020204" pitchFamily="34" charset="0"/>
              </a:rPr>
              <a:t>като</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такава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участва</a:t>
            </a:r>
            <a:r>
              <a:rPr kumimoji="0" lang="en-US" altLang="en-US" b="0" i="0" u="none" strike="noStrike" cap="none" normalizeH="0" baseline="0" dirty="0">
                <a:ln>
                  <a:noFill/>
                </a:ln>
                <a:solidFill>
                  <a:srgbClr val="333399"/>
                </a:solidFill>
                <a:effectLst/>
                <a:latin typeface="Arial" panose="020B0604020202020204" pitchFamily="34" charset="0"/>
              </a:rPr>
              <a:t> в </a:t>
            </a:r>
            <a:r>
              <a:rPr kumimoji="0" lang="en-US" altLang="en-US" b="0" i="0" u="none" strike="noStrike" cap="none" normalizeH="0" baseline="0" dirty="0" err="1">
                <a:ln>
                  <a:noFill/>
                </a:ln>
                <a:solidFill>
                  <a:srgbClr val="333399"/>
                </a:solidFill>
                <a:effectLst/>
                <a:latin typeface="Arial" panose="020B0604020202020204" pitchFamily="34" charset="0"/>
              </a:rPr>
              <a:t>движението</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на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последната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спрямо</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неподвижната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координатна</a:t>
            </a:r>
            <a:r>
              <a:rPr kumimoji="0" lang="en-US" altLang="en-US" b="0" i="0" u="none" strike="noStrike" cap="none" normalizeH="0" baseline="0" dirty="0">
                <a:ln>
                  <a:noFill/>
                </a:ln>
                <a:solidFill>
                  <a:srgbClr val="333399"/>
                </a:solidFill>
                <a:effectLst/>
                <a:latin typeface="Arial" panose="020B0604020202020204" pitchFamily="34" charset="0"/>
              </a:rPr>
              <a:t> </a:t>
            </a:r>
            <a:r>
              <a:rPr kumimoji="0" lang="en-US" altLang="en-US" b="0" i="0" u="none" strike="noStrike" cap="none" normalizeH="0" baseline="0" dirty="0" err="1">
                <a:ln>
                  <a:noFill/>
                </a:ln>
                <a:solidFill>
                  <a:srgbClr val="333399"/>
                </a:solidFill>
                <a:effectLst/>
                <a:latin typeface="Arial" panose="020B0604020202020204" pitchFamily="34" charset="0"/>
              </a:rPr>
              <a:t>система</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Кинематични</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характеристики</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преносна</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скорост</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преносно</a:t>
            </a:r>
            <a:r>
              <a:rPr kumimoji="0" lang="en-US" altLang="en-US" b="0" i="1"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err="1">
                <a:ln>
                  <a:noFill/>
                </a:ln>
                <a:solidFill>
                  <a:schemeClr val="tx1"/>
                </a:solidFill>
                <a:effectLst/>
                <a:latin typeface="Arial" panose="020B0604020202020204" pitchFamily="34" charset="0"/>
              </a:rPr>
              <a:t>ускорение</a:t>
            </a:r>
            <a:r>
              <a:rPr kumimoji="0" lang="en-US" altLang="en-US" b="0" i="0" u="none" strike="noStrike" cap="none" normalizeH="0" baseline="0" dirty="0">
                <a:ln>
                  <a:noFill/>
                </a:ln>
                <a:solidFill>
                  <a:schemeClr val="tx1"/>
                </a:solidFill>
                <a:effectLst/>
                <a:latin typeface="Arial" panose="020B0604020202020204" pitchFamily="34" charset="0"/>
              </a:rPr>
              <a:t>.</a:t>
            </a:r>
          </a:p>
        </p:txBody>
      </p:sp>
      <p:sp>
        <p:nvSpPr>
          <p:cNvPr id="6" name="TextBox 5">
            <a:extLst>
              <a:ext uri="{FF2B5EF4-FFF2-40B4-BE49-F238E27FC236}">
                <a16:creationId xmlns:a16="http://schemas.microsoft.com/office/drawing/2014/main" id="{D9DED90E-83CB-4522-A552-A888D6EA0F71}"/>
              </a:ext>
            </a:extLst>
          </p:cNvPr>
          <p:cNvSpPr txBox="1"/>
          <p:nvPr/>
        </p:nvSpPr>
        <p:spPr>
          <a:xfrm>
            <a:off x="534380" y="5139563"/>
            <a:ext cx="8075240" cy="923330"/>
          </a:xfrm>
          <a:prstGeom prst="rect">
            <a:avLst/>
          </a:prstGeom>
          <a:noFill/>
        </p:spPr>
        <p:txBody>
          <a:bodyPr wrap="square" rtlCol="0">
            <a:spAutoFit/>
          </a:bodyPr>
          <a:lstStyle/>
          <a:p>
            <a:pPr algn="ctr"/>
            <a:r>
              <a:rPr lang="ru-RU" dirty="0">
                <a:solidFill>
                  <a:srgbClr val="C00000"/>
                </a:solidFill>
              </a:rPr>
              <a:t>Основната задача при такова сложно движение на точка е установяване на зависимостта между кинематичните характеристики на абсолютното, относителното и преносното движение.</a:t>
            </a:r>
            <a:endParaRPr lang="en-US" dirty="0">
              <a:solidFill>
                <a:srgbClr val="C00000"/>
              </a:solidFill>
            </a:endParaRPr>
          </a:p>
        </p:txBody>
      </p:sp>
    </p:spTree>
    <p:extLst>
      <p:ext uri="{BB962C8B-B14F-4D97-AF65-F5344CB8AC3E}">
        <p14:creationId xmlns:p14="http://schemas.microsoft.com/office/powerpoint/2010/main" val="272311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68280"/>
          </a:xfrm>
        </p:spPr>
        <p:txBody>
          <a:bodyPr/>
          <a:lstStyle/>
          <a:p>
            <a:r>
              <a:rPr lang="bg-BG" sz="1800" dirty="0">
                <a:solidFill>
                  <a:srgbClr val="C00000"/>
                </a:solidFill>
                <a:latin typeface="Arial" pitchFamily="34" charset="0"/>
                <a:cs typeface="Arial" pitchFamily="34" charset="0"/>
              </a:rPr>
              <a:t>КИНЕМАТИКА НА ТОЧКА. Сложно движение на точка.</a:t>
            </a:r>
            <a:endParaRPr lang="bg-BG" sz="1800" dirty="0"/>
          </a:p>
        </p:txBody>
      </p:sp>
      <p:sp>
        <p:nvSpPr>
          <p:cNvPr id="3" name="Content Placeholder 2"/>
          <p:cNvSpPr>
            <a:spLocks noGrp="1"/>
          </p:cNvSpPr>
          <p:nvPr>
            <p:ph idx="1"/>
          </p:nvPr>
        </p:nvSpPr>
        <p:spPr>
          <a:xfrm>
            <a:off x="357158" y="4429132"/>
            <a:ext cx="8643998" cy="1666868"/>
          </a:xfrm>
        </p:spPr>
        <p:txBody>
          <a:bodyPr/>
          <a:lstStyle/>
          <a:p>
            <a:pPr>
              <a:buFont typeface="Wingdings" pitchFamily="2" charset="2"/>
              <a:buChar char="Ø"/>
            </a:pPr>
            <a:r>
              <a:rPr lang="bg-BG" sz="1800" dirty="0">
                <a:latin typeface="Arial" pitchFamily="34" charset="0"/>
                <a:cs typeface="Arial" pitchFamily="34" charset="0"/>
              </a:rPr>
              <a:t>Изучава се движението на т. М спрямо неподвижната координатна система </a:t>
            </a:r>
            <a:r>
              <a:rPr lang="en-US" sz="1800" dirty="0" err="1">
                <a:latin typeface="Arial" pitchFamily="34" charset="0"/>
                <a:cs typeface="Arial" pitchFamily="34" charset="0"/>
              </a:rPr>
              <a:t>Oxyz</a:t>
            </a:r>
            <a:r>
              <a:rPr lang="en-US" sz="1800" dirty="0">
                <a:latin typeface="Arial" pitchFamily="34" charset="0"/>
                <a:cs typeface="Arial" pitchFamily="34" charset="0"/>
              </a:rPr>
              <a:t>. </a:t>
            </a:r>
            <a:r>
              <a:rPr lang="bg-BG" sz="1800" dirty="0">
                <a:latin typeface="Arial" pitchFamily="34" charset="0"/>
                <a:cs typeface="Arial" pitchFamily="34" charset="0"/>
              </a:rPr>
              <a:t>т.М извършва определени движения спрямо подвижното тяло </a:t>
            </a:r>
            <a:r>
              <a:rPr lang="en-US" sz="1800" dirty="0">
                <a:latin typeface="Arial" pitchFamily="34" charset="0"/>
                <a:cs typeface="Arial" pitchFamily="34" charset="0"/>
              </a:rPr>
              <a:t>q.</a:t>
            </a:r>
          </a:p>
          <a:p>
            <a:pPr>
              <a:buNone/>
            </a:pPr>
            <a:endParaRPr lang="bg-BG" sz="1800" dirty="0">
              <a:latin typeface="Arial" pitchFamily="34" charset="0"/>
              <a:cs typeface="Arial" pitchFamily="34" charset="0"/>
            </a:endParaRPr>
          </a:p>
          <a:p>
            <a:pPr>
              <a:buFont typeface="Wingdings" pitchFamily="2" charset="2"/>
              <a:buChar char="q"/>
            </a:pPr>
            <a:r>
              <a:rPr lang="en-US" sz="1800" dirty="0" err="1">
                <a:latin typeface="Arial" pitchFamily="34" charset="0"/>
                <a:cs typeface="Arial" pitchFamily="34" charset="0"/>
              </a:rPr>
              <a:t>Oxyz</a:t>
            </a:r>
            <a:r>
              <a:rPr lang="en-US" sz="1800" dirty="0">
                <a:latin typeface="Arial" pitchFamily="34" charset="0"/>
                <a:cs typeface="Arial" pitchFamily="34" charset="0"/>
              </a:rPr>
              <a:t> – </a:t>
            </a:r>
            <a:r>
              <a:rPr lang="bg-BG" sz="1800" dirty="0">
                <a:latin typeface="Arial" pitchFamily="34" charset="0"/>
                <a:cs typeface="Arial" pitchFamily="34" charset="0"/>
              </a:rPr>
              <a:t>неподвижна координатна система</a:t>
            </a:r>
          </a:p>
          <a:p>
            <a:pPr>
              <a:buFont typeface="Wingdings" pitchFamily="2" charset="2"/>
              <a:buChar char="q"/>
            </a:pPr>
            <a:r>
              <a:rPr lang="en-US" sz="1800" dirty="0">
                <a:latin typeface="Arial" pitchFamily="34" charset="0"/>
                <a:cs typeface="Arial" pitchFamily="34" charset="0"/>
              </a:rPr>
              <a:t>q – </a:t>
            </a:r>
            <a:r>
              <a:rPr lang="bg-BG" sz="1800" dirty="0">
                <a:latin typeface="Arial" pitchFamily="34" charset="0"/>
                <a:cs typeface="Arial" pitchFamily="34" charset="0"/>
              </a:rPr>
              <a:t>подвижно тяло</a:t>
            </a:r>
          </a:p>
          <a:p>
            <a:pPr>
              <a:buFont typeface="Wingdings" pitchFamily="2" charset="2"/>
              <a:buChar char="q"/>
            </a:pPr>
            <a:r>
              <a:rPr lang="bg-BG" sz="1800" dirty="0">
                <a:latin typeface="Arial" pitchFamily="34" charset="0"/>
                <a:cs typeface="Arial" pitchFamily="34" charset="0"/>
              </a:rPr>
              <a:t>А</a:t>
            </a:r>
            <a:r>
              <a:rPr lang="en-US" sz="1800" dirty="0" err="1">
                <a:latin typeface="Arial" pitchFamily="34" charset="0"/>
                <a:cs typeface="Arial" pitchFamily="34" charset="0"/>
              </a:rPr>
              <a:t>x’y’z</a:t>
            </a:r>
            <a:r>
              <a:rPr lang="en-US" sz="1800" dirty="0">
                <a:latin typeface="Arial" pitchFamily="34" charset="0"/>
                <a:cs typeface="Arial" pitchFamily="34" charset="0"/>
              </a:rPr>
              <a:t>’ – </a:t>
            </a:r>
            <a:r>
              <a:rPr lang="bg-BG" sz="1800" dirty="0">
                <a:latin typeface="Arial" pitchFamily="34" charset="0"/>
                <a:cs typeface="Arial" pitchFamily="34" charset="0"/>
              </a:rPr>
              <a:t>подвижна координатна система</a:t>
            </a:r>
          </a:p>
        </p:txBody>
      </p:sp>
      <p:sp>
        <p:nvSpPr>
          <p:cNvPr id="4" name="Slide Number Placeholder 3"/>
          <p:cNvSpPr>
            <a:spLocks noGrp="1"/>
          </p:cNvSpPr>
          <p:nvPr>
            <p:ph type="sldNum" sz="quarter" idx="12"/>
          </p:nvPr>
        </p:nvSpPr>
        <p:spPr/>
        <p:txBody>
          <a:bodyPr/>
          <a:lstStyle/>
          <a:p>
            <a:fld id="{BFE999D1-F9A4-4778-B8C7-0170286633BE}" type="slidenum">
              <a:rPr lang="bg-BG" smtClean="0"/>
              <a:pPr/>
              <a:t>51</a:t>
            </a:fld>
            <a:endParaRPr lang="bg-BG"/>
          </a:p>
        </p:txBody>
      </p:sp>
      <p:pic>
        <p:nvPicPr>
          <p:cNvPr id="23554" name="Picture 2"/>
          <p:cNvPicPr>
            <a:picLocks noChangeAspect="1" noChangeArrowheads="1"/>
          </p:cNvPicPr>
          <p:nvPr/>
        </p:nvPicPr>
        <p:blipFill>
          <a:blip r:embed="rId3"/>
          <a:srcRect/>
          <a:stretch>
            <a:fillRect/>
          </a:stretch>
        </p:blipFill>
        <p:spPr bwMode="auto">
          <a:xfrm>
            <a:off x="21932" y="702214"/>
            <a:ext cx="7633411" cy="3867190"/>
          </a:xfrm>
          <a:prstGeom prst="rect">
            <a:avLst/>
          </a:prstGeom>
          <a:noFill/>
          <a:ln w="9525">
            <a:noFill/>
            <a:miter lim="800000"/>
            <a:headEnd/>
            <a:tailEnd/>
          </a:ln>
          <a:effectLst/>
        </p:spPr>
      </p:pic>
      <p:sp>
        <p:nvSpPr>
          <p:cNvPr id="9" name="TextBox 8"/>
          <p:cNvSpPr txBox="1"/>
          <p:nvPr/>
        </p:nvSpPr>
        <p:spPr>
          <a:xfrm>
            <a:off x="2786050" y="4000504"/>
            <a:ext cx="857256" cy="369332"/>
          </a:xfrm>
          <a:prstGeom prst="rect">
            <a:avLst/>
          </a:prstGeom>
          <a:noFill/>
        </p:spPr>
        <p:txBody>
          <a:bodyPr wrap="square" rtlCol="0">
            <a:spAutoFit/>
          </a:bodyPr>
          <a:lstStyle/>
          <a:p>
            <a:r>
              <a:rPr lang="bg-BG" dirty="0">
                <a:latin typeface="Arial" pitchFamily="34" charset="0"/>
              </a:rPr>
              <a:t>а)</a:t>
            </a:r>
          </a:p>
        </p:txBody>
      </p:sp>
      <p:sp>
        <p:nvSpPr>
          <p:cNvPr id="10" name="TextBox 9"/>
          <p:cNvSpPr txBox="1"/>
          <p:nvPr/>
        </p:nvSpPr>
        <p:spPr>
          <a:xfrm>
            <a:off x="6572264" y="3929066"/>
            <a:ext cx="1000132" cy="369332"/>
          </a:xfrm>
          <a:prstGeom prst="rect">
            <a:avLst/>
          </a:prstGeom>
          <a:noFill/>
        </p:spPr>
        <p:txBody>
          <a:bodyPr wrap="square" rtlCol="0">
            <a:spAutoFit/>
          </a:bodyPr>
          <a:lstStyle/>
          <a:p>
            <a:r>
              <a:rPr lang="bg-BG" dirty="0"/>
              <a:t>б)</a:t>
            </a:r>
          </a:p>
        </p:txBody>
      </p:sp>
      <p:sp>
        <p:nvSpPr>
          <p:cNvPr id="5" name="TextBox 4">
            <a:extLst>
              <a:ext uri="{FF2B5EF4-FFF2-40B4-BE49-F238E27FC236}">
                <a16:creationId xmlns:a16="http://schemas.microsoft.com/office/drawing/2014/main" id="{5BA06DC0-4A37-4C68-B952-2C32D115BF18}"/>
              </a:ext>
            </a:extLst>
          </p:cNvPr>
          <p:cNvSpPr txBox="1"/>
          <p:nvPr/>
        </p:nvSpPr>
        <p:spPr>
          <a:xfrm>
            <a:off x="7620000" y="1133716"/>
            <a:ext cx="1569547" cy="1169551"/>
          </a:xfrm>
          <a:prstGeom prst="rect">
            <a:avLst/>
          </a:prstGeom>
          <a:noFill/>
        </p:spPr>
        <p:txBody>
          <a:bodyPr wrap="square" rtlCol="0">
            <a:spAutoFit/>
          </a:bodyPr>
          <a:lstStyle/>
          <a:p>
            <a:r>
              <a:rPr lang="bg-BG" sz="1400" dirty="0">
                <a:solidFill>
                  <a:srgbClr val="C00000"/>
                </a:solidFill>
                <a:latin typeface="Arial" panose="020B0604020202020204" pitchFamily="34" charset="0"/>
              </a:rPr>
              <a:t>Следва видео коляно-мотовилков механизъм от курсова работа </a:t>
            </a:r>
            <a:endParaRPr lang="en-US" sz="1400" dirty="0">
              <a:solidFill>
                <a:srgbClr val="C00000"/>
              </a:solidFill>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571504"/>
          </a:xfrm>
        </p:spPr>
        <p:txBody>
          <a:bodyPr/>
          <a:lstStyle/>
          <a:p>
            <a:r>
              <a:rPr lang="bg-BG" sz="2000" dirty="0">
                <a:solidFill>
                  <a:srgbClr val="C00000"/>
                </a:solidFill>
                <a:latin typeface="Arial" pitchFamily="34" charset="0"/>
                <a:cs typeface="Arial" pitchFamily="34" charset="0"/>
              </a:rPr>
              <a:t>КИНЕМАТИКА НА ТОЧКА. Сложно движение на точка.</a:t>
            </a:r>
            <a:endParaRPr lang="bg-BG" sz="2000" dirty="0"/>
          </a:p>
        </p:txBody>
      </p:sp>
      <p:sp>
        <p:nvSpPr>
          <p:cNvPr id="3" name="Content Placeholder 2"/>
          <p:cNvSpPr>
            <a:spLocks noGrp="1"/>
          </p:cNvSpPr>
          <p:nvPr>
            <p:ph idx="1"/>
          </p:nvPr>
        </p:nvSpPr>
        <p:spPr>
          <a:xfrm>
            <a:off x="0" y="809435"/>
            <a:ext cx="5942464" cy="1263014"/>
          </a:xfrm>
        </p:spPr>
        <p:txBody>
          <a:bodyPr/>
          <a:lstStyle/>
          <a:p>
            <a:pPr>
              <a:buFont typeface="Wingdings" panose="05000000000000000000" pitchFamily="2" charset="2"/>
              <a:buChar char="Ø"/>
            </a:pPr>
            <a:r>
              <a:rPr lang="bg-BG" sz="1800" dirty="0">
                <a:latin typeface="Arial" pitchFamily="34" charset="0"/>
                <a:cs typeface="Arial" pitchFamily="34" charset="0"/>
              </a:rPr>
              <a:t>За интервал от време ∆</a:t>
            </a:r>
            <a:r>
              <a:rPr lang="en-US" sz="1800" dirty="0">
                <a:latin typeface="Arial" pitchFamily="34" charset="0"/>
                <a:cs typeface="Arial" pitchFamily="34" charset="0"/>
              </a:rPr>
              <a:t>t </a:t>
            </a:r>
            <a:r>
              <a:rPr lang="bg-BG" sz="1800" dirty="0">
                <a:latin typeface="Arial" pitchFamily="34" charset="0"/>
                <a:cs typeface="Arial" pitchFamily="34" charset="0"/>
              </a:rPr>
              <a:t>т. М се премества от положение М в положение М’ по кривата ММ’, а самата крива в същото време се премества в положение М”М</a:t>
            </a:r>
            <a:r>
              <a:rPr lang="bg-BG" sz="1200" dirty="0">
                <a:latin typeface="Arial" pitchFamily="34" charset="0"/>
                <a:cs typeface="Arial" pitchFamily="34" charset="0"/>
              </a:rPr>
              <a:t>1</a:t>
            </a:r>
            <a:r>
              <a:rPr lang="bg-BG" sz="1400" dirty="0">
                <a:latin typeface="Arial" pitchFamily="34" charset="0"/>
                <a:cs typeface="Arial" pitchFamily="34" charset="0"/>
              </a:rPr>
              <a:t>. </a:t>
            </a:r>
            <a:r>
              <a:rPr lang="bg-BG" sz="1800" dirty="0">
                <a:latin typeface="Arial" pitchFamily="34" charset="0"/>
                <a:cs typeface="Arial" pitchFamily="34" charset="0"/>
              </a:rPr>
              <a:t>В резултат на тези две движения т. М попада в положение М</a:t>
            </a:r>
            <a:r>
              <a:rPr lang="bg-BG" sz="1200" dirty="0">
                <a:latin typeface="Arial" pitchFamily="34" charset="0"/>
                <a:cs typeface="Arial" pitchFamily="34" charset="0"/>
              </a:rPr>
              <a:t>1. </a:t>
            </a:r>
            <a:r>
              <a:rPr lang="bg-BG" sz="1800" dirty="0">
                <a:latin typeface="Arial" pitchFamily="34" charset="0"/>
                <a:cs typeface="Arial" pitchFamily="34" charset="0"/>
              </a:rPr>
              <a:t>За векторните равенства следва:</a:t>
            </a:r>
          </a:p>
        </p:txBody>
      </p:sp>
      <p:sp>
        <p:nvSpPr>
          <p:cNvPr id="4" name="Slide Number Placeholder 3"/>
          <p:cNvSpPr>
            <a:spLocks noGrp="1"/>
          </p:cNvSpPr>
          <p:nvPr>
            <p:ph type="sldNum" sz="quarter" idx="12"/>
          </p:nvPr>
        </p:nvSpPr>
        <p:spPr/>
        <p:txBody>
          <a:bodyPr/>
          <a:lstStyle/>
          <a:p>
            <a:fld id="{BFE999D1-F9A4-4778-B8C7-0170286633BE}" type="slidenum">
              <a:rPr lang="bg-BG" smtClean="0"/>
              <a:pPr/>
              <a:t>52</a:t>
            </a:fld>
            <a:endParaRPr lang="bg-BG"/>
          </a:p>
        </p:txBody>
      </p:sp>
      <p:pic>
        <p:nvPicPr>
          <p:cNvPr id="22530" name="Picture 2"/>
          <p:cNvPicPr>
            <a:picLocks noChangeAspect="1" noChangeArrowheads="1"/>
          </p:cNvPicPr>
          <p:nvPr/>
        </p:nvPicPr>
        <p:blipFill>
          <a:blip r:embed="rId2"/>
          <a:srcRect/>
          <a:stretch>
            <a:fillRect/>
          </a:stretch>
        </p:blipFill>
        <p:spPr bwMode="auto">
          <a:xfrm>
            <a:off x="1968479" y="2577495"/>
            <a:ext cx="2571768" cy="545613"/>
          </a:xfrm>
          <a:prstGeom prst="rect">
            <a:avLst/>
          </a:prstGeom>
          <a:noFill/>
          <a:ln w="9525">
            <a:noFill/>
            <a:miter lim="800000"/>
            <a:headEnd/>
            <a:tailEnd/>
          </a:ln>
          <a:effectLst/>
        </p:spPr>
      </p:pic>
      <p:pic>
        <p:nvPicPr>
          <p:cNvPr id="22531" name="Picture 3"/>
          <p:cNvPicPr>
            <a:picLocks noChangeAspect="1" noChangeArrowheads="1"/>
          </p:cNvPicPr>
          <p:nvPr/>
        </p:nvPicPr>
        <p:blipFill>
          <a:blip r:embed="rId3"/>
          <a:srcRect/>
          <a:stretch>
            <a:fillRect/>
          </a:stretch>
        </p:blipFill>
        <p:spPr bwMode="auto">
          <a:xfrm>
            <a:off x="682594" y="4693929"/>
            <a:ext cx="3857653" cy="941071"/>
          </a:xfrm>
          <a:prstGeom prst="rect">
            <a:avLst/>
          </a:prstGeom>
          <a:noFill/>
          <a:ln w="9525">
            <a:noFill/>
            <a:miter lim="800000"/>
            <a:headEnd/>
            <a:tailEnd/>
          </a:ln>
          <a:effectLst/>
        </p:spPr>
      </p:pic>
      <p:pic>
        <p:nvPicPr>
          <p:cNvPr id="22532" name="Picture 4"/>
          <p:cNvPicPr>
            <a:picLocks noChangeAspect="1" noChangeArrowheads="1"/>
          </p:cNvPicPr>
          <p:nvPr/>
        </p:nvPicPr>
        <p:blipFill>
          <a:blip r:embed="rId4"/>
          <a:srcRect/>
          <a:stretch>
            <a:fillRect/>
          </a:stretch>
        </p:blipFill>
        <p:spPr bwMode="auto">
          <a:xfrm>
            <a:off x="6084168" y="4869909"/>
            <a:ext cx="1719830" cy="589113"/>
          </a:xfrm>
          <a:prstGeom prst="rect">
            <a:avLst/>
          </a:prstGeom>
          <a:noFill/>
          <a:ln w="9525">
            <a:noFill/>
            <a:miter lim="800000"/>
            <a:headEnd/>
            <a:tailEnd/>
          </a:ln>
          <a:effectLst/>
        </p:spPr>
      </p:pic>
      <p:sp>
        <p:nvSpPr>
          <p:cNvPr id="8" name="TextBox 7"/>
          <p:cNvSpPr txBox="1"/>
          <p:nvPr/>
        </p:nvSpPr>
        <p:spPr>
          <a:xfrm>
            <a:off x="571472" y="3143248"/>
            <a:ext cx="8358246" cy="1477328"/>
          </a:xfrm>
          <a:prstGeom prst="rect">
            <a:avLst/>
          </a:prstGeom>
          <a:noFill/>
        </p:spPr>
        <p:txBody>
          <a:bodyPr wrap="square" rtlCol="0">
            <a:spAutoFit/>
          </a:bodyPr>
          <a:lstStyle/>
          <a:p>
            <a:r>
              <a:rPr lang="bg-BG" dirty="0">
                <a:latin typeface="Arial" pitchFamily="34" charset="0"/>
              </a:rPr>
              <a:t>ММ” – преносно преместване на т. М;</a:t>
            </a:r>
          </a:p>
          <a:p>
            <a:r>
              <a:rPr lang="bg-BG" dirty="0">
                <a:latin typeface="Arial" pitchFamily="34" charset="0"/>
              </a:rPr>
              <a:t>М”М</a:t>
            </a:r>
            <a:r>
              <a:rPr lang="bg-BG" sz="1200" dirty="0">
                <a:latin typeface="Arial" pitchFamily="34" charset="0"/>
              </a:rPr>
              <a:t>1 </a:t>
            </a:r>
            <a:r>
              <a:rPr lang="bg-BG" dirty="0">
                <a:latin typeface="Arial" pitchFamily="34" charset="0"/>
              </a:rPr>
              <a:t>– относително преместване на т. М;</a:t>
            </a:r>
          </a:p>
          <a:p>
            <a:r>
              <a:rPr lang="bg-BG" dirty="0">
                <a:latin typeface="Arial" pitchFamily="34" charset="0"/>
              </a:rPr>
              <a:t>ММ</a:t>
            </a:r>
            <a:r>
              <a:rPr lang="bg-BG" sz="1200" dirty="0">
                <a:latin typeface="Arial" pitchFamily="34" charset="0"/>
              </a:rPr>
              <a:t>1</a:t>
            </a:r>
            <a:r>
              <a:rPr lang="bg-BG" dirty="0">
                <a:latin typeface="Arial" pitchFamily="34" charset="0"/>
              </a:rPr>
              <a:t> -  абсолютното преместване на т.М. </a:t>
            </a:r>
          </a:p>
          <a:p>
            <a:endParaRPr lang="bg-BG" dirty="0">
              <a:latin typeface="Arial" pitchFamily="34" charset="0"/>
            </a:endParaRPr>
          </a:p>
          <a:p>
            <a:r>
              <a:rPr lang="bg-BG" dirty="0">
                <a:latin typeface="Arial" pitchFamily="34" charset="0"/>
              </a:rPr>
              <a:t>Равенството се дели на ∆</a:t>
            </a:r>
            <a:r>
              <a:rPr lang="en-US" dirty="0">
                <a:latin typeface="Arial" pitchFamily="34" charset="0"/>
              </a:rPr>
              <a:t>t </a:t>
            </a:r>
            <a:r>
              <a:rPr lang="bg-BG" dirty="0">
                <a:latin typeface="Arial" pitchFamily="34" charset="0"/>
              </a:rPr>
              <a:t> и се изследва при ∆</a:t>
            </a:r>
            <a:r>
              <a:rPr lang="en-US" dirty="0">
                <a:latin typeface="Arial" pitchFamily="34" charset="0"/>
              </a:rPr>
              <a:t>t →</a:t>
            </a:r>
            <a:r>
              <a:rPr lang="bg-BG" dirty="0">
                <a:latin typeface="Arial" pitchFamily="34" charset="0"/>
              </a:rPr>
              <a:t> 0.</a:t>
            </a:r>
          </a:p>
        </p:txBody>
      </p:sp>
      <p:sp>
        <p:nvSpPr>
          <p:cNvPr id="9" name="TextBox 8"/>
          <p:cNvSpPr txBox="1"/>
          <p:nvPr/>
        </p:nvSpPr>
        <p:spPr>
          <a:xfrm>
            <a:off x="4786298" y="4884047"/>
            <a:ext cx="805768" cy="369332"/>
          </a:xfrm>
          <a:prstGeom prst="rect">
            <a:avLst/>
          </a:prstGeom>
          <a:noFill/>
        </p:spPr>
        <p:txBody>
          <a:bodyPr wrap="square" rtlCol="0">
            <a:spAutoFit/>
          </a:bodyPr>
          <a:lstStyle/>
          <a:p>
            <a:r>
              <a:rPr lang="bg-BG" dirty="0">
                <a:latin typeface="Arial" pitchFamily="34" charset="0"/>
              </a:rPr>
              <a:t>, или</a:t>
            </a:r>
          </a:p>
        </p:txBody>
      </p:sp>
      <p:sp>
        <p:nvSpPr>
          <p:cNvPr id="10" name="TextBox 9"/>
          <p:cNvSpPr txBox="1"/>
          <p:nvPr/>
        </p:nvSpPr>
        <p:spPr>
          <a:xfrm>
            <a:off x="428596" y="5643578"/>
            <a:ext cx="8429684" cy="923330"/>
          </a:xfrm>
          <a:prstGeom prst="rect">
            <a:avLst/>
          </a:prstGeom>
          <a:noFill/>
        </p:spPr>
        <p:txBody>
          <a:bodyPr wrap="square" rtlCol="0">
            <a:spAutoFit/>
          </a:bodyPr>
          <a:lstStyle/>
          <a:p>
            <a:r>
              <a:rPr lang="bg-BG" dirty="0">
                <a:latin typeface="Arial" pitchFamily="34" charset="0"/>
              </a:rPr>
              <a:t>Където </a:t>
            </a:r>
            <a:r>
              <a:rPr lang="en-US" dirty="0" err="1">
                <a:latin typeface="Arial" pitchFamily="34" charset="0"/>
              </a:rPr>
              <a:t>v</a:t>
            </a:r>
            <a:r>
              <a:rPr lang="en-US" sz="1200" dirty="0" err="1">
                <a:latin typeface="Arial" pitchFamily="34" charset="0"/>
              </a:rPr>
              <a:t>a</a:t>
            </a:r>
            <a:r>
              <a:rPr lang="en-US" dirty="0">
                <a:latin typeface="Arial" pitchFamily="34" charset="0"/>
              </a:rPr>
              <a:t>, </a:t>
            </a:r>
            <a:r>
              <a:rPr lang="en-US" dirty="0" err="1">
                <a:latin typeface="Arial" pitchFamily="34" charset="0"/>
              </a:rPr>
              <a:t>v</a:t>
            </a:r>
            <a:r>
              <a:rPr lang="en-US" sz="1200" dirty="0" err="1">
                <a:latin typeface="Arial" pitchFamily="34" charset="0"/>
              </a:rPr>
              <a:t>c</a:t>
            </a:r>
            <a:r>
              <a:rPr lang="en-US" dirty="0">
                <a:latin typeface="Arial" pitchFamily="34" charset="0"/>
              </a:rPr>
              <a:t> </a:t>
            </a:r>
            <a:r>
              <a:rPr lang="bg-BG" dirty="0">
                <a:latin typeface="Arial" pitchFamily="34" charset="0"/>
              </a:rPr>
              <a:t>и </a:t>
            </a:r>
            <a:r>
              <a:rPr lang="en-US" dirty="0" err="1">
                <a:latin typeface="Arial" pitchFamily="34" charset="0"/>
              </a:rPr>
              <a:t>v</a:t>
            </a:r>
            <a:r>
              <a:rPr lang="en-US" sz="1200" dirty="0" err="1">
                <a:latin typeface="Arial" pitchFamily="34" charset="0"/>
              </a:rPr>
              <a:t>r</a:t>
            </a:r>
            <a:r>
              <a:rPr lang="en-US" sz="1200" dirty="0">
                <a:latin typeface="Arial" pitchFamily="34" charset="0"/>
              </a:rPr>
              <a:t> </a:t>
            </a:r>
            <a:r>
              <a:rPr lang="bg-BG" dirty="0">
                <a:latin typeface="Arial" pitchFamily="34" charset="0"/>
              </a:rPr>
              <a:t>са съответно абсолютната, преносната и относителната скорост на т. М, т.е – </a:t>
            </a:r>
            <a:r>
              <a:rPr lang="bg-BG" dirty="0">
                <a:solidFill>
                  <a:srgbClr val="3333CC"/>
                </a:solidFill>
                <a:latin typeface="Arial" pitchFamily="34" charset="0"/>
              </a:rPr>
              <a:t>абсолютната скорост на една точка е равна на геометричната сума от преносната и относителната й скорост.</a:t>
            </a:r>
          </a:p>
        </p:txBody>
      </p:sp>
      <p:pic>
        <p:nvPicPr>
          <p:cNvPr id="5" name="Picture 4">
            <a:extLst>
              <a:ext uri="{FF2B5EF4-FFF2-40B4-BE49-F238E27FC236}">
                <a16:creationId xmlns:a16="http://schemas.microsoft.com/office/drawing/2014/main" id="{818016F5-3E12-4788-B029-F89E7AAF25E3}"/>
              </a:ext>
            </a:extLst>
          </p:cNvPr>
          <p:cNvPicPr>
            <a:picLocks noChangeAspect="1"/>
          </p:cNvPicPr>
          <p:nvPr/>
        </p:nvPicPr>
        <p:blipFill>
          <a:blip r:embed="rId5"/>
          <a:stretch>
            <a:fillRect/>
          </a:stretch>
        </p:blipFill>
        <p:spPr>
          <a:xfrm>
            <a:off x="5942464" y="611421"/>
            <a:ext cx="3201536" cy="32948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lstStyle/>
          <a:p>
            <a:r>
              <a:rPr lang="bg-BG" sz="2200" dirty="0">
                <a:solidFill>
                  <a:srgbClr val="C00000"/>
                </a:solidFill>
                <a:effectLst/>
                <a:latin typeface="Arial" pitchFamily="34" charset="0"/>
                <a:cs typeface="Arial" pitchFamily="34" charset="0"/>
              </a:rPr>
              <a:t>Прости движения на твърдо тяло. Постъпателно</a:t>
            </a:r>
            <a:r>
              <a:rPr lang="en-US" sz="2200" dirty="0">
                <a:solidFill>
                  <a:srgbClr val="C00000"/>
                </a:solidFill>
                <a:effectLst/>
                <a:latin typeface="Arial" pitchFamily="34" charset="0"/>
                <a:cs typeface="Arial" pitchFamily="34" charset="0"/>
              </a:rPr>
              <a:t>,</a:t>
            </a:r>
            <a:r>
              <a:rPr lang="bg-BG" sz="2200" dirty="0">
                <a:solidFill>
                  <a:srgbClr val="C00000"/>
                </a:solidFill>
                <a:effectLst/>
                <a:latin typeface="Arial" pitchFamily="34" charset="0"/>
                <a:cs typeface="Arial" pitchFamily="34" charset="0"/>
              </a:rPr>
              <a:t> въртеливо и общо равнинно движение на твърдо тяло</a:t>
            </a:r>
          </a:p>
        </p:txBody>
      </p:sp>
      <p:sp>
        <p:nvSpPr>
          <p:cNvPr id="3" name="Content Placeholder 2"/>
          <p:cNvSpPr>
            <a:spLocks noGrp="1"/>
          </p:cNvSpPr>
          <p:nvPr>
            <p:ph idx="1"/>
          </p:nvPr>
        </p:nvSpPr>
        <p:spPr>
          <a:xfrm>
            <a:off x="457200" y="1142984"/>
            <a:ext cx="4257676" cy="2357454"/>
          </a:xfrm>
        </p:spPr>
        <p:txBody>
          <a:bodyPr/>
          <a:lstStyle/>
          <a:p>
            <a:pPr>
              <a:buFont typeface="Wingdings" pitchFamily="2" charset="2"/>
              <a:buChar char="Ø"/>
            </a:pPr>
            <a:r>
              <a:rPr lang="bg-BG" sz="2000" dirty="0">
                <a:solidFill>
                  <a:srgbClr val="333399"/>
                </a:solidFill>
                <a:latin typeface="Arial" pitchFamily="34" charset="0"/>
                <a:cs typeface="Arial" pitchFamily="34" charset="0"/>
              </a:rPr>
              <a:t>Постъпателно (транслационно) движение </a:t>
            </a:r>
            <a:r>
              <a:rPr lang="bg-BG" sz="2000" dirty="0">
                <a:latin typeface="Arial" pitchFamily="34" charset="0"/>
                <a:cs typeface="Arial" pitchFamily="34" charset="0"/>
              </a:rPr>
              <a:t>– движението на едно тяло е постъпателно, когато всяка произволна права от него остава успоредна сама на себе си по време на движението.</a:t>
            </a:r>
          </a:p>
        </p:txBody>
      </p:sp>
      <p:sp>
        <p:nvSpPr>
          <p:cNvPr id="4" name="Slide Number Placeholder 3"/>
          <p:cNvSpPr>
            <a:spLocks noGrp="1"/>
          </p:cNvSpPr>
          <p:nvPr>
            <p:ph type="sldNum" sz="quarter" idx="12"/>
          </p:nvPr>
        </p:nvSpPr>
        <p:spPr/>
        <p:txBody>
          <a:bodyPr/>
          <a:lstStyle/>
          <a:p>
            <a:fld id="{BFE999D1-F9A4-4778-B8C7-0170286633BE}" type="slidenum">
              <a:rPr lang="bg-BG" smtClean="0"/>
              <a:pPr/>
              <a:t>53</a:t>
            </a:fld>
            <a:endParaRPr lang="bg-BG"/>
          </a:p>
        </p:txBody>
      </p:sp>
      <p:graphicFrame>
        <p:nvGraphicFramePr>
          <p:cNvPr id="21507" name="Object 3"/>
          <p:cNvGraphicFramePr>
            <a:graphicFrameLocks noChangeAspect="1"/>
          </p:cNvGraphicFramePr>
          <p:nvPr/>
        </p:nvGraphicFramePr>
        <p:xfrm>
          <a:off x="4643438" y="4143380"/>
          <a:ext cx="1928826" cy="588293"/>
        </p:xfrm>
        <a:graphic>
          <a:graphicData uri="http://schemas.openxmlformats.org/presentationml/2006/ole">
            <mc:AlternateContent xmlns:mc="http://schemas.openxmlformats.org/markup-compatibility/2006">
              <mc:Choice xmlns:v="urn:schemas-microsoft-com:vml" Requires="v">
                <p:oleObj name="Equation" r:id="rId2" imgW="749300" imgH="228600" progId="">
                  <p:embed/>
                </p:oleObj>
              </mc:Choice>
              <mc:Fallback>
                <p:oleObj name="Equation" r:id="rId2" imgW="749300" imgH="228600" progId="">
                  <p:embed/>
                  <p:pic>
                    <p:nvPicPr>
                      <p:cNvPr id="2150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4143380"/>
                        <a:ext cx="1928826" cy="588293"/>
                      </a:xfrm>
                      <a:prstGeom prst="rect">
                        <a:avLst/>
                      </a:prstGeom>
                      <a:solidFill>
                        <a:schemeClr val="bg2"/>
                      </a:solidFill>
                    </p:spPr>
                  </p:pic>
                </p:oleObj>
              </mc:Fallback>
            </mc:AlternateContent>
          </a:graphicData>
        </a:graphic>
      </p:graphicFrame>
      <p:graphicFrame>
        <p:nvGraphicFramePr>
          <p:cNvPr id="21508" name="Object 4"/>
          <p:cNvGraphicFramePr>
            <a:graphicFrameLocks noChangeAspect="1"/>
          </p:cNvGraphicFramePr>
          <p:nvPr/>
        </p:nvGraphicFramePr>
        <p:xfrm>
          <a:off x="4643438" y="4857760"/>
          <a:ext cx="2671967" cy="785273"/>
        </p:xfrm>
        <a:graphic>
          <a:graphicData uri="http://schemas.openxmlformats.org/presentationml/2006/ole">
            <mc:AlternateContent xmlns:mc="http://schemas.openxmlformats.org/markup-compatibility/2006">
              <mc:Choice xmlns:v="urn:schemas-microsoft-com:vml" Requires="v">
                <p:oleObj name="Equation" r:id="rId4" imgW="1257300" imgH="368300" progId="">
                  <p:embed/>
                </p:oleObj>
              </mc:Choice>
              <mc:Fallback>
                <p:oleObj name="Equation" r:id="rId4" imgW="1257300" imgH="368300" progId="">
                  <p:embed/>
                  <p:pic>
                    <p:nvPicPr>
                      <p:cNvPr id="215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4857760"/>
                        <a:ext cx="2671967" cy="785273"/>
                      </a:xfrm>
                      <a:prstGeom prst="rect">
                        <a:avLst/>
                      </a:prstGeom>
                      <a:solidFill>
                        <a:schemeClr val="bg2"/>
                      </a:solidFill>
                    </p:spPr>
                  </p:pic>
                </p:oleObj>
              </mc:Fallback>
            </mc:AlternateContent>
          </a:graphicData>
        </a:graphic>
      </p:graphicFrame>
      <p:graphicFrame>
        <p:nvGraphicFramePr>
          <p:cNvPr id="21509" name="Object 5"/>
          <p:cNvGraphicFramePr>
            <a:graphicFrameLocks noChangeAspect="1"/>
          </p:cNvGraphicFramePr>
          <p:nvPr/>
        </p:nvGraphicFramePr>
        <p:xfrm>
          <a:off x="4643438" y="5786454"/>
          <a:ext cx="1285884" cy="518341"/>
        </p:xfrm>
        <a:graphic>
          <a:graphicData uri="http://schemas.openxmlformats.org/presentationml/2006/ole">
            <mc:AlternateContent xmlns:mc="http://schemas.openxmlformats.org/markup-compatibility/2006">
              <mc:Choice xmlns:v="urn:schemas-microsoft-com:vml" Requires="v">
                <p:oleObj name="Equation" r:id="rId6" imgW="494870" imgH="203024" progId="">
                  <p:embed/>
                </p:oleObj>
              </mc:Choice>
              <mc:Fallback>
                <p:oleObj name="Equation" r:id="rId6" imgW="494870" imgH="203024" progId="">
                  <p:embed/>
                  <p:pic>
                    <p:nvPicPr>
                      <p:cNvPr id="2150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5786454"/>
                        <a:ext cx="1285884" cy="518341"/>
                      </a:xfrm>
                      <a:prstGeom prst="rect">
                        <a:avLst/>
                      </a:prstGeom>
                      <a:solidFill>
                        <a:schemeClr val="bg2"/>
                      </a:solidFill>
                    </p:spPr>
                  </p:pic>
                </p:oleObj>
              </mc:Fallback>
            </mc:AlternateContent>
          </a:graphicData>
        </a:graphic>
      </p:graphicFrame>
      <p:graphicFrame>
        <p:nvGraphicFramePr>
          <p:cNvPr id="21510" name="Object 6"/>
          <p:cNvGraphicFramePr>
            <a:graphicFrameLocks noChangeAspect="1"/>
          </p:cNvGraphicFramePr>
          <p:nvPr/>
        </p:nvGraphicFramePr>
        <p:xfrm>
          <a:off x="6143636" y="5786454"/>
          <a:ext cx="1357322" cy="558253"/>
        </p:xfrm>
        <a:graphic>
          <a:graphicData uri="http://schemas.openxmlformats.org/presentationml/2006/ole">
            <mc:AlternateContent xmlns:mc="http://schemas.openxmlformats.org/markup-compatibility/2006">
              <mc:Choice xmlns:v="urn:schemas-microsoft-com:vml" Requires="v">
                <p:oleObj name="Equation" r:id="rId8" imgW="482391" imgH="203112" progId="">
                  <p:embed/>
                </p:oleObj>
              </mc:Choice>
              <mc:Fallback>
                <p:oleObj name="Equation" r:id="rId8" imgW="482391" imgH="203112" progId="">
                  <p:embed/>
                  <p:pic>
                    <p:nvPicPr>
                      <p:cNvPr id="2151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3636" y="5786454"/>
                        <a:ext cx="1357322" cy="558253"/>
                      </a:xfrm>
                      <a:prstGeom prst="rect">
                        <a:avLst/>
                      </a:prstGeom>
                      <a:solidFill>
                        <a:schemeClr val="bg2"/>
                      </a:solidFill>
                    </p:spPr>
                  </p:pic>
                </p:oleObj>
              </mc:Fallback>
            </mc:AlternateContent>
          </a:graphicData>
        </a:graphic>
      </p:graphicFrame>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7158" y="3429000"/>
            <a:ext cx="3643306" cy="3208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7"/>
          <p:cNvGrpSpPr>
            <a:grpSpLocks/>
          </p:cNvGrpSpPr>
          <p:nvPr/>
        </p:nvGrpSpPr>
        <p:grpSpPr bwMode="auto">
          <a:xfrm>
            <a:off x="5286380" y="1000108"/>
            <a:ext cx="3429024" cy="3103551"/>
            <a:chOff x="2815" y="2831"/>
            <a:chExt cx="2690" cy="2297"/>
          </a:xfrm>
        </p:grpSpPr>
        <p:pic>
          <p:nvPicPr>
            <p:cNvPr id="13" name="Picture 8" descr="A:\Section 16.1-16.3\figure 16-1a.JPG"/>
            <p:cNvPicPr>
              <a:picLocks noChangeAspect="1" noChangeArrowheads="1"/>
            </p:cNvPicPr>
            <p:nvPr/>
          </p:nvPicPr>
          <p:blipFill rotWithShape="1">
            <a:blip r:embed="rId11">
              <a:extLst>
                <a:ext uri="{28A0092B-C50C-407E-A947-70E740481C1C}">
                  <a14:useLocalDpi xmlns:a14="http://schemas.microsoft.com/office/drawing/2010/main" val="0"/>
                </a:ext>
              </a:extLst>
            </a:blip>
            <a:srcRect b="15290"/>
            <a:stretch/>
          </p:blipFill>
          <p:spPr bwMode="auto">
            <a:xfrm>
              <a:off x="2815" y="2831"/>
              <a:ext cx="2690" cy="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descr="A:\Section 16.1-16.3\figure 16-1b.JPG"/>
            <p:cNvPicPr>
              <a:picLocks noChangeAspect="1" noChangeArrowheads="1"/>
            </p:cNvPicPr>
            <p:nvPr/>
          </p:nvPicPr>
          <p:blipFill rotWithShape="1">
            <a:blip r:embed="rId12">
              <a:extLst>
                <a:ext uri="{28A0092B-C50C-407E-A947-70E740481C1C}">
                  <a14:useLocalDpi xmlns:a14="http://schemas.microsoft.com/office/drawing/2010/main" val="0"/>
                </a:ext>
              </a:extLst>
            </a:blip>
            <a:srcRect b="13142"/>
            <a:stretch/>
          </p:blipFill>
          <p:spPr bwMode="auto">
            <a:xfrm>
              <a:off x="2951" y="3890"/>
              <a:ext cx="2476" cy="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571504"/>
          </a:xfrm>
        </p:spPr>
        <p:txBody>
          <a:bodyPr/>
          <a:lstStyle/>
          <a:p>
            <a:r>
              <a:rPr lang="bg-BG" sz="2000" dirty="0">
                <a:solidFill>
                  <a:srgbClr val="C00000"/>
                </a:solidFill>
                <a:effectLst/>
                <a:latin typeface="Arial" pitchFamily="34" charset="0"/>
                <a:cs typeface="Arial" pitchFamily="34" charset="0"/>
              </a:rPr>
              <a:t>Постъпателно (транслационно) равнинно движение на твърдо тяло</a:t>
            </a:r>
            <a:endParaRPr lang="bg-BG" sz="2000" dirty="0"/>
          </a:p>
        </p:txBody>
      </p:sp>
      <p:sp>
        <p:nvSpPr>
          <p:cNvPr id="3" name="Content Placeholder 2"/>
          <p:cNvSpPr>
            <a:spLocks noGrp="1"/>
          </p:cNvSpPr>
          <p:nvPr>
            <p:ph idx="1"/>
          </p:nvPr>
        </p:nvSpPr>
        <p:spPr>
          <a:xfrm>
            <a:off x="457200" y="928670"/>
            <a:ext cx="8229600" cy="1071570"/>
          </a:xfrm>
        </p:spPr>
        <p:txBody>
          <a:bodyPr/>
          <a:lstStyle/>
          <a:p>
            <a:pPr>
              <a:buFont typeface="Wingdings" pitchFamily="2" charset="2"/>
              <a:buChar char="Ø"/>
            </a:pPr>
            <a:r>
              <a:rPr lang="ru-RU" sz="1800" dirty="0">
                <a:solidFill>
                  <a:srgbClr val="333399"/>
                </a:solidFill>
                <a:latin typeface="Arial" pitchFamily="34" charset="0"/>
                <a:cs typeface="Arial" pitchFamily="34" charset="0"/>
              </a:rPr>
              <a:t>Теорема. При </a:t>
            </a:r>
            <a:r>
              <a:rPr lang="ru-RU" sz="1800" dirty="0" err="1">
                <a:solidFill>
                  <a:srgbClr val="333399"/>
                </a:solidFill>
                <a:latin typeface="Arial" pitchFamily="34" charset="0"/>
                <a:cs typeface="Arial" pitchFamily="34" charset="0"/>
              </a:rPr>
              <a:t>транслация</a:t>
            </a:r>
            <a:r>
              <a:rPr lang="ru-RU" sz="1800" dirty="0">
                <a:solidFill>
                  <a:srgbClr val="333399"/>
                </a:solidFill>
                <a:latin typeface="Arial" pitchFamily="34" charset="0"/>
                <a:cs typeface="Arial" pitchFamily="34" charset="0"/>
              </a:rPr>
              <a:t> на </a:t>
            </a:r>
            <a:r>
              <a:rPr lang="ru-RU" sz="1800" dirty="0" err="1">
                <a:solidFill>
                  <a:srgbClr val="333399"/>
                </a:solidFill>
                <a:latin typeface="Arial" pitchFamily="34" charset="0"/>
                <a:cs typeface="Arial" pitchFamily="34" charset="0"/>
              </a:rPr>
              <a:t>твърдо</a:t>
            </a:r>
            <a:r>
              <a:rPr lang="ru-RU" sz="1800" dirty="0">
                <a:solidFill>
                  <a:srgbClr val="333399"/>
                </a:solidFill>
                <a:latin typeface="Arial" pitchFamily="34" charset="0"/>
                <a:cs typeface="Arial" pitchFamily="34" charset="0"/>
              </a:rPr>
              <a:t> </a:t>
            </a:r>
            <a:r>
              <a:rPr lang="ru-RU" sz="1800" dirty="0" err="1">
                <a:solidFill>
                  <a:srgbClr val="333399"/>
                </a:solidFill>
                <a:latin typeface="Arial" pitchFamily="34" charset="0"/>
                <a:cs typeface="Arial" pitchFamily="34" charset="0"/>
              </a:rPr>
              <a:t>тяло</a:t>
            </a:r>
            <a:r>
              <a:rPr lang="ru-RU" sz="1800" dirty="0">
                <a:solidFill>
                  <a:srgbClr val="333399"/>
                </a:solidFill>
                <a:latin typeface="Arial" pitchFamily="34" charset="0"/>
                <a:cs typeface="Arial" pitchFamily="34" charset="0"/>
              </a:rPr>
              <a:t> </a:t>
            </a:r>
            <a:r>
              <a:rPr lang="ru-RU" sz="1800" dirty="0" err="1">
                <a:solidFill>
                  <a:srgbClr val="333399"/>
                </a:solidFill>
                <a:latin typeface="Arial" pitchFamily="34" charset="0"/>
                <a:cs typeface="Arial" pitchFamily="34" charset="0"/>
              </a:rPr>
              <a:t>скоростите</a:t>
            </a:r>
            <a:r>
              <a:rPr lang="ru-RU" sz="1800" dirty="0">
                <a:solidFill>
                  <a:srgbClr val="333399"/>
                </a:solidFill>
                <a:latin typeface="Arial" pitchFamily="34" charset="0"/>
                <a:cs typeface="Arial" pitchFamily="34" charset="0"/>
              </a:rPr>
              <a:t> и </a:t>
            </a:r>
            <a:r>
              <a:rPr lang="ru-RU" sz="1800" dirty="0" err="1">
                <a:solidFill>
                  <a:srgbClr val="333399"/>
                </a:solidFill>
                <a:latin typeface="Arial" pitchFamily="34" charset="0"/>
                <a:cs typeface="Arial" pitchFamily="34" charset="0"/>
              </a:rPr>
              <a:t>ускоренията</a:t>
            </a:r>
            <a:r>
              <a:rPr lang="ru-RU" sz="1800" dirty="0">
                <a:solidFill>
                  <a:srgbClr val="333399"/>
                </a:solidFill>
                <a:latin typeface="Arial" pitchFamily="34" charset="0"/>
                <a:cs typeface="Arial" pitchFamily="34" charset="0"/>
              </a:rPr>
              <a:t> на </a:t>
            </a:r>
            <a:r>
              <a:rPr lang="ru-RU" sz="1800" dirty="0" err="1">
                <a:solidFill>
                  <a:srgbClr val="333399"/>
                </a:solidFill>
                <a:latin typeface="Arial" pitchFamily="34" charset="0"/>
                <a:cs typeface="Arial" pitchFamily="34" charset="0"/>
              </a:rPr>
              <a:t>всички</a:t>
            </a:r>
            <a:r>
              <a:rPr lang="ru-RU" sz="1800" dirty="0">
                <a:solidFill>
                  <a:srgbClr val="333399"/>
                </a:solidFill>
                <a:latin typeface="Arial" pitchFamily="34" charset="0"/>
                <a:cs typeface="Arial" pitchFamily="34" charset="0"/>
              </a:rPr>
              <a:t> точки </a:t>
            </a:r>
            <a:r>
              <a:rPr lang="ru-RU" sz="1800" dirty="0" err="1">
                <a:solidFill>
                  <a:srgbClr val="333399"/>
                </a:solidFill>
                <a:latin typeface="Arial" pitchFamily="34" charset="0"/>
                <a:cs typeface="Arial" pitchFamily="34" charset="0"/>
              </a:rPr>
              <a:t>са</a:t>
            </a:r>
            <a:r>
              <a:rPr lang="ru-RU" sz="1800" dirty="0">
                <a:solidFill>
                  <a:srgbClr val="333399"/>
                </a:solidFill>
                <a:latin typeface="Arial" pitchFamily="34" charset="0"/>
                <a:cs typeface="Arial" pitchFamily="34" charset="0"/>
              </a:rPr>
              <a:t> </a:t>
            </a:r>
            <a:r>
              <a:rPr lang="ru-RU" sz="1800" dirty="0" err="1">
                <a:solidFill>
                  <a:srgbClr val="333399"/>
                </a:solidFill>
                <a:latin typeface="Arial" pitchFamily="34" charset="0"/>
                <a:cs typeface="Arial" pitchFamily="34" charset="0"/>
              </a:rPr>
              <a:t>еднакви</a:t>
            </a:r>
            <a:r>
              <a:rPr lang="ru-RU" sz="1800" dirty="0">
                <a:solidFill>
                  <a:srgbClr val="333399"/>
                </a:solidFill>
                <a:latin typeface="Arial" pitchFamily="34" charset="0"/>
                <a:cs typeface="Arial" pitchFamily="34" charset="0"/>
              </a:rPr>
              <a:t>.</a:t>
            </a:r>
          </a:p>
          <a:p>
            <a:pPr>
              <a:buNone/>
            </a:pPr>
            <a:endParaRPr lang="bg-BG" sz="1800" dirty="0">
              <a:solidFill>
                <a:srgbClr val="333399"/>
              </a:solidFill>
              <a:latin typeface="Arial" pitchFamily="34" charset="0"/>
              <a:cs typeface="Arial" pitchFamily="34" charset="0"/>
            </a:endParaRPr>
          </a:p>
          <a:p>
            <a:pPr>
              <a:buNone/>
            </a:pPr>
            <a:r>
              <a:rPr lang="ru-RU" sz="1800" dirty="0" err="1">
                <a:solidFill>
                  <a:srgbClr val="C00000"/>
                </a:solidFill>
              </a:rPr>
              <a:t>Съгласно</a:t>
            </a:r>
            <a:r>
              <a:rPr lang="ru-RU" sz="1800" dirty="0">
                <a:solidFill>
                  <a:srgbClr val="C00000"/>
                </a:solidFill>
              </a:rPr>
              <a:t> </a:t>
            </a:r>
            <a:r>
              <a:rPr lang="ru-RU" sz="1800" dirty="0" err="1">
                <a:solidFill>
                  <a:srgbClr val="C00000"/>
                </a:solidFill>
              </a:rPr>
              <a:t>теоремата</a:t>
            </a:r>
            <a:r>
              <a:rPr lang="ru-RU" sz="1800" dirty="0">
                <a:solidFill>
                  <a:srgbClr val="C00000"/>
                </a:solidFill>
              </a:rPr>
              <a:t> </a:t>
            </a:r>
            <a:r>
              <a:rPr lang="ru-RU" sz="1800" dirty="0" err="1">
                <a:solidFill>
                  <a:srgbClr val="C00000"/>
                </a:solidFill>
              </a:rPr>
              <a:t>законът</a:t>
            </a:r>
            <a:r>
              <a:rPr lang="ru-RU" sz="1800" dirty="0">
                <a:solidFill>
                  <a:srgbClr val="C00000"/>
                </a:solidFill>
              </a:rPr>
              <a:t> на движение на </a:t>
            </a:r>
            <a:r>
              <a:rPr lang="ru-RU" sz="1800" dirty="0" err="1">
                <a:solidFill>
                  <a:srgbClr val="C00000"/>
                </a:solidFill>
              </a:rPr>
              <a:t>тялото</a:t>
            </a:r>
            <a:r>
              <a:rPr lang="ru-RU" sz="1800" dirty="0">
                <a:solidFill>
                  <a:srgbClr val="C00000"/>
                </a:solidFill>
              </a:rPr>
              <a:t> се </a:t>
            </a:r>
            <a:r>
              <a:rPr lang="ru-RU" sz="1800" dirty="0" err="1">
                <a:solidFill>
                  <a:srgbClr val="C00000"/>
                </a:solidFill>
              </a:rPr>
              <a:t>определя</a:t>
            </a:r>
            <a:r>
              <a:rPr lang="ru-RU" sz="1800" dirty="0">
                <a:solidFill>
                  <a:srgbClr val="C00000"/>
                </a:solidFill>
              </a:rPr>
              <a:t> чрез закона на движение на </a:t>
            </a:r>
            <a:r>
              <a:rPr lang="ru-RU" sz="1800" dirty="0" err="1">
                <a:solidFill>
                  <a:srgbClr val="C00000"/>
                </a:solidFill>
              </a:rPr>
              <a:t>една</a:t>
            </a:r>
            <a:r>
              <a:rPr lang="ru-RU" sz="1800" dirty="0">
                <a:solidFill>
                  <a:srgbClr val="C00000"/>
                </a:solidFill>
              </a:rPr>
              <a:t> точка  от </a:t>
            </a:r>
            <a:r>
              <a:rPr lang="ru-RU" sz="1800" dirty="0" err="1">
                <a:solidFill>
                  <a:srgbClr val="C00000"/>
                </a:solidFill>
              </a:rPr>
              <a:t>тялото</a:t>
            </a:r>
            <a:r>
              <a:rPr lang="ru-RU" sz="1800" dirty="0">
                <a:solidFill>
                  <a:srgbClr val="C00000"/>
                </a:solidFill>
              </a:rPr>
              <a:t>, наречена полюс. </a:t>
            </a:r>
            <a:endParaRPr lang="bg-BG" sz="1800" dirty="0">
              <a:solidFill>
                <a:srgbClr val="C00000"/>
              </a:solidFill>
            </a:endParaRPr>
          </a:p>
          <a:p>
            <a:endParaRPr lang="bg-BG" sz="1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54</a:t>
            </a:fld>
            <a:endParaRPr lang="bg-BG"/>
          </a:p>
        </p:txBody>
      </p:sp>
      <p:pic>
        <p:nvPicPr>
          <p:cNvPr id="5" name="Картина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315" y="2762252"/>
            <a:ext cx="4357685" cy="3486148"/>
          </a:xfrm>
          <a:prstGeom prst="rect">
            <a:avLst/>
          </a:prstGeom>
          <a:solidFill>
            <a:schemeClr val="bg2">
              <a:alpha val="72000"/>
            </a:schemeClr>
          </a:solidFill>
        </p:spPr>
      </p:pic>
      <p:graphicFrame>
        <p:nvGraphicFramePr>
          <p:cNvPr id="22530" name="Object 2"/>
          <p:cNvGraphicFramePr>
            <a:graphicFrameLocks noChangeAspect="1"/>
          </p:cNvGraphicFramePr>
          <p:nvPr/>
        </p:nvGraphicFramePr>
        <p:xfrm>
          <a:off x="4572000" y="3214686"/>
          <a:ext cx="1717132" cy="1539880"/>
        </p:xfrm>
        <a:graphic>
          <a:graphicData uri="http://schemas.openxmlformats.org/presentationml/2006/ole">
            <mc:AlternateContent xmlns:mc="http://schemas.openxmlformats.org/markup-compatibility/2006">
              <mc:Choice xmlns:v="urn:schemas-microsoft-com:vml" Requires="v">
                <p:oleObj name="Equation" r:id="rId3" imgW="698400" imgH="634680" progId="">
                  <p:embed/>
                </p:oleObj>
              </mc:Choice>
              <mc:Fallback>
                <p:oleObj name="Equation" r:id="rId3" imgW="698400" imgH="634680" progId="">
                  <p:embed/>
                  <p:pic>
                    <p:nvPicPr>
                      <p:cNvPr id="225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14686"/>
                        <a:ext cx="1717132" cy="1539880"/>
                      </a:xfrm>
                      <a:prstGeom prst="rect">
                        <a:avLst/>
                      </a:prstGeom>
                      <a:solidFill>
                        <a:schemeClr val="bg2"/>
                      </a:solidFill>
                    </p:spPr>
                  </p:pic>
                </p:oleObj>
              </mc:Fallback>
            </mc:AlternateContent>
          </a:graphicData>
        </a:graphic>
      </p:graphicFrame>
      <p:graphicFrame>
        <p:nvGraphicFramePr>
          <p:cNvPr id="22531" name="Object 3"/>
          <p:cNvGraphicFramePr>
            <a:graphicFrameLocks noChangeAspect="1"/>
          </p:cNvGraphicFramePr>
          <p:nvPr/>
        </p:nvGraphicFramePr>
        <p:xfrm>
          <a:off x="6643702" y="3214686"/>
          <a:ext cx="2284392" cy="1500198"/>
        </p:xfrm>
        <a:graphic>
          <a:graphicData uri="http://schemas.openxmlformats.org/presentationml/2006/ole">
            <mc:AlternateContent xmlns:mc="http://schemas.openxmlformats.org/markup-compatibility/2006">
              <mc:Choice xmlns:v="urn:schemas-microsoft-com:vml" Requires="v">
                <p:oleObj name="Equation" r:id="rId5" imgW="1041120" imgH="634680" progId="">
                  <p:embed/>
                </p:oleObj>
              </mc:Choice>
              <mc:Fallback>
                <p:oleObj name="Equation" r:id="rId5" imgW="1041120" imgH="634680" progId="">
                  <p:embed/>
                  <p:pic>
                    <p:nvPicPr>
                      <p:cNvPr id="2253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3702" y="3214686"/>
                        <a:ext cx="2284392" cy="1500198"/>
                      </a:xfrm>
                      <a:prstGeom prst="rect">
                        <a:avLst/>
                      </a:prstGeom>
                      <a:solidFill>
                        <a:srgbClr val="FBE0D1"/>
                      </a:solidFill>
                    </p:spPr>
                  </p:pic>
                </p:oleObj>
              </mc:Fallback>
            </mc:AlternateContent>
          </a:graphicData>
        </a:graphic>
      </p:graphicFrame>
      <p:sp>
        <p:nvSpPr>
          <p:cNvPr id="9" name="Rectangle 8"/>
          <p:cNvSpPr/>
          <p:nvPr/>
        </p:nvSpPr>
        <p:spPr>
          <a:xfrm>
            <a:off x="4572000" y="5072074"/>
            <a:ext cx="4214842" cy="1200329"/>
          </a:xfrm>
          <a:prstGeom prst="rect">
            <a:avLst/>
          </a:prstGeom>
        </p:spPr>
        <p:txBody>
          <a:bodyPr wrap="square">
            <a:spAutoFit/>
          </a:bodyPr>
          <a:lstStyle/>
          <a:p>
            <a:pPr algn="just"/>
            <a:r>
              <a:rPr lang="ru-RU" dirty="0" err="1"/>
              <a:t>Следователно</a:t>
            </a:r>
            <a:r>
              <a:rPr lang="ru-RU" dirty="0"/>
              <a:t> </a:t>
            </a:r>
            <a:r>
              <a:rPr lang="ru-RU" dirty="0" err="1"/>
              <a:t>транслационното</a:t>
            </a:r>
            <a:r>
              <a:rPr lang="ru-RU" dirty="0"/>
              <a:t> движение на </a:t>
            </a:r>
            <a:r>
              <a:rPr lang="ru-RU" dirty="0" err="1"/>
              <a:t>твърдо</a:t>
            </a:r>
            <a:r>
              <a:rPr lang="ru-RU" dirty="0"/>
              <a:t> </a:t>
            </a:r>
            <a:r>
              <a:rPr lang="ru-RU" dirty="0" err="1"/>
              <a:t>тяло</a:t>
            </a:r>
            <a:r>
              <a:rPr lang="ru-RU" dirty="0"/>
              <a:t> се </a:t>
            </a:r>
            <a:r>
              <a:rPr lang="ru-RU" dirty="0" err="1"/>
              <a:t>определя</a:t>
            </a:r>
            <a:r>
              <a:rPr lang="ru-RU" dirty="0"/>
              <a:t> </a:t>
            </a:r>
            <a:r>
              <a:rPr lang="ru-RU" dirty="0" err="1"/>
              <a:t>еднозначно</a:t>
            </a:r>
            <a:r>
              <a:rPr lang="ru-RU" dirty="0"/>
              <a:t> от </a:t>
            </a:r>
            <a:r>
              <a:rPr lang="ru-RU" dirty="0" err="1"/>
              <a:t>движението</a:t>
            </a:r>
            <a:r>
              <a:rPr lang="ru-RU" dirty="0"/>
              <a:t> на </a:t>
            </a:r>
            <a:r>
              <a:rPr lang="ru-RU" dirty="0" err="1"/>
              <a:t>една</a:t>
            </a:r>
            <a:r>
              <a:rPr lang="ru-RU" dirty="0"/>
              <a:t> точка от </a:t>
            </a:r>
            <a:r>
              <a:rPr lang="ru-RU" dirty="0" err="1"/>
              <a:t>тялото</a:t>
            </a:r>
            <a:r>
              <a:rPr lang="ru-RU" dirty="0"/>
              <a:t>.</a:t>
            </a:r>
            <a:endParaRPr lang="bg-BG"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52057"/>
            <a:ext cx="8229600" cy="428628"/>
          </a:xfrm>
        </p:spPr>
        <p:txBody>
          <a:bodyPr/>
          <a:lstStyle/>
          <a:p>
            <a:r>
              <a:rPr lang="bg-BG" sz="2200" dirty="0">
                <a:solidFill>
                  <a:srgbClr val="C00000"/>
                </a:solidFill>
                <a:latin typeface="Arial" pitchFamily="34" charset="0"/>
                <a:cs typeface="Arial" pitchFamily="34" charset="0"/>
              </a:rPr>
              <a:t>Въртеливо движение (ротация) на твърдо тяло</a:t>
            </a:r>
          </a:p>
        </p:txBody>
      </p:sp>
      <p:sp>
        <p:nvSpPr>
          <p:cNvPr id="3" name="Content Placeholder 2"/>
          <p:cNvSpPr>
            <a:spLocks noGrp="1"/>
          </p:cNvSpPr>
          <p:nvPr>
            <p:ph idx="1"/>
          </p:nvPr>
        </p:nvSpPr>
        <p:spPr>
          <a:xfrm>
            <a:off x="142844" y="714356"/>
            <a:ext cx="5143536" cy="3071834"/>
          </a:xfrm>
        </p:spPr>
        <p:txBody>
          <a:bodyPr/>
          <a:lstStyle/>
          <a:p>
            <a:pPr>
              <a:buFont typeface="Wingdings" pitchFamily="2" charset="2"/>
              <a:buChar char="Ø"/>
            </a:pPr>
            <a:r>
              <a:rPr lang="ru-RU" sz="1800" dirty="0" err="1">
                <a:effectLst/>
                <a:latin typeface="Arial" pitchFamily="34" charset="0"/>
                <a:cs typeface="Arial" pitchFamily="34" charset="0"/>
              </a:rPr>
              <a:t>Едно</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тяло</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извършва</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ротационно</a:t>
            </a:r>
            <a:r>
              <a:rPr lang="ru-RU" sz="1800" dirty="0">
                <a:effectLst/>
                <a:latin typeface="Arial" pitchFamily="34" charset="0"/>
                <a:cs typeface="Arial" pitchFamily="34" charset="0"/>
              </a:rPr>
              <a:t> движение, </a:t>
            </a:r>
            <a:r>
              <a:rPr lang="ru-RU" sz="1800" dirty="0" err="1">
                <a:effectLst/>
                <a:latin typeface="Arial" pitchFamily="34" charset="0"/>
                <a:cs typeface="Arial" pitchFamily="34" charset="0"/>
              </a:rPr>
              <a:t>когато</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една</a:t>
            </a:r>
            <a:r>
              <a:rPr lang="ru-RU" sz="1800" dirty="0">
                <a:effectLst/>
                <a:latin typeface="Arial" pitchFamily="34" charset="0"/>
                <a:cs typeface="Arial" pitchFamily="34" charset="0"/>
              </a:rPr>
              <a:t> права  от </a:t>
            </a:r>
            <a:r>
              <a:rPr lang="ru-RU" sz="1800" dirty="0" err="1">
                <a:effectLst/>
                <a:latin typeface="Arial" pitchFamily="34" charset="0"/>
                <a:cs typeface="Arial" pitchFamily="34" charset="0"/>
              </a:rPr>
              <a:t>тялото</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остава</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винаги</a:t>
            </a:r>
            <a:r>
              <a:rPr lang="ru-RU" sz="1800" dirty="0">
                <a:effectLst/>
                <a:latin typeface="Arial" pitchFamily="34" charset="0"/>
                <a:cs typeface="Arial" pitchFamily="34" charset="0"/>
              </a:rPr>
              <a:t> неподвижна. </a:t>
            </a:r>
          </a:p>
          <a:p>
            <a:pPr>
              <a:buFont typeface="Wingdings" pitchFamily="2" charset="2"/>
              <a:buChar char="Ø"/>
            </a:pPr>
            <a:endParaRPr lang="bg-BG" sz="1800" dirty="0">
              <a:effectLst/>
              <a:latin typeface="Arial" pitchFamily="34" charset="0"/>
              <a:cs typeface="Arial" pitchFamily="34" charset="0"/>
            </a:endParaRPr>
          </a:p>
          <a:p>
            <a:pPr>
              <a:buFont typeface="Wingdings" pitchFamily="2" charset="2"/>
              <a:buChar char="Ø"/>
            </a:pPr>
            <a:r>
              <a:rPr lang="ru-RU" sz="1800" dirty="0" err="1">
                <a:effectLst/>
                <a:latin typeface="Arial" pitchFamily="34" charset="0"/>
                <a:cs typeface="Arial" pitchFamily="34" charset="0"/>
              </a:rPr>
              <a:t>Тази</a:t>
            </a:r>
            <a:r>
              <a:rPr lang="ru-RU" sz="1800" dirty="0">
                <a:effectLst/>
                <a:latin typeface="Arial" pitchFamily="34" charset="0"/>
                <a:cs typeface="Arial" pitchFamily="34" charset="0"/>
              </a:rPr>
              <a:t> права се </a:t>
            </a:r>
            <a:r>
              <a:rPr lang="ru-RU" sz="1800" dirty="0" err="1">
                <a:effectLst/>
                <a:latin typeface="Arial" pitchFamily="34" charset="0"/>
                <a:cs typeface="Arial" pitchFamily="34" charset="0"/>
              </a:rPr>
              <a:t>нарича</a:t>
            </a:r>
            <a:r>
              <a:rPr lang="ru-RU" sz="1800" dirty="0">
                <a:effectLst/>
                <a:latin typeface="Arial" pitchFamily="34" charset="0"/>
                <a:cs typeface="Arial" pitchFamily="34" charset="0"/>
              </a:rPr>
              <a:t> </a:t>
            </a:r>
            <a:r>
              <a:rPr lang="ru-RU" sz="1800" dirty="0">
                <a:solidFill>
                  <a:srgbClr val="FF0000"/>
                </a:solidFill>
                <a:effectLst/>
                <a:latin typeface="Arial" pitchFamily="34" charset="0"/>
                <a:cs typeface="Arial" pitchFamily="34" charset="0"/>
              </a:rPr>
              <a:t>ос на ротация (ос на </a:t>
            </a:r>
            <a:r>
              <a:rPr lang="ru-RU" sz="1800" dirty="0" err="1">
                <a:solidFill>
                  <a:srgbClr val="FF0000"/>
                </a:solidFill>
                <a:effectLst/>
                <a:latin typeface="Arial" pitchFamily="34" charset="0"/>
                <a:cs typeface="Arial" pitchFamily="34" charset="0"/>
              </a:rPr>
              <a:t>въртене</a:t>
            </a:r>
            <a:r>
              <a:rPr lang="ru-RU" sz="1800" dirty="0">
                <a:solidFill>
                  <a:srgbClr val="FF0000"/>
                </a:solidFill>
                <a:effectLst/>
                <a:latin typeface="Arial" pitchFamily="34" charset="0"/>
                <a:cs typeface="Arial" pitchFamily="34" charset="0"/>
              </a:rPr>
              <a:t>)</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Всички</a:t>
            </a:r>
            <a:r>
              <a:rPr lang="ru-RU" sz="1800" dirty="0">
                <a:effectLst/>
                <a:latin typeface="Arial" pitchFamily="34" charset="0"/>
                <a:cs typeface="Arial" pitchFamily="34" charset="0"/>
              </a:rPr>
              <a:t> точки от </a:t>
            </a:r>
            <a:r>
              <a:rPr lang="ru-RU" sz="1800" dirty="0" err="1">
                <a:effectLst/>
                <a:latin typeface="Arial" pitchFamily="34" charset="0"/>
                <a:cs typeface="Arial" pitchFamily="34" charset="0"/>
              </a:rPr>
              <a:t>тялото</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описват</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окръжности</a:t>
            </a:r>
            <a:r>
              <a:rPr lang="ru-RU" sz="1800" dirty="0">
                <a:effectLst/>
                <a:latin typeface="Arial" pitchFamily="34" charset="0"/>
                <a:cs typeface="Arial" pitchFamily="34" charset="0"/>
              </a:rPr>
              <a:t> в </a:t>
            </a:r>
            <a:r>
              <a:rPr lang="ru-RU" sz="1800" dirty="0" err="1">
                <a:effectLst/>
                <a:latin typeface="Arial" pitchFamily="34" charset="0"/>
                <a:cs typeface="Arial" pitchFamily="34" charset="0"/>
              </a:rPr>
              <a:t>равнини</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перпендикулярни</a:t>
            </a:r>
            <a:r>
              <a:rPr lang="ru-RU" sz="1800" dirty="0">
                <a:effectLst/>
                <a:latin typeface="Arial" pitchFamily="34" charset="0"/>
                <a:cs typeface="Arial" pitchFamily="34" charset="0"/>
              </a:rPr>
              <a:t> на оста на ротация и с </a:t>
            </a:r>
            <a:r>
              <a:rPr lang="ru-RU" sz="1800" dirty="0" err="1">
                <a:effectLst/>
                <a:latin typeface="Arial" pitchFamily="34" charset="0"/>
                <a:cs typeface="Arial" pitchFamily="34" charset="0"/>
              </a:rPr>
              <a:t>центрове</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върху</a:t>
            </a:r>
            <a:r>
              <a:rPr lang="ru-RU" sz="1800" dirty="0">
                <a:effectLst/>
                <a:latin typeface="Arial" pitchFamily="34" charset="0"/>
                <a:cs typeface="Arial" pitchFamily="34" charset="0"/>
              </a:rPr>
              <a:t> </a:t>
            </a:r>
            <a:r>
              <a:rPr lang="ru-RU" sz="1800" dirty="0" err="1">
                <a:effectLst/>
                <a:latin typeface="Arial" pitchFamily="34" charset="0"/>
                <a:cs typeface="Arial" pitchFamily="34" charset="0"/>
              </a:rPr>
              <a:t>тази</a:t>
            </a:r>
            <a:r>
              <a:rPr lang="ru-RU" sz="1800" dirty="0">
                <a:effectLst/>
                <a:latin typeface="Arial" pitchFamily="34" charset="0"/>
                <a:cs typeface="Arial" pitchFamily="34" charset="0"/>
              </a:rPr>
              <a:t> ос.</a:t>
            </a:r>
          </a:p>
          <a:p>
            <a:pPr>
              <a:buNone/>
            </a:pPr>
            <a:endParaRPr lang="ru-RU" sz="1800" dirty="0">
              <a:effectLst/>
              <a:latin typeface="Arial" pitchFamily="34" charset="0"/>
              <a:cs typeface="Arial" pitchFamily="34" charset="0"/>
            </a:endParaRPr>
          </a:p>
          <a:p>
            <a:pPr>
              <a:buFont typeface="Wingdings" pitchFamily="2" charset="2"/>
              <a:buChar char="Ø"/>
            </a:pPr>
            <a:r>
              <a:rPr lang="ru-RU" sz="1800" dirty="0" err="1">
                <a:effectLst/>
                <a:latin typeface="Arial" pitchFamily="34" charset="0"/>
                <a:cs typeface="Arial" pitchFamily="34" charset="0"/>
              </a:rPr>
              <a:t>Законът</a:t>
            </a:r>
            <a:r>
              <a:rPr lang="ru-RU" sz="1800" dirty="0">
                <a:effectLst/>
                <a:latin typeface="Arial" pitchFamily="34" charset="0"/>
                <a:cs typeface="Arial" pitchFamily="34" charset="0"/>
              </a:rPr>
              <a:t> на движение на </a:t>
            </a:r>
            <a:r>
              <a:rPr lang="ru-RU" sz="1800" dirty="0" err="1">
                <a:effectLst/>
                <a:latin typeface="Arial" pitchFamily="34" charset="0"/>
                <a:cs typeface="Arial" pitchFamily="34" charset="0"/>
              </a:rPr>
              <a:t>тялото</a:t>
            </a:r>
            <a:r>
              <a:rPr lang="ru-RU" sz="1800" dirty="0">
                <a:effectLst/>
                <a:latin typeface="Arial" pitchFamily="34" charset="0"/>
                <a:cs typeface="Arial" pitchFamily="34" charset="0"/>
              </a:rPr>
              <a:t> се </a:t>
            </a:r>
            <a:r>
              <a:rPr lang="ru-RU" sz="1800" dirty="0" err="1">
                <a:effectLst/>
                <a:latin typeface="Arial" pitchFamily="34" charset="0"/>
                <a:cs typeface="Arial" pitchFamily="34" charset="0"/>
              </a:rPr>
              <a:t>определя</a:t>
            </a:r>
            <a:r>
              <a:rPr lang="ru-RU" sz="1800" dirty="0">
                <a:effectLst/>
                <a:latin typeface="Arial" pitchFamily="34" charset="0"/>
                <a:cs typeface="Arial" pitchFamily="34" charset="0"/>
              </a:rPr>
              <a:t> от:  </a:t>
            </a:r>
            <a:endParaRPr lang="bg-BG" sz="1800" dirty="0">
              <a:effectLst/>
              <a:latin typeface="Arial" pitchFamily="34" charset="0"/>
              <a:cs typeface="Arial" pitchFamily="34" charset="0"/>
            </a:endParaRPr>
          </a:p>
          <a:p>
            <a:pPr>
              <a:buFont typeface="Wingdings" pitchFamily="2" charset="2"/>
              <a:buChar char="Ø"/>
            </a:pPr>
            <a:endParaRPr lang="bg-BG" sz="1800" dirty="0">
              <a:effectLst/>
              <a:latin typeface="Arial" pitchFamily="34" charset="0"/>
              <a:cs typeface="Arial" pitchFamily="34" charset="0"/>
            </a:endParaRPr>
          </a:p>
          <a:p>
            <a:pPr>
              <a:buFont typeface="Wingdings" pitchFamily="2" charset="2"/>
              <a:buChar char="Ø"/>
            </a:pPr>
            <a:endParaRPr lang="bg-BG" sz="1800" dirty="0">
              <a:effectLst/>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55</a:t>
            </a:fld>
            <a:endParaRPr lang="bg-BG"/>
          </a:p>
        </p:txBody>
      </p:sp>
      <p:graphicFrame>
        <p:nvGraphicFramePr>
          <p:cNvPr id="23556" name="Object 4"/>
          <p:cNvGraphicFramePr>
            <a:graphicFrameLocks noChangeAspect="1"/>
          </p:cNvGraphicFramePr>
          <p:nvPr/>
        </p:nvGraphicFramePr>
        <p:xfrm>
          <a:off x="2000232" y="4000504"/>
          <a:ext cx="1285884" cy="374410"/>
        </p:xfrm>
        <a:graphic>
          <a:graphicData uri="http://schemas.openxmlformats.org/presentationml/2006/ole">
            <mc:AlternateContent xmlns:mc="http://schemas.openxmlformats.org/markup-compatibility/2006">
              <mc:Choice xmlns:v="urn:schemas-microsoft-com:vml" Requires="v">
                <p:oleObj name="Equation" r:id="rId2" imgW="469696" imgH="190417" progId="">
                  <p:embed/>
                </p:oleObj>
              </mc:Choice>
              <mc:Fallback>
                <p:oleObj name="Equation" r:id="rId2" imgW="469696" imgH="190417" progId="">
                  <p:embed/>
                  <p:pic>
                    <p:nvPicPr>
                      <p:cNvPr id="2355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32" y="4000504"/>
                        <a:ext cx="1285884" cy="374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Картина 10"/>
          <p:cNvPicPr>
            <a:picLocks noChangeAspect="1"/>
          </p:cNvPicPr>
          <p:nvPr/>
        </p:nvPicPr>
        <p:blipFill rotWithShape="1">
          <a:blip r:embed="rId4" cstate="print">
            <a:extLst>
              <a:ext uri="{28A0092B-C50C-407E-A947-70E740481C1C}">
                <a14:useLocalDpi xmlns:a14="http://schemas.microsoft.com/office/drawing/2010/main" val="0"/>
              </a:ext>
            </a:extLst>
          </a:blip>
          <a:srcRect l="5462" r="24176"/>
          <a:stretch/>
        </p:blipFill>
        <p:spPr>
          <a:xfrm>
            <a:off x="5058662" y="1594274"/>
            <a:ext cx="4063838" cy="4620455"/>
          </a:xfrm>
          <a:prstGeom prst="rect">
            <a:avLst/>
          </a:prstGeom>
        </p:spPr>
      </p:pic>
      <p:pic>
        <p:nvPicPr>
          <p:cNvPr id="12" name="Picture 4" descr="A:\Section 16.1-16.3\figure 16-1c.JPG"/>
          <p:cNvPicPr>
            <a:picLocks noChangeAspect="1" noChangeArrowheads="1"/>
          </p:cNvPicPr>
          <p:nvPr/>
        </p:nvPicPr>
        <p:blipFill rotWithShape="1">
          <a:blip r:embed="rId5">
            <a:extLst>
              <a:ext uri="{28A0092B-C50C-407E-A947-70E740481C1C}">
                <a14:useLocalDpi xmlns:a14="http://schemas.microsoft.com/office/drawing/2010/main" val="0"/>
              </a:ext>
            </a:extLst>
          </a:blip>
          <a:srcRect r="22792" b="8854"/>
          <a:stretch/>
        </p:blipFill>
        <p:spPr bwMode="auto">
          <a:xfrm>
            <a:off x="7598508" y="214290"/>
            <a:ext cx="1340161" cy="207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428628"/>
          </a:xfrm>
        </p:spPr>
        <p:txBody>
          <a:bodyPr/>
          <a:lstStyle/>
          <a:p>
            <a:r>
              <a:rPr lang="bg-BG" sz="2200" dirty="0">
                <a:solidFill>
                  <a:srgbClr val="C00000"/>
                </a:solidFill>
                <a:effectLst/>
                <a:latin typeface="Arial" pitchFamily="34" charset="0"/>
                <a:cs typeface="Arial" pitchFamily="34" charset="0"/>
              </a:rPr>
              <a:t>Въртеливо движение (ротация) на твърдо</a:t>
            </a:r>
            <a:r>
              <a:rPr lang="en-US" sz="2200" dirty="0">
                <a:solidFill>
                  <a:srgbClr val="C00000"/>
                </a:solidFill>
                <a:effectLst/>
                <a:latin typeface="Arial" pitchFamily="34" charset="0"/>
                <a:cs typeface="Arial" pitchFamily="34" charset="0"/>
              </a:rPr>
              <a:t> </a:t>
            </a:r>
            <a:r>
              <a:rPr lang="bg-BG" sz="2200" dirty="0">
                <a:solidFill>
                  <a:srgbClr val="C00000"/>
                </a:solidFill>
                <a:effectLst/>
                <a:latin typeface="Arial" pitchFamily="34" charset="0"/>
                <a:cs typeface="Arial" pitchFamily="34" charset="0"/>
              </a:rPr>
              <a:t>тяло</a:t>
            </a:r>
            <a:endParaRPr lang="bg-BG" sz="2200" dirty="0">
              <a:effectLst/>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56</a:t>
            </a:fld>
            <a:endParaRPr lang="bg-BG"/>
          </a:p>
        </p:txBody>
      </p:sp>
      <p:sp>
        <p:nvSpPr>
          <p:cNvPr id="5" name="Правоъгълник 8"/>
          <p:cNvSpPr/>
          <p:nvPr/>
        </p:nvSpPr>
        <p:spPr>
          <a:xfrm>
            <a:off x="431032" y="857232"/>
            <a:ext cx="8712968" cy="369332"/>
          </a:xfrm>
          <a:prstGeom prst="rect">
            <a:avLst/>
          </a:prstGeom>
        </p:spPr>
        <p:txBody>
          <a:bodyPr wrap="square">
            <a:spAutoFit/>
          </a:bodyPr>
          <a:lstStyle/>
          <a:p>
            <a:r>
              <a:rPr lang="ru-RU" dirty="0" err="1">
                <a:latin typeface="Arial" pitchFamily="34" charset="0"/>
              </a:rPr>
              <a:t>Скоростта</a:t>
            </a:r>
            <a:r>
              <a:rPr lang="ru-RU" dirty="0">
                <a:latin typeface="Arial" pitchFamily="34" charset="0"/>
              </a:rPr>
              <a:t> на изменение на </a:t>
            </a:r>
            <a:r>
              <a:rPr lang="ru-RU" dirty="0" err="1">
                <a:latin typeface="Arial" pitchFamily="34" charset="0"/>
              </a:rPr>
              <a:t>ъгъла</a:t>
            </a:r>
            <a:r>
              <a:rPr lang="ru-RU" dirty="0">
                <a:latin typeface="Arial" pitchFamily="34" charset="0"/>
              </a:rPr>
              <a:t>   се </a:t>
            </a:r>
            <a:r>
              <a:rPr lang="ru-RU" dirty="0" err="1">
                <a:latin typeface="Arial" pitchFamily="34" charset="0"/>
              </a:rPr>
              <a:t>характеризира</a:t>
            </a:r>
            <a:r>
              <a:rPr lang="ru-RU" dirty="0">
                <a:latin typeface="Arial" pitchFamily="34" charset="0"/>
              </a:rPr>
              <a:t> с </a:t>
            </a:r>
            <a:r>
              <a:rPr lang="ru-RU" dirty="0" err="1">
                <a:latin typeface="Arial" pitchFamily="34" charset="0"/>
              </a:rPr>
              <a:t>ъгловата</a:t>
            </a:r>
            <a:r>
              <a:rPr lang="ru-RU" dirty="0">
                <a:latin typeface="Arial" pitchFamily="34" charset="0"/>
              </a:rPr>
              <a:t> </a:t>
            </a:r>
            <a:r>
              <a:rPr lang="ru-RU" dirty="0" err="1">
                <a:latin typeface="Arial" pitchFamily="34" charset="0"/>
              </a:rPr>
              <a:t>скорост</a:t>
            </a:r>
            <a:r>
              <a:rPr lang="ru-RU" dirty="0">
                <a:latin typeface="Arial" pitchFamily="34" charset="0"/>
              </a:rPr>
              <a:t> </a:t>
            </a:r>
            <a:endParaRPr lang="bg-BG" dirty="0">
              <a:latin typeface="Arial" pitchFamily="34" charset="0"/>
            </a:endParaRPr>
          </a:p>
        </p:txBody>
      </p:sp>
      <p:graphicFrame>
        <p:nvGraphicFramePr>
          <p:cNvPr id="24578" name="Object 2"/>
          <p:cNvGraphicFramePr>
            <a:graphicFrameLocks noChangeAspect="1"/>
          </p:cNvGraphicFramePr>
          <p:nvPr/>
        </p:nvGraphicFramePr>
        <p:xfrm>
          <a:off x="285720" y="1357298"/>
          <a:ext cx="1785950" cy="782731"/>
        </p:xfrm>
        <a:graphic>
          <a:graphicData uri="http://schemas.openxmlformats.org/presentationml/2006/ole">
            <mc:AlternateContent xmlns:mc="http://schemas.openxmlformats.org/markup-compatibility/2006">
              <mc:Choice xmlns:v="urn:schemas-microsoft-com:vml" Requires="v">
                <p:oleObj name="Equation" r:id="rId2" imgW="838200" imgH="368300" progId="">
                  <p:embed/>
                </p:oleObj>
              </mc:Choice>
              <mc:Fallback>
                <p:oleObj name="Equation" r:id="rId2" imgW="838200" imgH="368300" progId="">
                  <p:embed/>
                  <p:pic>
                    <p:nvPicPr>
                      <p:cNvPr id="2457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0" y="1357298"/>
                        <a:ext cx="1785950" cy="782731"/>
                      </a:xfrm>
                      <a:prstGeom prst="rect">
                        <a:avLst/>
                      </a:prstGeom>
                      <a:solidFill>
                        <a:schemeClr val="bg2"/>
                      </a:solidFill>
                    </p:spPr>
                  </p:pic>
                </p:oleObj>
              </mc:Fallback>
            </mc:AlternateContent>
          </a:graphicData>
        </a:graphic>
      </p:graphicFrame>
      <p:graphicFrame>
        <p:nvGraphicFramePr>
          <p:cNvPr id="24579" name="Object 3"/>
          <p:cNvGraphicFramePr>
            <a:graphicFrameLocks noChangeAspect="1"/>
          </p:cNvGraphicFramePr>
          <p:nvPr/>
        </p:nvGraphicFramePr>
        <p:xfrm>
          <a:off x="2357422" y="1428736"/>
          <a:ext cx="1714512" cy="630498"/>
        </p:xfrm>
        <a:graphic>
          <a:graphicData uri="http://schemas.openxmlformats.org/presentationml/2006/ole">
            <mc:AlternateContent xmlns:mc="http://schemas.openxmlformats.org/markup-compatibility/2006">
              <mc:Choice xmlns:v="urn:schemas-microsoft-com:vml" Requires="v">
                <p:oleObj name="Equation" r:id="rId4" imgW="812520" imgH="304560" progId="">
                  <p:embed/>
                </p:oleObj>
              </mc:Choice>
              <mc:Fallback>
                <p:oleObj name="Equation" r:id="rId4" imgW="812520" imgH="304560" progId="">
                  <p:embed/>
                  <p:pic>
                    <p:nvPicPr>
                      <p:cNvPr id="2457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22" y="1428736"/>
                        <a:ext cx="1714512" cy="6304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0" name="Object 4"/>
          <p:cNvGraphicFramePr>
            <a:graphicFrameLocks noChangeAspect="1"/>
          </p:cNvGraphicFramePr>
          <p:nvPr/>
        </p:nvGraphicFramePr>
        <p:xfrm>
          <a:off x="4357686" y="1357298"/>
          <a:ext cx="2500330" cy="825901"/>
        </p:xfrm>
        <a:graphic>
          <a:graphicData uri="http://schemas.openxmlformats.org/presentationml/2006/ole">
            <mc:AlternateContent xmlns:mc="http://schemas.openxmlformats.org/markup-compatibility/2006">
              <mc:Choice xmlns:v="urn:schemas-microsoft-com:vml" Requires="v">
                <p:oleObj name="Equation" r:id="rId6" imgW="1231366" imgH="406224" progId="">
                  <p:embed/>
                </p:oleObj>
              </mc:Choice>
              <mc:Fallback>
                <p:oleObj name="Equation" r:id="rId6" imgW="1231366" imgH="406224" progId="">
                  <p:embed/>
                  <p:pic>
                    <p:nvPicPr>
                      <p:cNvPr id="2458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7686" y="1357298"/>
                        <a:ext cx="2500330" cy="825901"/>
                      </a:xfrm>
                      <a:prstGeom prst="rect">
                        <a:avLst/>
                      </a:prstGeom>
                      <a:solidFill>
                        <a:schemeClr val="bg2"/>
                      </a:solidFill>
                    </p:spPr>
                  </p:pic>
                </p:oleObj>
              </mc:Fallback>
            </mc:AlternateContent>
          </a:graphicData>
        </a:graphic>
      </p:graphicFrame>
      <p:graphicFrame>
        <p:nvGraphicFramePr>
          <p:cNvPr id="24581" name="Object 5"/>
          <p:cNvGraphicFramePr>
            <a:graphicFrameLocks noChangeAspect="1"/>
          </p:cNvGraphicFramePr>
          <p:nvPr/>
        </p:nvGraphicFramePr>
        <p:xfrm>
          <a:off x="7072330" y="1428736"/>
          <a:ext cx="1857388" cy="615530"/>
        </p:xfrm>
        <a:graphic>
          <a:graphicData uri="http://schemas.openxmlformats.org/presentationml/2006/ole">
            <mc:AlternateContent xmlns:mc="http://schemas.openxmlformats.org/markup-compatibility/2006">
              <mc:Choice xmlns:v="urn:schemas-microsoft-com:vml" Requires="v">
                <p:oleObj name="Equation" r:id="rId8" imgW="901440" imgH="304560" progId="">
                  <p:embed/>
                </p:oleObj>
              </mc:Choice>
              <mc:Fallback>
                <p:oleObj name="Equation" r:id="rId8" imgW="901440" imgH="304560" progId="">
                  <p:embed/>
                  <p:pic>
                    <p:nvPicPr>
                      <p:cNvPr id="2458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2330" y="1428736"/>
                        <a:ext cx="1857388" cy="6155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Текстово поле 17"/>
          <p:cNvSpPr txBox="1"/>
          <p:nvPr/>
        </p:nvSpPr>
        <p:spPr>
          <a:xfrm>
            <a:off x="214282" y="2357430"/>
            <a:ext cx="2714644" cy="369332"/>
          </a:xfrm>
          <a:prstGeom prst="rect">
            <a:avLst/>
          </a:prstGeom>
          <a:noFill/>
        </p:spPr>
        <p:txBody>
          <a:bodyPr wrap="square" rtlCol="0">
            <a:spAutoFit/>
          </a:bodyPr>
          <a:lstStyle/>
          <a:p>
            <a:r>
              <a:rPr lang="bg-BG" dirty="0"/>
              <a:t>Равномерна ротация:</a:t>
            </a:r>
          </a:p>
        </p:txBody>
      </p:sp>
      <p:graphicFrame>
        <p:nvGraphicFramePr>
          <p:cNvPr id="24582" name="Object 6"/>
          <p:cNvGraphicFramePr>
            <a:graphicFrameLocks noChangeAspect="1"/>
          </p:cNvGraphicFramePr>
          <p:nvPr/>
        </p:nvGraphicFramePr>
        <p:xfrm>
          <a:off x="285720" y="2857496"/>
          <a:ext cx="1357322" cy="357743"/>
        </p:xfrm>
        <a:graphic>
          <a:graphicData uri="http://schemas.openxmlformats.org/presentationml/2006/ole">
            <mc:AlternateContent xmlns:mc="http://schemas.openxmlformats.org/markup-compatibility/2006">
              <mc:Choice xmlns:v="urn:schemas-microsoft-com:vml" Requires="v">
                <p:oleObj name="Equation" r:id="rId10" imgW="583947" imgH="152334" progId="">
                  <p:embed/>
                </p:oleObj>
              </mc:Choice>
              <mc:Fallback>
                <p:oleObj name="Equation" r:id="rId10" imgW="583947" imgH="152334" progId="">
                  <p:embed/>
                  <p:pic>
                    <p:nvPicPr>
                      <p:cNvPr id="2458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720" y="2857496"/>
                        <a:ext cx="1357322" cy="357743"/>
                      </a:xfrm>
                      <a:prstGeom prst="rect">
                        <a:avLst/>
                      </a:prstGeom>
                      <a:solidFill>
                        <a:schemeClr val="bg2"/>
                      </a:solidFill>
                    </p:spPr>
                  </p:pic>
                </p:oleObj>
              </mc:Fallback>
            </mc:AlternateContent>
          </a:graphicData>
        </a:graphic>
      </p:graphicFrame>
      <p:graphicFrame>
        <p:nvGraphicFramePr>
          <p:cNvPr id="24583" name="Object 7"/>
          <p:cNvGraphicFramePr>
            <a:graphicFrameLocks noChangeAspect="1"/>
          </p:cNvGraphicFramePr>
          <p:nvPr/>
        </p:nvGraphicFramePr>
        <p:xfrm>
          <a:off x="285720" y="3357562"/>
          <a:ext cx="785818" cy="398011"/>
        </p:xfrm>
        <a:graphic>
          <a:graphicData uri="http://schemas.openxmlformats.org/presentationml/2006/ole">
            <mc:AlternateContent xmlns:mc="http://schemas.openxmlformats.org/markup-compatibility/2006">
              <mc:Choice xmlns:v="urn:schemas-microsoft-com:vml" Requires="v">
                <p:oleObj name="Equation" r:id="rId12" imgW="330120" imgH="164880" progId="">
                  <p:embed/>
                </p:oleObj>
              </mc:Choice>
              <mc:Fallback>
                <p:oleObj name="Equation" r:id="rId12" imgW="330120" imgH="164880" progId="">
                  <p:embed/>
                  <p:pic>
                    <p:nvPicPr>
                      <p:cNvPr id="24583"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20" y="3357562"/>
                        <a:ext cx="785818" cy="398011"/>
                      </a:xfrm>
                      <a:prstGeom prst="rect">
                        <a:avLst/>
                      </a:prstGeom>
                      <a:solidFill>
                        <a:schemeClr val="bg2"/>
                      </a:solidFill>
                    </p:spPr>
                  </p:pic>
                </p:oleObj>
              </mc:Fallback>
            </mc:AlternateContent>
          </a:graphicData>
        </a:graphic>
      </p:graphicFrame>
      <p:graphicFrame>
        <p:nvGraphicFramePr>
          <p:cNvPr id="24584" name="Object 8"/>
          <p:cNvGraphicFramePr>
            <a:graphicFrameLocks noChangeAspect="1"/>
          </p:cNvGraphicFramePr>
          <p:nvPr/>
        </p:nvGraphicFramePr>
        <p:xfrm>
          <a:off x="2051261" y="2857496"/>
          <a:ext cx="1020541" cy="428628"/>
        </p:xfrm>
        <a:graphic>
          <a:graphicData uri="http://schemas.openxmlformats.org/presentationml/2006/ole">
            <mc:AlternateContent xmlns:mc="http://schemas.openxmlformats.org/markup-compatibility/2006">
              <mc:Choice xmlns:v="urn:schemas-microsoft-com:vml" Requires="v">
                <p:oleObj name="Equation" r:id="rId14" imgW="431425" imgH="177646" progId="">
                  <p:embed/>
                </p:oleObj>
              </mc:Choice>
              <mc:Fallback>
                <p:oleObj name="Equation" r:id="rId14" imgW="431425" imgH="177646" progId="">
                  <p:embed/>
                  <p:pic>
                    <p:nvPicPr>
                      <p:cNvPr id="24584"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1261" y="2857496"/>
                        <a:ext cx="1020541" cy="428628"/>
                      </a:xfrm>
                      <a:prstGeom prst="rect">
                        <a:avLst/>
                      </a:prstGeom>
                      <a:solidFill>
                        <a:schemeClr val="bg2"/>
                      </a:solidFill>
                    </p:spPr>
                  </p:pic>
                </p:oleObj>
              </mc:Fallback>
            </mc:AlternateContent>
          </a:graphicData>
        </a:graphic>
      </p:graphicFrame>
      <p:graphicFrame>
        <p:nvGraphicFramePr>
          <p:cNvPr id="24585" name="Object 9"/>
          <p:cNvGraphicFramePr>
            <a:graphicFrameLocks noChangeAspect="1"/>
          </p:cNvGraphicFramePr>
          <p:nvPr/>
        </p:nvGraphicFramePr>
        <p:xfrm>
          <a:off x="3643306" y="2643182"/>
          <a:ext cx="899026" cy="846142"/>
        </p:xfrm>
        <a:graphic>
          <a:graphicData uri="http://schemas.openxmlformats.org/presentationml/2006/ole">
            <mc:AlternateContent xmlns:mc="http://schemas.openxmlformats.org/markup-compatibility/2006">
              <mc:Choice xmlns:v="urn:schemas-microsoft-com:vml" Requires="v">
                <p:oleObj name="Equation" r:id="rId16" imgW="393529" imgH="368140" progId="">
                  <p:embed/>
                </p:oleObj>
              </mc:Choice>
              <mc:Fallback>
                <p:oleObj name="Equation" r:id="rId16" imgW="393529" imgH="368140" progId="">
                  <p:embed/>
                  <p:pic>
                    <p:nvPicPr>
                      <p:cNvPr id="24585"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43306" y="2643182"/>
                        <a:ext cx="899026" cy="846142"/>
                      </a:xfrm>
                      <a:prstGeom prst="rect">
                        <a:avLst/>
                      </a:prstGeom>
                      <a:solidFill>
                        <a:schemeClr val="bg2"/>
                      </a:solidFill>
                    </p:spPr>
                  </p:pic>
                </p:oleObj>
              </mc:Fallback>
            </mc:AlternateContent>
          </a:graphicData>
        </a:graphic>
      </p:graphicFrame>
      <p:pic>
        <p:nvPicPr>
          <p:cNvPr id="15" name="Picture 5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84060" y="2208848"/>
            <a:ext cx="3640468" cy="4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Правоъгълник 23"/>
          <p:cNvSpPr/>
          <p:nvPr/>
        </p:nvSpPr>
        <p:spPr>
          <a:xfrm>
            <a:off x="107504" y="3867803"/>
            <a:ext cx="5214974" cy="2031325"/>
          </a:xfrm>
          <a:prstGeom prst="rect">
            <a:avLst/>
          </a:prstGeom>
        </p:spPr>
        <p:txBody>
          <a:bodyPr wrap="square">
            <a:spAutoFit/>
          </a:bodyPr>
          <a:lstStyle/>
          <a:p>
            <a:r>
              <a:rPr lang="ru-RU" dirty="0">
                <a:latin typeface="Arial" pitchFamily="34" charset="0"/>
              </a:rPr>
              <a:t>В </a:t>
            </a:r>
            <a:r>
              <a:rPr lang="ru-RU" dirty="0" err="1">
                <a:latin typeface="Arial" pitchFamily="34" charset="0"/>
              </a:rPr>
              <a:t>техниката</a:t>
            </a:r>
            <a:r>
              <a:rPr lang="ru-RU" dirty="0">
                <a:latin typeface="Arial" pitchFamily="34" charset="0"/>
              </a:rPr>
              <a:t> </a:t>
            </a:r>
            <a:r>
              <a:rPr lang="ru-RU" dirty="0" err="1">
                <a:latin typeface="Arial" pitchFamily="34" charset="0"/>
              </a:rPr>
              <a:t>скоростта</a:t>
            </a:r>
            <a:r>
              <a:rPr lang="ru-RU" dirty="0">
                <a:latin typeface="Arial" pitchFamily="34" charset="0"/>
              </a:rPr>
              <a:t> на равномерна ротация (или </a:t>
            </a:r>
            <a:r>
              <a:rPr lang="ru-RU" dirty="0" err="1">
                <a:latin typeface="Arial" pitchFamily="34" charset="0"/>
              </a:rPr>
              <a:t>средната</a:t>
            </a:r>
            <a:r>
              <a:rPr lang="ru-RU" dirty="0">
                <a:latin typeface="Arial" pitchFamily="34" charset="0"/>
              </a:rPr>
              <a:t> </a:t>
            </a:r>
            <a:r>
              <a:rPr lang="ru-RU" dirty="0" err="1">
                <a:latin typeface="Arial" pitchFamily="34" charset="0"/>
              </a:rPr>
              <a:t>скорост</a:t>
            </a:r>
            <a:r>
              <a:rPr lang="ru-RU" dirty="0">
                <a:latin typeface="Arial" pitchFamily="34" charset="0"/>
              </a:rPr>
              <a:t> на </a:t>
            </a:r>
            <a:r>
              <a:rPr lang="ru-RU" dirty="0" err="1">
                <a:latin typeface="Arial" pitchFamily="34" charset="0"/>
              </a:rPr>
              <a:t>неравномерната</a:t>
            </a:r>
            <a:r>
              <a:rPr lang="ru-RU" dirty="0">
                <a:latin typeface="Arial" pitchFamily="34" charset="0"/>
              </a:rPr>
              <a:t>, но </a:t>
            </a:r>
            <a:r>
              <a:rPr lang="ru-RU" dirty="0" err="1">
                <a:latin typeface="Arial" pitchFamily="34" charset="0"/>
              </a:rPr>
              <a:t>еднопосочна</a:t>
            </a:r>
            <a:r>
              <a:rPr lang="ru-RU" dirty="0">
                <a:latin typeface="Arial" pitchFamily="34" charset="0"/>
              </a:rPr>
              <a:t> ротация) </a:t>
            </a:r>
            <a:r>
              <a:rPr lang="ru-RU" dirty="0" err="1">
                <a:latin typeface="Arial" pitchFamily="34" charset="0"/>
              </a:rPr>
              <a:t>често</a:t>
            </a:r>
            <a:r>
              <a:rPr lang="ru-RU" dirty="0">
                <a:latin typeface="Arial" pitchFamily="34" charset="0"/>
              </a:rPr>
              <a:t> се </a:t>
            </a:r>
            <a:r>
              <a:rPr lang="ru-RU" dirty="0" err="1">
                <a:latin typeface="Arial" pitchFamily="34" charset="0"/>
              </a:rPr>
              <a:t>задава</a:t>
            </a:r>
            <a:r>
              <a:rPr lang="ru-RU" dirty="0">
                <a:latin typeface="Arial" pitchFamily="34" charset="0"/>
              </a:rPr>
              <a:t> чрез </a:t>
            </a:r>
            <a:r>
              <a:rPr lang="ru-RU" dirty="0" err="1">
                <a:latin typeface="Arial" pitchFamily="34" charset="0"/>
              </a:rPr>
              <a:t>ъгловата</a:t>
            </a:r>
            <a:r>
              <a:rPr lang="ru-RU" dirty="0">
                <a:latin typeface="Arial" pitchFamily="34" charset="0"/>
              </a:rPr>
              <a:t> </a:t>
            </a:r>
            <a:r>
              <a:rPr lang="ru-RU" dirty="0" err="1">
                <a:latin typeface="Arial" pitchFamily="34" charset="0"/>
              </a:rPr>
              <a:t>честота</a:t>
            </a:r>
            <a:r>
              <a:rPr lang="ru-RU" dirty="0">
                <a:latin typeface="Arial" pitchFamily="34" charset="0"/>
              </a:rPr>
              <a:t> на </a:t>
            </a:r>
            <a:r>
              <a:rPr lang="ru-RU" dirty="0" err="1">
                <a:latin typeface="Arial" pitchFamily="34" charset="0"/>
              </a:rPr>
              <a:t>въртене</a:t>
            </a:r>
            <a:r>
              <a:rPr lang="ru-RU" dirty="0">
                <a:latin typeface="Arial" pitchFamily="34" charset="0"/>
              </a:rPr>
              <a:t>, </a:t>
            </a:r>
            <a:r>
              <a:rPr lang="ru-RU" dirty="0" err="1">
                <a:latin typeface="Arial" pitchFamily="34" charset="0"/>
              </a:rPr>
              <a:t>измервана</a:t>
            </a:r>
            <a:r>
              <a:rPr lang="ru-RU" dirty="0">
                <a:latin typeface="Arial" pitchFamily="34" charset="0"/>
              </a:rPr>
              <a:t> в обороти     за минута [</a:t>
            </a:r>
            <a:r>
              <a:rPr lang="en-US" dirty="0">
                <a:latin typeface="Arial" pitchFamily="34" charset="0"/>
              </a:rPr>
              <a:t>min </a:t>
            </a:r>
            <a:r>
              <a:rPr lang="en-US" baseline="30000" dirty="0">
                <a:latin typeface="Arial" pitchFamily="34" charset="0"/>
              </a:rPr>
              <a:t>-1</a:t>
            </a:r>
            <a:r>
              <a:rPr lang="ru-RU" baseline="30000" dirty="0">
                <a:latin typeface="Arial" pitchFamily="34" charset="0"/>
              </a:rPr>
              <a:t>  </a:t>
            </a:r>
            <a:r>
              <a:rPr lang="ru-RU" dirty="0">
                <a:latin typeface="Arial" pitchFamily="34" charset="0"/>
              </a:rPr>
              <a:t>] на </a:t>
            </a:r>
            <a:r>
              <a:rPr lang="ru-RU" dirty="0" err="1">
                <a:latin typeface="Arial" pitchFamily="34" charset="0"/>
              </a:rPr>
              <a:t>тялото</a:t>
            </a:r>
            <a:r>
              <a:rPr lang="ru-RU" dirty="0">
                <a:latin typeface="Arial" pitchFamily="34" charset="0"/>
              </a:rPr>
              <a:t>. </a:t>
            </a:r>
            <a:r>
              <a:rPr lang="ru-RU" dirty="0" err="1">
                <a:latin typeface="Arial" pitchFamily="34" charset="0"/>
              </a:rPr>
              <a:t>Преходът</a:t>
            </a:r>
            <a:r>
              <a:rPr lang="ru-RU" dirty="0">
                <a:latin typeface="Arial" pitchFamily="34" charset="0"/>
              </a:rPr>
              <a:t> от   </a:t>
            </a:r>
            <a:r>
              <a:rPr lang="ru-RU" dirty="0" err="1">
                <a:latin typeface="Arial" pitchFamily="34" charset="0"/>
              </a:rPr>
              <a:t>към</a:t>
            </a:r>
            <a:r>
              <a:rPr lang="ru-RU" dirty="0">
                <a:latin typeface="Arial" pitchFamily="34" charset="0"/>
              </a:rPr>
              <a:t>   се </a:t>
            </a:r>
            <a:r>
              <a:rPr lang="ru-RU" dirty="0" err="1">
                <a:latin typeface="Arial" pitchFamily="34" charset="0"/>
              </a:rPr>
              <a:t>извършва</a:t>
            </a:r>
            <a:r>
              <a:rPr lang="ru-RU" dirty="0">
                <a:latin typeface="Arial" pitchFamily="34" charset="0"/>
              </a:rPr>
              <a:t> с </a:t>
            </a:r>
            <a:r>
              <a:rPr lang="ru-RU" dirty="0" err="1">
                <a:latin typeface="Arial" pitchFamily="34" charset="0"/>
              </a:rPr>
              <a:t>помощта</a:t>
            </a:r>
            <a:r>
              <a:rPr lang="ru-RU" dirty="0">
                <a:latin typeface="Arial" pitchFamily="34" charset="0"/>
              </a:rPr>
              <a:t> на </a:t>
            </a:r>
            <a:r>
              <a:rPr lang="ru-RU" dirty="0" err="1">
                <a:latin typeface="Arial" pitchFamily="34" charset="0"/>
              </a:rPr>
              <a:t>израза</a:t>
            </a:r>
            <a:endParaRPr lang="bg-BG" dirty="0">
              <a:latin typeface="Arial" pitchFamily="34" charset="0"/>
            </a:endParaRPr>
          </a:p>
        </p:txBody>
      </p:sp>
      <p:graphicFrame>
        <p:nvGraphicFramePr>
          <p:cNvPr id="24586" name="Object 10"/>
          <p:cNvGraphicFramePr>
            <a:graphicFrameLocks noChangeAspect="1"/>
          </p:cNvGraphicFramePr>
          <p:nvPr/>
        </p:nvGraphicFramePr>
        <p:xfrm>
          <a:off x="1331640" y="5899128"/>
          <a:ext cx="1143008" cy="819515"/>
        </p:xfrm>
        <a:graphic>
          <a:graphicData uri="http://schemas.openxmlformats.org/presentationml/2006/ole">
            <mc:AlternateContent xmlns:mc="http://schemas.openxmlformats.org/markup-compatibility/2006">
              <mc:Choice xmlns:v="urn:schemas-microsoft-com:vml" Requires="v">
                <p:oleObj name="Equation" r:id="rId19" imgW="520700" imgH="368300" progId="">
                  <p:embed/>
                </p:oleObj>
              </mc:Choice>
              <mc:Fallback>
                <p:oleObj name="Equation" r:id="rId19" imgW="520700" imgH="368300" progId="">
                  <p:embed/>
                  <p:pic>
                    <p:nvPicPr>
                      <p:cNvPr id="24586"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1640" y="5899128"/>
                        <a:ext cx="1143008" cy="819515"/>
                      </a:xfrm>
                      <a:prstGeom prst="rect">
                        <a:avLst/>
                      </a:prstGeom>
                      <a:solidFill>
                        <a:schemeClr val="bg2"/>
                      </a:solidFill>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lstStyle/>
          <a:p>
            <a:r>
              <a:rPr lang="bg-BG" sz="2200" dirty="0">
                <a:solidFill>
                  <a:srgbClr val="C00000"/>
                </a:solidFill>
                <a:effectLst/>
                <a:latin typeface="Arial" pitchFamily="34" charset="0"/>
                <a:cs typeface="Arial" pitchFamily="34" charset="0"/>
              </a:rPr>
              <a:t>Въртеливо движение (ротация) на твърдо</a:t>
            </a:r>
            <a:r>
              <a:rPr lang="en-US" sz="2200" dirty="0">
                <a:solidFill>
                  <a:srgbClr val="C00000"/>
                </a:solidFill>
                <a:effectLst/>
                <a:latin typeface="Arial" pitchFamily="34" charset="0"/>
                <a:cs typeface="Arial" pitchFamily="34" charset="0"/>
              </a:rPr>
              <a:t> </a:t>
            </a:r>
            <a:r>
              <a:rPr lang="bg-BG" sz="2200" dirty="0">
                <a:solidFill>
                  <a:srgbClr val="C00000"/>
                </a:solidFill>
                <a:effectLst/>
                <a:latin typeface="Arial" pitchFamily="34" charset="0"/>
                <a:cs typeface="Arial" pitchFamily="34" charset="0"/>
              </a:rPr>
              <a:t>тяло</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57</a:t>
            </a:fld>
            <a:endParaRPr lang="bg-BG"/>
          </a:p>
        </p:txBody>
      </p:sp>
      <p:pic>
        <p:nvPicPr>
          <p:cNvPr id="5"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82" y="857232"/>
            <a:ext cx="2370748" cy="447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srcRect/>
          <a:stretch>
            <a:fillRect/>
          </a:stretch>
        </p:blipFill>
        <p:spPr bwMode="auto">
          <a:xfrm>
            <a:off x="4999191" y="750056"/>
            <a:ext cx="3817191" cy="3714814"/>
          </a:xfrm>
          <a:prstGeom prst="rect">
            <a:avLst/>
          </a:prstGeom>
          <a:noFill/>
          <a:ln w="9525">
            <a:noFill/>
            <a:miter lim="800000"/>
            <a:headEnd/>
            <a:tailEnd/>
          </a:ln>
          <a:effectLst/>
        </p:spPr>
      </p:pic>
      <p:graphicFrame>
        <p:nvGraphicFramePr>
          <p:cNvPr id="25604" name="Object 4"/>
          <p:cNvGraphicFramePr>
            <a:graphicFrameLocks noChangeAspect="1"/>
          </p:cNvGraphicFramePr>
          <p:nvPr/>
        </p:nvGraphicFramePr>
        <p:xfrm>
          <a:off x="3143240" y="2357430"/>
          <a:ext cx="1000132" cy="395401"/>
        </p:xfrm>
        <a:graphic>
          <a:graphicData uri="http://schemas.openxmlformats.org/presentationml/2006/ole">
            <mc:AlternateContent xmlns:mc="http://schemas.openxmlformats.org/markup-compatibility/2006">
              <mc:Choice xmlns:v="urn:schemas-microsoft-com:vml" Requires="v">
                <p:oleObj name="Equation" r:id="rId4" imgW="406048" imgH="164957" progId="">
                  <p:embed/>
                </p:oleObj>
              </mc:Choice>
              <mc:Fallback>
                <p:oleObj name="Equation" r:id="rId4" imgW="406048" imgH="164957" progId="">
                  <p:embed/>
                  <p:pic>
                    <p:nvPicPr>
                      <p:cNvPr id="256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0" y="2357430"/>
                        <a:ext cx="1000132" cy="395401"/>
                      </a:xfrm>
                      <a:prstGeom prst="rect">
                        <a:avLst/>
                      </a:prstGeom>
                      <a:solidFill>
                        <a:schemeClr val="bg2"/>
                      </a:solidFill>
                    </p:spPr>
                  </p:pic>
                </p:oleObj>
              </mc:Fallback>
            </mc:AlternateContent>
          </a:graphicData>
        </a:graphic>
      </p:graphicFrame>
      <p:graphicFrame>
        <p:nvGraphicFramePr>
          <p:cNvPr id="25605" name="Object 5"/>
          <p:cNvGraphicFramePr>
            <a:graphicFrameLocks noChangeAspect="1"/>
          </p:cNvGraphicFramePr>
          <p:nvPr/>
        </p:nvGraphicFramePr>
        <p:xfrm>
          <a:off x="2714612" y="3071810"/>
          <a:ext cx="1958972" cy="765575"/>
        </p:xfrm>
        <a:graphic>
          <a:graphicData uri="http://schemas.openxmlformats.org/presentationml/2006/ole">
            <mc:AlternateContent xmlns:mc="http://schemas.openxmlformats.org/markup-compatibility/2006">
              <mc:Choice xmlns:v="urn:schemas-microsoft-com:vml" Requires="v">
                <p:oleObj name="Equation" r:id="rId6" imgW="952087" imgH="368140" progId="">
                  <p:embed/>
                </p:oleObj>
              </mc:Choice>
              <mc:Fallback>
                <p:oleObj name="Equation" r:id="rId6" imgW="952087" imgH="368140" progId="">
                  <p:embed/>
                  <p:pic>
                    <p:nvPicPr>
                      <p:cNvPr id="2560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612" y="3071810"/>
                        <a:ext cx="1958972" cy="765575"/>
                      </a:xfrm>
                      <a:prstGeom prst="rect">
                        <a:avLst/>
                      </a:prstGeom>
                      <a:solidFill>
                        <a:schemeClr val="bg2"/>
                      </a:solidFill>
                    </p:spPr>
                  </p:pic>
                </p:oleObj>
              </mc:Fallback>
            </mc:AlternateContent>
          </a:graphicData>
        </a:graphic>
      </p:graphicFrame>
      <p:graphicFrame>
        <p:nvGraphicFramePr>
          <p:cNvPr id="25606" name="Object 6"/>
          <p:cNvGraphicFramePr>
            <a:graphicFrameLocks noChangeAspect="1"/>
          </p:cNvGraphicFramePr>
          <p:nvPr/>
        </p:nvGraphicFramePr>
        <p:xfrm>
          <a:off x="2214546" y="4357694"/>
          <a:ext cx="3571900" cy="761408"/>
        </p:xfrm>
        <a:graphic>
          <a:graphicData uri="http://schemas.openxmlformats.org/presentationml/2006/ole">
            <mc:AlternateContent xmlns:mc="http://schemas.openxmlformats.org/markup-compatibility/2006">
              <mc:Choice xmlns:v="urn:schemas-microsoft-com:vml" Requires="v">
                <p:oleObj name="Equation" r:id="rId8" imgW="1739900" imgH="368300" progId="">
                  <p:embed/>
                </p:oleObj>
              </mc:Choice>
              <mc:Fallback>
                <p:oleObj name="Equation" r:id="rId8" imgW="1739900" imgH="368300" progId="">
                  <p:embed/>
                  <p:pic>
                    <p:nvPicPr>
                      <p:cNvPr id="2560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4546" y="4357694"/>
                        <a:ext cx="3571900" cy="761408"/>
                      </a:xfrm>
                      <a:prstGeom prst="rect">
                        <a:avLst/>
                      </a:prstGeom>
                      <a:solidFill>
                        <a:schemeClr val="bg2"/>
                      </a:solidFill>
                    </p:spPr>
                  </p:pic>
                </p:oleObj>
              </mc:Fallback>
            </mc:AlternateContent>
          </a:graphicData>
        </a:graphic>
      </p:graphicFrame>
      <p:graphicFrame>
        <p:nvGraphicFramePr>
          <p:cNvPr id="25607" name="Object 7"/>
          <p:cNvGraphicFramePr>
            <a:graphicFrameLocks noChangeAspect="1"/>
          </p:cNvGraphicFramePr>
          <p:nvPr/>
        </p:nvGraphicFramePr>
        <p:xfrm>
          <a:off x="2214546" y="5429264"/>
          <a:ext cx="2924176" cy="830971"/>
        </p:xfrm>
        <a:graphic>
          <a:graphicData uri="http://schemas.openxmlformats.org/presentationml/2006/ole">
            <mc:AlternateContent xmlns:mc="http://schemas.openxmlformats.org/markup-compatibility/2006">
              <mc:Choice xmlns:v="urn:schemas-microsoft-com:vml" Requires="v">
                <p:oleObj name="Equation" r:id="rId10" imgW="1371600" imgH="393700" progId="">
                  <p:embed/>
                </p:oleObj>
              </mc:Choice>
              <mc:Fallback>
                <p:oleObj name="Equation" r:id="rId10" imgW="1371600" imgH="393700" progId="">
                  <p:embed/>
                  <p:pic>
                    <p:nvPicPr>
                      <p:cNvPr id="25607"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4546" y="5429264"/>
                        <a:ext cx="2924176" cy="830971"/>
                      </a:xfrm>
                      <a:prstGeom prst="rect">
                        <a:avLst/>
                      </a:prstGeom>
                      <a:solidFill>
                        <a:schemeClr val="bg2"/>
                      </a:solidFill>
                    </p:spPr>
                  </p:pic>
                </p:oleObj>
              </mc:Fallback>
            </mc:AlternateContent>
          </a:graphicData>
        </a:graphic>
      </p:graphicFrame>
      <p:graphicFrame>
        <p:nvGraphicFramePr>
          <p:cNvPr id="25608" name="Object 8"/>
          <p:cNvGraphicFramePr>
            <a:graphicFrameLocks noChangeAspect="1"/>
          </p:cNvGraphicFramePr>
          <p:nvPr/>
        </p:nvGraphicFramePr>
        <p:xfrm>
          <a:off x="6715140" y="4500570"/>
          <a:ext cx="1844700" cy="563351"/>
        </p:xfrm>
        <a:graphic>
          <a:graphicData uri="http://schemas.openxmlformats.org/presentationml/2006/ole">
            <mc:AlternateContent xmlns:mc="http://schemas.openxmlformats.org/markup-compatibility/2006">
              <mc:Choice xmlns:v="urn:schemas-microsoft-com:vml" Requires="v">
                <p:oleObj name="Equation" r:id="rId12" imgW="875920" imgH="266584" progId="">
                  <p:embed/>
                </p:oleObj>
              </mc:Choice>
              <mc:Fallback>
                <p:oleObj name="Equation" r:id="rId12" imgW="875920" imgH="266584" progId="">
                  <p:embed/>
                  <p:pic>
                    <p:nvPicPr>
                      <p:cNvPr id="25608"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15140" y="4500570"/>
                        <a:ext cx="1844700" cy="563351"/>
                      </a:xfrm>
                      <a:prstGeom prst="rect">
                        <a:avLst/>
                      </a:prstGeom>
                      <a:solidFill>
                        <a:schemeClr val="bg2"/>
                      </a:solidFill>
                    </p:spPr>
                  </p:pic>
                </p:oleObj>
              </mc:Fallback>
            </mc:AlternateContent>
          </a:graphicData>
        </a:graphic>
      </p:graphicFrame>
      <p:graphicFrame>
        <p:nvGraphicFramePr>
          <p:cNvPr id="25609" name="Object 9"/>
          <p:cNvGraphicFramePr>
            <a:graphicFrameLocks noChangeAspect="1"/>
          </p:cNvGraphicFramePr>
          <p:nvPr/>
        </p:nvGraphicFramePr>
        <p:xfrm>
          <a:off x="6715140" y="5429264"/>
          <a:ext cx="1638324" cy="746578"/>
        </p:xfrm>
        <a:graphic>
          <a:graphicData uri="http://schemas.openxmlformats.org/presentationml/2006/ole">
            <mc:AlternateContent xmlns:mc="http://schemas.openxmlformats.org/markup-compatibility/2006">
              <mc:Choice xmlns:v="urn:schemas-microsoft-com:vml" Requires="v">
                <p:oleObj name="Equation" r:id="rId14" imgW="825500" imgH="381000" progId="">
                  <p:embed/>
                </p:oleObj>
              </mc:Choice>
              <mc:Fallback>
                <p:oleObj name="Equation" r:id="rId14" imgW="825500" imgH="381000" progId="">
                  <p:embed/>
                  <p:pic>
                    <p:nvPicPr>
                      <p:cNvPr id="25609"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15140" y="5429264"/>
                        <a:ext cx="1638324" cy="746578"/>
                      </a:xfrm>
                      <a:prstGeom prst="rect">
                        <a:avLst/>
                      </a:prstGeom>
                      <a:solidFill>
                        <a:schemeClr val="bg2"/>
                      </a:solidFill>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571504"/>
          </a:xfrm>
        </p:spPr>
        <p:txBody>
          <a:bodyPr/>
          <a:lstStyle/>
          <a:p>
            <a:r>
              <a:rPr lang="bg-BG" sz="2200" dirty="0">
                <a:solidFill>
                  <a:srgbClr val="C00000"/>
                </a:solidFill>
                <a:effectLst/>
                <a:latin typeface="Arial" pitchFamily="34" charset="0"/>
                <a:cs typeface="Arial" pitchFamily="34" charset="0"/>
              </a:rPr>
              <a:t>Въртеливо движение (ротация) на твърдо</a:t>
            </a:r>
            <a:r>
              <a:rPr lang="en-US" sz="2200" dirty="0">
                <a:solidFill>
                  <a:srgbClr val="C00000"/>
                </a:solidFill>
                <a:effectLst/>
                <a:latin typeface="Arial" pitchFamily="34" charset="0"/>
                <a:cs typeface="Arial" pitchFamily="34" charset="0"/>
              </a:rPr>
              <a:t> </a:t>
            </a:r>
            <a:r>
              <a:rPr lang="bg-BG" sz="2200" dirty="0">
                <a:solidFill>
                  <a:srgbClr val="C00000"/>
                </a:solidFill>
                <a:effectLst/>
                <a:latin typeface="Arial" pitchFamily="34" charset="0"/>
                <a:cs typeface="Arial" pitchFamily="34" charset="0"/>
              </a:rPr>
              <a:t>тяло</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58</a:t>
            </a:fld>
            <a:endParaRPr lang="bg-BG"/>
          </a:p>
        </p:txBody>
      </p:sp>
      <p:sp>
        <p:nvSpPr>
          <p:cNvPr id="5" name="Правоъгълник 7"/>
          <p:cNvSpPr/>
          <p:nvPr/>
        </p:nvSpPr>
        <p:spPr>
          <a:xfrm>
            <a:off x="395536" y="1056382"/>
            <a:ext cx="1550424" cy="369332"/>
          </a:xfrm>
          <a:prstGeom prst="rect">
            <a:avLst/>
          </a:prstGeom>
        </p:spPr>
        <p:txBody>
          <a:bodyPr wrap="none">
            <a:spAutoFit/>
          </a:bodyPr>
          <a:lstStyle/>
          <a:p>
            <a:r>
              <a:rPr lang="en-US" dirty="0"/>
              <a:t>O</a:t>
            </a:r>
            <a:r>
              <a:rPr lang="bg-BG" dirty="0" err="1"/>
              <a:t>бщ</a:t>
            </a:r>
            <a:r>
              <a:rPr lang="bg-BG" dirty="0"/>
              <a:t> случай</a:t>
            </a:r>
            <a:r>
              <a:rPr lang="en-US" dirty="0"/>
              <a:t>:</a:t>
            </a:r>
            <a:endParaRPr lang="bg-BG" dirty="0"/>
          </a:p>
        </p:txBody>
      </p:sp>
      <p:graphicFrame>
        <p:nvGraphicFramePr>
          <p:cNvPr id="26626" name="Object 2"/>
          <p:cNvGraphicFramePr>
            <a:graphicFrameLocks noChangeAspect="1"/>
          </p:cNvGraphicFramePr>
          <p:nvPr/>
        </p:nvGraphicFramePr>
        <p:xfrm>
          <a:off x="571472" y="1643050"/>
          <a:ext cx="1071570" cy="417912"/>
        </p:xfrm>
        <a:graphic>
          <a:graphicData uri="http://schemas.openxmlformats.org/presentationml/2006/ole">
            <mc:AlternateContent xmlns:mc="http://schemas.openxmlformats.org/markup-compatibility/2006">
              <mc:Choice xmlns:v="urn:schemas-microsoft-com:vml" Requires="v">
                <p:oleObj name="Equation" r:id="rId2" imgW="482391" imgH="190417" progId="">
                  <p:embed/>
                </p:oleObj>
              </mc:Choice>
              <mc:Fallback>
                <p:oleObj name="Equation" r:id="rId2" imgW="482391" imgH="190417" progId="">
                  <p:embed/>
                  <p:pic>
                    <p:nvPicPr>
                      <p:cNvPr id="266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72" y="1643050"/>
                        <a:ext cx="1071570" cy="417912"/>
                      </a:xfrm>
                      <a:prstGeom prst="rect">
                        <a:avLst/>
                      </a:prstGeom>
                      <a:solidFill>
                        <a:schemeClr val="bg2"/>
                      </a:solidFill>
                    </p:spPr>
                  </p:pic>
                </p:oleObj>
              </mc:Fallback>
            </mc:AlternateContent>
          </a:graphicData>
        </a:graphic>
      </p:graphicFrame>
      <p:graphicFrame>
        <p:nvGraphicFramePr>
          <p:cNvPr id="26627" name="Object 3"/>
          <p:cNvGraphicFramePr>
            <a:graphicFrameLocks noChangeAspect="1"/>
          </p:cNvGraphicFramePr>
          <p:nvPr/>
        </p:nvGraphicFramePr>
        <p:xfrm>
          <a:off x="1928794" y="1285860"/>
          <a:ext cx="2382834" cy="1072275"/>
        </p:xfrm>
        <a:graphic>
          <a:graphicData uri="http://schemas.openxmlformats.org/presentationml/2006/ole">
            <mc:AlternateContent xmlns:mc="http://schemas.openxmlformats.org/markup-compatibility/2006">
              <mc:Choice xmlns:v="urn:schemas-microsoft-com:vml" Requires="v">
                <p:oleObj name="Equation" r:id="rId4" imgW="1028520" imgH="469800" progId="">
                  <p:embed/>
                </p:oleObj>
              </mc:Choice>
              <mc:Fallback>
                <p:oleObj name="Equation" r:id="rId4" imgW="1028520" imgH="469800" progId="">
                  <p:embed/>
                  <p:pic>
                    <p:nvPicPr>
                      <p:cNvPr id="266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8794" y="1285860"/>
                        <a:ext cx="2382834" cy="1072275"/>
                      </a:xfrm>
                      <a:prstGeom prst="rect">
                        <a:avLst/>
                      </a:prstGeom>
                      <a:solidFill>
                        <a:schemeClr val="bg2"/>
                      </a:solidFill>
                    </p:spPr>
                  </p:pic>
                </p:oleObj>
              </mc:Fallback>
            </mc:AlternateContent>
          </a:graphicData>
        </a:graphic>
      </p:graphicFrame>
      <p:sp>
        <p:nvSpPr>
          <p:cNvPr id="9" name="Правоъгълник 14"/>
          <p:cNvSpPr/>
          <p:nvPr/>
        </p:nvSpPr>
        <p:spPr>
          <a:xfrm>
            <a:off x="357158" y="2500306"/>
            <a:ext cx="3113353" cy="369332"/>
          </a:xfrm>
          <a:prstGeom prst="rect">
            <a:avLst/>
          </a:prstGeom>
        </p:spPr>
        <p:txBody>
          <a:bodyPr wrap="none">
            <a:spAutoFit/>
          </a:bodyPr>
          <a:lstStyle/>
          <a:p>
            <a:r>
              <a:rPr lang="bg-BG" dirty="0" err="1"/>
              <a:t>Равнопроменлива</a:t>
            </a:r>
            <a:r>
              <a:rPr lang="bg-BG" dirty="0"/>
              <a:t> ротация</a:t>
            </a:r>
            <a:r>
              <a:rPr lang="en-US" dirty="0"/>
              <a:t>:</a:t>
            </a:r>
            <a:endParaRPr lang="bg-BG" dirty="0"/>
          </a:p>
        </p:txBody>
      </p:sp>
      <p:graphicFrame>
        <p:nvGraphicFramePr>
          <p:cNvPr id="26629" name="Object 5"/>
          <p:cNvGraphicFramePr>
            <a:graphicFrameLocks noChangeAspect="1"/>
          </p:cNvGraphicFramePr>
          <p:nvPr/>
        </p:nvGraphicFramePr>
        <p:xfrm>
          <a:off x="357158" y="3090786"/>
          <a:ext cx="1428760" cy="379514"/>
        </p:xfrm>
        <a:graphic>
          <a:graphicData uri="http://schemas.openxmlformats.org/presentationml/2006/ole">
            <mc:AlternateContent xmlns:mc="http://schemas.openxmlformats.org/markup-compatibility/2006">
              <mc:Choice xmlns:v="urn:schemas-microsoft-com:vml" Requires="v">
                <p:oleObj name="Equation" r:id="rId6" imgW="558558" imgH="152334" progId="">
                  <p:embed/>
                </p:oleObj>
              </mc:Choice>
              <mc:Fallback>
                <p:oleObj name="Equation" r:id="rId6" imgW="558558" imgH="152334" progId="">
                  <p:embed/>
                  <p:pic>
                    <p:nvPicPr>
                      <p:cNvPr id="2662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58" y="3090786"/>
                        <a:ext cx="1428760" cy="379514"/>
                      </a:xfrm>
                      <a:prstGeom prst="rect">
                        <a:avLst/>
                      </a:prstGeom>
                      <a:solidFill>
                        <a:schemeClr val="bg2"/>
                      </a:solidFill>
                    </p:spPr>
                  </p:pic>
                </p:oleObj>
              </mc:Fallback>
            </mc:AlternateContent>
          </a:graphicData>
        </a:graphic>
      </p:graphicFrame>
      <p:graphicFrame>
        <p:nvGraphicFramePr>
          <p:cNvPr id="26630" name="Object 6"/>
          <p:cNvGraphicFramePr>
            <a:graphicFrameLocks noChangeAspect="1"/>
          </p:cNvGraphicFramePr>
          <p:nvPr/>
        </p:nvGraphicFramePr>
        <p:xfrm>
          <a:off x="2143108" y="3026728"/>
          <a:ext cx="2428892" cy="468944"/>
        </p:xfrm>
        <a:graphic>
          <a:graphicData uri="http://schemas.openxmlformats.org/presentationml/2006/ole">
            <mc:AlternateContent xmlns:mc="http://schemas.openxmlformats.org/markup-compatibility/2006">
              <mc:Choice xmlns:v="urn:schemas-microsoft-com:vml" Requires="v">
                <p:oleObj name="Equation" r:id="rId8" imgW="1016000" imgH="203200" progId="">
                  <p:embed/>
                </p:oleObj>
              </mc:Choice>
              <mc:Fallback>
                <p:oleObj name="Equation" r:id="rId8" imgW="1016000" imgH="203200" progId="">
                  <p:embed/>
                  <p:pic>
                    <p:nvPicPr>
                      <p:cNvPr id="2663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08" y="3026728"/>
                        <a:ext cx="2428892" cy="468944"/>
                      </a:xfrm>
                      <a:prstGeom prst="rect">
                        <a:avLst/>
                      </a:prstGeom>
                      <a:solidFill>
                        <a:schemeClr val="bg2"/>
                      </a:solidFill>
                    </p:spPr>
                  </p:pic>
                </p:oleObj>
              </mc:Fallback>
            </mc:AlternateContent>
          </a:graphicData>
        </a:graphic>
      </p:graphicFrame>
      <p:sp>
        <p:nvSpPr>
          <p:cNvPr id="13" name="Правоъгълник 21"/>
          <p:cNvSpPr/>
          <p:nvPr/>
        </p:nvSpPr>
        <p:spPr>
          <a:xfrm>
            <a:off x="285720" y="3857628"/>
            <a:ext cx="8572561" cy="646331"/>
          </a:xfrm>
          <a:prstGeom prst="rect">
            <a:avLst/>
          </a:prstGeom>
        </p:spPr>
        <p:txBody>
          <a:bodyPr wrap="square">
            <a:spAutoFit/>
          </a:bodyPr>
          <a:lstStyle/>
          <a:p>
            <a:r>
              <a:rPr lang="ru-RU" dirty="0" err="1"/>
              <a:t>Ако</a:t>
            </a:r>
            <a:r>
              <a:rPr lang="ru-RU" dirty="0"/>
              <a:t>     и    </a:t>
            </a:r>
            <a:r>
              <a:rPr lang="ru-RU" dirty="0" err="1"/>
              <a:t>имат</a:t>
            </a:r>
            <a:r>
              <a:rPr lang="ru-RU" dirty="0"/>
              <a:t> </a:t>
            </a:r>
            <a:r>
              <a:rPr lang="ru-RU" dirty="0" err="1"/>
              <a:t>еднакви</a:t>
            </a:r>
            <a:r>
              <a:rPr lang="ru-RU" dirty="0"/>
              <a:t> </a:t>
            </a:r>
            <a:r>
              <a:rPr lang="ru-RU" dirty="0" err="1"/>
              <a:t>знаци</a:t>
            </a:r>
            <a:r>
              <a:rPr lang="ru-RU" dirty="0"/>
              <a:t>, </a:t>
            </a:r>
            <a:r>
              <a:rPr lang="ru-RU" dirty="0" err="1"/>
              <a:t>ротационното</a:t>
            </a:r>
            <a:r>
              <a:rPr lang="ru-RU" dirty="0"/>
              <a:t> движение е </a:t>
            </a:r>
            <a:r>
              <a:rPr lang="ru-RU" dirty="0" err="1">
                <a:solidFill>
                  <a:srgbClr val="3333CC"/>
                </a:solidFill>
              </a:rPr>
              <a:t>равноускорително</a:t>
            </a:r>
            <a:r>
              <a:rPr lang="ru-RU" dirty="0"/>
              <a:t>, а в противен случай – </a:t>
            </a:r>
            <a:r>
              <a:rPr lang="ru-RU" dirty="0" err="1">
                <a:solidFill>
                  <a:srgbClr val="3333CC"/>
                </a:solidFill>
              </a:rPr>
              <a:t>равнозакъснително</a:t>
            </a:r>
            <a:r>
              <a:rPr lang="ru-RU" dirty="0"/>
              <a:t>.</a:t>
            </a:r>
            <a:endParaRPr lang="bg-BG" dirty="0"/>
          </a:p>
        </p:txBody>
      </p:sp>
      <p:sp>
        <p:nvSpPr>
          <p:cNvPr id="14" name="Правоъгълник 25"/>
          <p:cNvSpPr/>
          <p:nvPr/>
        </p:nvSpPr>
        <p:spPr>
          <a:xfrm>
            <a:off x="214282" y="4714884"/>
            <a:ext cx="2478564" cy="369332"/>
          </a:xfrm>
          <a:prstGeom prst="rect">
            <a:avLst/>
          </a:prstGeom>
        </p:spPr>
        <p:txBody>
          <a:bodyPr wrap="none">
            <a:spAutoFit/>
          </a:bodyPr>
          <a:lstStyle/>
          <a:p>
            <a:r>
              <a:rPr lang="bg-BG" dirty="0"/>
              <a:t>Равномерна ротация</a:t>
            </a:r>
            <a:r>
              <a:rPr lang="en-US" dirty="0"/>
              <a:t>:</a:t>
            </a:r>
            <a:endParaRPr lang="bg-BG" dirty="0"/>
          </a:p>
        </p:txBody>
      </p:sp>
      <p:graphicFrame>
        <p:nvGraphicFramePr>
          <p:cNvPr id="26632" name="Object 8"/>
          <p:cNvGraphicFramePr>
            <a:graphicFrameLocks noChangeAspect="1"/>
          </p:cNvGraphicFramePr>
          <p:nvPr/>
        </p:nvGraphicFramePr>
        <p:xfrm>
          <a:off x="500034" y="5383222"/>
          <a:ext cx="785818" cy="381003"/>
        </p:xfrm>
        <a:graphic>
          <a:graphicData uri="http://schemas.openxmlformats.org/presentationml/2006/ole">
            <mc:AlternateContent xmlns:mc="http://schemas.openxmlformats.org/markup-compatibility/2006">
              <mc:Choice xmlns:v="urn:schemas-microsoft-com:vml" Requires="v">
                <p:oleObj name="Equation" r:id="rId10" imgW="330057" imgH="165028" progId="">
                  <p:embed/>
                </p:oleObj>
              </mc:Choice>
              <mc:Fallback>
                <p:oleObj name="Equation" r:id="rId10" imgW="330057" imgH="165028" progId="">
                  <p:embed/>
                  <p:pic>
                    <p:nvPicPr>
                      <p:cNvPr id="2663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034" y="5383222"/>
                        <a:ext cx="785818" cy="381003"/>
                      </a:xfrm>
                      <a:prstGeom prst="rect">
                        <a:avLst/>
                      </a:prstGeom>
                      <a:solidFill>
                        <a:schemeClr val="bg2"/>
                      </a:solidFill>
                    </p:spPr>
                  </p:pic>
                </p:oleObj>
              </mc:Fallback>
            </mc:AlternateContent>
          </a:graphicData>
        </a:graphic>
      </p:graphicFrame>
      <p:graphicFrame>
        <p:nvGraphicFramePr>
          <p:cNvPr id="26633" name="Object 9"/>
          <p:cNvGraphicFramePr>
            <a:graphicFrameLocks noChangeAspect="1"/>
          </p:cNvGraphicFramePr>
          <p:nvPr/>
        </p:nvGraphicFramePr>
        <p:xfrm>
          <a:off x="1643042" y="5339992"/>
          <a:ext cx="928694" cy="441696"/>
        </p:xfrm>
        <a:graphic>
          <a:graphicData uri="http://schemas.openxmlformats.org/presentationml/2006/ole">
            <mc:AlternateContent xmlns:mc="http://schemas.openxmlformats.org/markup-compatibility/2006">
              <mc:Choice xmlns:v="urn:schemas-microsoft-com:vml" Requires="v">
                <p:oleObj name="Equation" r:id="rId12" imgW="418918" imgH="203112" progId="">
                  <p:embed/>
                </p:oleObj>
              </mc:Choice>
              <mc:Fallback>
                <p:oleObj name="Equation" r:id="rId12" imgW="418918" imgH="203112" progId="">
                  <p:embed/>
                  <p:pic>
                    <p:nvPicPr>
                      <p:cNvPr id="26633"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43042" y="5339992"/>
                        <a:ext cx="928694" cy="441696"/>
                      </a:xfrm>
                      <a:prstGeom prst="rect">
                        <a:avLst/>
                      </a:prstGeom>
                      <a:solidFill>
                        <a:schemeClr val="bg2"/>
                      </a:solidFill>
                    </p:spPr>
                  </p:pic>
                </p:oleObj>
              </mc:Fallback>
            </mc:AlternateContent>
          </a:graphicData>
        </a:graphic>
      </p:graphicFrame>
      <p:graphicFrame>
        <p:nvGraphicFramePr>
          <p:cNvPr id="26634" name="Object 10"/>
          <p:cNvGraphicFramePr>
            <a:graphicFrameLocks noChangeAspect="1"/>
          </p:cNvGraphicFramePr>
          <p:nvPr/>
        </p:nvGraphicFramePr>
        <p:xfrm>
          <a:off x="3071802" y="5313288"/>
          <a:ext cx="2428892" cy="457323"/>
        </p:xfrm>
        <a:graphic>
          <a:graphicData uri="http://schemas.openxmlformats.org/presentationml/2006/ole">
            <mc:AlternateContent xmlns:mc="http://schemas.openxmlformats.org/markup-compatibility/2006">
              <mc:Choice xmlns:v="urn:schemas-microsoft-com:vml" Requires="v">
                <p:oleObj name="Equation" r:id="rId14" imgW="1054100" imgH="203200" progId="">
                  <p:embed/>
                </p:oleObj>
              </mc:Choice>
              <mc:Fallback>
                <p:oleObj name="Equation" r:id="rId14" imgW="1054100" imgH="203200" progId="">
                  <p:embed/>
                  <p:pic>
                    <p:nvPicPr>
                      <p:cNvPr id="26634"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71802" y="5313288"/>
                        <a:ext cx="2428892" cy="457323"/>
                      </a:xfrm>
                      <a:prstGeom prst="rect">
                        <a:avLst/>
                      </a:prstGeom>
                      <a:solidFill>
                        <a:schemeClr val="bg2"/>
                      </a:solidFill>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500066"/>
          </a:xfrm>
        </p:spPr>
        <p:txBody>
          <a:bodyPr/>
          <a:lstStyle/>
          <a:p>
            <a:r>
              <a:rPr lang="bg-BG" sz="2200" dirty="0">
                <a:solidFill>
                  <a:srgbClr val="C00000"/>
                </a:solidFill>
                <a:effectLst/>
                <a:latin typeface="Arial" pitchFamily="34" charset="0"/>
                <a:cs typeface="Arial" pitchFamily="34" charset="0"/>
              </a:rPr>
              <a:t>Въртеливо движение (ротация) на твърдо</a:t>
            </a:r>
            <a:r>
              <a:rPr lang="en-US" sz="2200" dirty="0">
                <a:solidFill>
                  <a:srgbClr val="C00000"/>
                </a:solidFill>
                <a:effectLst/>
                <a:latin typeface="Arial" pitchFamily="34" charset="0"/>
                <a:cs typeface="Arial" pitchFamily="34" charset="0"/>
              </a:rPr>
              <a:t> </a:t>
            </a:r>
            <a:r>
              <a:rPr lang="bg-BG" sz="2200" dirty="0">
                <a:solidFill>
                  <a:srgbClr val="C00000"/>
                </a:solidFill>
                <a:effectLst/>
                <a:latin typeface="Arial" pitchFamily="34" charset="0"/>
                <a:cs typeface="Arial" pitchFamily="34" charset="0"/>
              </a:rPr>
              <a:t>тяло</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59</a:t>
            </a:fld>
            <a:endParaRPr lang="bg-BG"/>
          </a:p>
        </p:txBody>
      </p:sp>
      <p:pic>
        <p:nvPicPr>
          <p:cNvPr id="5" name="Картина 1"/>
          <p:cNvPicPr>
            <a:picLocks noChangeAspect="1"/>
          </p:cNvPicPr>
          <p:nvPr/>
        </p:nvPicPr>
        <p:blipFill rotWithShape="1">
          <a:blip r:embed="rId2" cstate="print">
            <a:extLst>
              <a:ext uri="{28A0092B-C50C-407E-A947-70E740481C1C}">
                <a14:useLocalDpi xmlns:a14="http://schemas.microsoft.com/office/drawing/2010/main" val="0"/>
              </a:ext>
            </a:extLst>
          </a:blip>
          <a:srcRect t="22047"/>
          <a:stretch/>
        </p:blipFill>
        <p:spPr>
          <a:xfrm>
            <a:off x="428596" y="1142984"/>
            <a:ext cx="5383935" cy="3357586"/>
          </a:xfrm>
          <a:prstGeom prst="rect">
            <a:avLst/>
          </a:prstGeom>
        </p:spPr>
      </p:pic>
      <p:graphicFrame>
        <p:nvGraphicFramePr>
          <p:cNvPr id="27650" name="Object 2"/>
          <p:cNvGraphicFramePr>
            <a:graphicFrameLocks noChangeAspect="1"/>
          </p:cNvGraphicFramePr>
          <p:nvPr/>
        </p:nvGraphicFramePr>
        <p:xfrm>
          <a:off x="6429388" y="1571612"/>
          <a:ext cx="1981200" cy="2336800"/>
        </p:xfrm>
        <a:graphic>
          <a:graphicData uri="http://schemas.openxmlformats.org/presentationml/2006/ole">
            <mc:AlternateContent xmlns:mc="http://schemas.openxmlformats.org/markup-compatibility/2006">
              <mc:Choice xmlns:v="urn:schemas-microsoft-com:vml" Requires="v">
                <p:oleObj name="Equation" r:id="rId3" imgW="711000" imgH="850680" progId="">
                  <p:embed/>
                </p:oleObj>
              </mc:Choice>
              <mc:Fallback>
                <p:oleObj name="Equation" r:id="rId3" imgW="711000" imgH="850680" progId="">
                  <p:embed/>
                  <p:pic>
                    <p:nvPicPr>
                      <p:cNvPr id="276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8" y="1571612"/>
                        <a:ext cx="1981200" cy="2336800"/>
                      </a:xfrm>
                      <a:prstGeom prst="rect">
                        <a:avLst/>
                      </a:prstGeom>
                      <a:solidFill>
                        <a:schemeClr val="bg2"/>
                      </a:solidFill>
                    </p:spPr>
                  </p:pic>
                </p:oleObj>
              </mc:Fallback>
            </mc:AlternateContent>
          </a:graphicData>
        </a:graphic>
      </p:graphicFrame>
      <p:graphicFrame>
        <p:nvGraphicFramePr>
          <p:cNvPr id="27651" name="Object 3"/>
          <p:cNvGraphicFramePr>
            <a:graphicFrameLocks noChangeAspect="1"/>
          </p:cNvGraphicFramePr>
          <p:nvPr/>
        </p:nvGraphicFramePr>
        <p:xfrm>
          <a:off x="4929190" y="5000636"/>
          <a:ext cx="3978304" cy="905723"/>
        </p:xfrm>
        <a:graphic>
          <a:graphicData uri="http://schemas.openxmlformats.org/presentationml/2006/ole">
            <mc:AlternateContent xmlns:mc="http://schemas.openxmlformats.org/markup-compatibility/2006">
              <mc:Choice xmlns:v="urn:schemas-microsoft-com:vml" Requires="v">
                <p:oleObj name="Equation" r:id="rId5" imgW="1790700" imgH="406400" progId="">
                  <p:embed/>
                </p:oleObj>
              </mc:Choice>
              <mc:Fallback>
                <p:oleObj name="Equation" r:id="rId5" imgW="1790700" imgH="406400" progId="">
                  <p:embed/>
                  <p:pic>
                    <p:nvPicPr>
                      <p:cNvPr id="276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9190" y="5000636"/>
                        <a:ext cx="3978304" cy="905723"/>
                      </a:xfrm>
                      <a:prstGeom prst="rect">
                        <a:avLst/>
                      </a:prstGeom>
                      <a:solidFill>
                        <a:schemeClr val="bg2"/>
                      </a:solidFill>
                    </p:spPr>
                  </p:pic>
                </p:oleObj>
              </mc:Fallback>
            </mc:AlternateContent>
          </a:graphicData>
        </a:graphic>
      </p:graphicFrame>
      <p:sp>
        <p:nvSpPr>
          <p:cNvPr id="8" name="Правоъгълник 9"/>
          <p:cNvSpPr/>
          <p:nvPr/>
        </p:nvSpPr>
        <p:spPr>
          <a:xfrm>
            <a:off x="357158" y="4929198"/>
            <a:ext cx="3929090" cy="1200329"/>
          </a:xfrm>
          <a:prstGeom prst="rect">
            <a:avLst/>
          </a:prstGeom>
        </p:spPr>
        <p:txBody>
          <a:bodyPr wrap="square">
            <a:spAutoFit/>
          </a:bodyPr>
          <a:lstStyle/>
          <a:p>
            <a:pPr>
              <a:buClr>
                <a:srgbClr val="3333CC"/>
              </a:buClr>
              <a:buSzPct val="90000"/>
              <a:buFont typeface="Wingdings" pitchFamily="2" charset="2"/>
              <a:buChar char="Ø"/>
            </a:pPr>
            <a:r>
              <a:rPr lang="en-US" dirty="0">
                <a:latin typeface="Arial" pitchFamily="34" charset="0"/>
              </a:rPr>
              <a:t> </a:t>
            </a:r>
            <a:r>
              <a:rPr lang="ru-RU" dirty="0" err="1">
                <a:latin typeface="Arial" pitchFamily="34" charset="0"/>
              </a:rPr>
              <a:t>Скоростите</a:t>
            </a:r>
            <a:r>
              <a:rPr lang="ru-RU" dirty="0">
                <a:latin typeface="Arial" pitchFamily="34" charset="0"/>
              </a:rPr>
              <a:t> на </a:t>
            </a:r>
            <a:r>
              <a:rPr lang="ru-RU" dirty="0" err="1">
                <a:latin typeface="Arial" pitchFamily="34" charset="0"/>
              </a:rPr>
              <a:t>точките</a:t>
            </a:r>
            <a:r>
              <a:rPr lang="ru-RU" dirty="0">
                <a:latin typeface="Arial" pitchFamily="34" charset="0"/>
              </a:rPr>
              <a:t> от </a:t>
            </a:r>
            <a:r>
              <a:rPr lang="ru-RU" dirty="0" err="1">
                <a:latin typeface="Arial" pitchFamily="34" charset="0"/>
              </a:rPr>
              <a:t>тялото</a:t>
            </a:r>
            <a:r>
              <a:rPr lang="ru-RU" dirty="0">
                <a:latin typeface="Arial" pitchFamily="34" charset="0"/>
              </a:rPr>
              <a:t> се </a:t>
            </a:r>
            <a:r>
              <a:rPr lang="ru-RU" dirty="0" err="1">
                <a:latin typeface="Arial" pitchFamily="34" charset="0"/>
              </a:rPr>
              <a:t>разпределят</a:t>
            </a:r>
            <a:r>
              <a:rPr lang="ru-RU" dirty="0">
                <a:latin typeface="Arial" pitchFamily="34" charset="0"/>
              </a:rPr>
              <a:t> линейно (</a:t>
            </a:r>
            <a:r>
              <a:rPr lang="ru-RU" dirty="0" err="1">
                <a:latin typeface="Arial" pitchFamily="34" charset="0"/>
              </a:rPr>
              <a:t>пропорционално</a:t>
            </a:r>
            <a:r>
              <a:rPr lang="ru-RU" dirty="0">
                <a:latin typeface="Arial" pitchFamily="34" charset="0"/>
              </a:rPr>
              <a:t>) на </a:t>
            </a:r>
            <a:r>
              <a:rPr lang="ru-RU" dirty="0" err="1">
                <a:latin typeface="Arial" pitchFamily="34" charset="0"/>
              </a:rPr>
              <a:t>разстоянието</a:t>
            </a:r>
            <a:r>
              <a:rPr lang="ru-RU" dirty="0">
                <a:latin typeface="Arial" pitchFamily="34" charset="0"/>
              </a:rPr>
              <a:t> им до точка </a:t>
            </a:r>
            <a:r>
              <a:rPr lang="ru-RU" i="1" dirty="0">
                <a:latin typeface="Arial" pitchFamily="34" charset="0"/>
              </a:rPr>
              <a:t>О.</a:t>
            </a:r>
            <a:endParaRPr lang="bg-BG" i="1" dirty="0">
              <a:latin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1143008"/>
          </a:xfrm>
        </p:spPr>
        <p:txBody>
          <a:bodyPr/>
          <a:lstStyle/>
          <a:p>
            <a:r>
              <a:rPr lang="bg-BG" sz="2000" b="1" dirty="0">
                <a:solidFill>
                  <a:srgbClr val="C00000"/>
                </a:solidFill>
                <a:latin typeface="Arial" pitchFamily="34" charset="0"/>
                <a:cs typeface="Arial" pitchFamily="34" charset="0"/>
              </a:rPr>
              <a:t>Първа част: КИНЕМАТИКА</a:t>
            </a:r>
            <a:br>
              <a:rPr lang="bg-BG" sz="2000" b="1" dirty="0">
                <a:solidFill>
                  <a:srgbClr val="C00000"/>
                </a:solidFill>
                <a:latin typeface="Arial" pitchFamily="34" charset="0"/>
                <a:cs typeface="Arial" pitchFamily="34" charset="0"/>
              </a:rPr>
            </a:br>
            <a:r>
              <a:rPr lang="bg-BG" sz="2000" dirty="0">
                <a:solidFill>
                  <a:srgbClr val="C00000"/>
                </a:solidFill>
                <a:latin typeface="Arial" pitchFamily="34" charset="0"/>
                <a:cs typeface="Arial" pitchFamily="34" charset="0"/>
              </a:rPr>
              <a:t>Определяне на положението на точка и тяло. Обобщени координати. Степени на свобода</a:t>
            </a:r>
          </a:p>
        </p:txBody>
      </p:sp>
      <p:sp>
        <p:nvSpPr>
          <p:cNvPr id="3" name="Content Placeholder 2"/>
          <p:cNvSpPr>
            <a:spLocks noGrp="1"/>
          </p:cNvSpPr>
          <p:nvPr>
            <p:ph idx="1"/>
          </p:nvPr>
        </p:nvSpPr>
        <p:spPr/>
        <p:txBody>
          <a:bodyPr/>
          <a:lstStyle/>
          <a:p>
            <a:pPr>
              <a:buFont typeface="Wingdings" pitchFamily="2" charset="2"/>
              <a:buChar char="Ø"/>
            </a:pPr>
            <a:r>
              <a:rPr lang="bg-BG" sz="2000" dirty="0">
                <a:latin typeface="Arial" panose="020B0604020202020204" pitchFamily="34" charset="0"/>
                <a:cs typeface="Arial" panose="020B0604020202020204" pitchFamily="34" charset="0"/>
              </a:rPr>
              <a:t>Кинематика – раздел в механиката, в който се изучава механичното движение на материалните тела и системи, без да се отчитат действащите върху тях сили, т.е – изследват се геометричните свойства и характеристики на движението.</a:t>
            </a:r>
          </a:p>
          <a:p>
            <a:pPr>
              <a:buFont typeface="Wingdings" pitchFamily="2" charset="2"/>
              <a:buChar char="Ø"/>
            </a:pPr>
            <a:endParaRPr lang="bg-BG" sz="2000" dirty="0">
              <a:latin typeface="Arial" panose="020B0604020202020204" pitchFamily="34" charset="0"/>
              <a:cs typeface="Arial" panose="020B0604020202020204" pitchFamily="34" charset="0"/>
            </a:endParaRPr>
          </a:p>
          <a:p>
            <a:pPr>
              <a:buFont typeface="Wingdings" pitchFamily="2" charset="2"/>
              <a:buChar char="Ø"/>
            </a:pPr>
            <a:r>
              <a:rPr lang="bg-BG" sz="2000" dirty="0">
                <a:latin typeface="Arial" panose="020B0604020202020204" pitchFamily="34" charset="0"/>
                <a:cs typeface="Arial" panose="020B0604020202020204" pitchFamily="34" charset="0"/>
              </a:rPr>
              <a:t>Механично движение – промяната на положението на дадено тяло с течение на времето спрямо други материални обекти.</a:t>
            </a:r>
          </a:p>
          <a:p>
            <a:pPr>
              <a:buFont typeface="Wingdings" pitchFamily="2" charset="2"/>
              <a:buChar char="Ø"/>
            </a:pPr>
            <a:endParaRPr lang="bg-BG" sz="2000" dirty="0">
              <a:latin typeface="Arial" panose="020B0604020202020204" pitchFamily="34" charset="0"/>
              <a:cs typeface="Arial" panose="020B0604020202020204" pitchFamily="34" charset="0"/>
            </a:endParaRPr>
          </a:p>
          <a:p>
            <a:pPr>
              <a:buFont typeface="Wingdings" pitchFamily="2" charset="2"/>
              <a:buChar char="Ø"/>
            </a:pPr>
            <a:r>
              <a:rPr lang="bg-BG" sz="2000" dirty="0">
                <a:latin typeface="Arial" panose="020B0604020202020204" pitchFamily="34" charset="0"/>
                <a:cs typeface="Arial" panose="020B0604020202020204" pitchFamily="34" charset="0"/>
              </a:rPr>
              <a:t>Обобщени координати – произволните, </a:t>
            </a:r>
            <a:r>
              <a:rPr lang="bg-BG" sz="2000" dirty="0">
                <a:solidFill>
                  <a:schemeClr val="accent2">
                    <a:lumMod val="75000"/>
                  </a:schemeClr>
                </a:solidFill>
                <a:latin typeface="Arial" panose="020B0604020202020204" pitchFamily="34" charset="0"/>
                <a:cs typeface="Arial" panose="020B0604020202020204" pitchFamily="34" charset="0"/>
              </a:rPr>
              <a:t>независими една от друга </a:t>
            </a:r>
            <a:r>
              <a:rPr lang="bg-BG" sz="2000" dirty="0">
                <a:latin typeface="Arial" panose="020B0604020202020204" pitchFamily="34" charset="0"/>
                <a:cs typeface="Arial" panose="020B0604020202020204" pitchFamily="34" charset="0"/>
              </a:rPr>
              <a:t>величини, които определят еднозначно положението на дадено тяло, или механична система в пространството.</a:t>
            </a:r>
          </a:p>
          <a:p>
            <a:pPr>
              <a:buNone/>
            </a:pPr>
            <a:endParaRPr lang="bg-BG" sz="20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6</a:t>
            </a:fld>
            <a:endParaRPr lang="bg-BG"/>
          </a:p>
        </p:txBody>
      </p:sp>
      <p:pic>
        <p:nvPicPr>
          <p:cNvPr id="5" name="Picture 4" descr="Logo-TU-blue-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68280"/>
          </a:xfrm>
        </p:spPr>
        <p:txBody>
          <a:bodyPr/>
          <a:lstStyle/>
          <a:p>
            <a:r>
              <a:rPr lang="bg-BG" sz="2200" dirty="0">
                <a:solidFill>
                  <a:srgbClr val="C00000"/>
                </a:solidFill>
                <a:latin typeface="Arial" pitchFamily="34" charset="0"/>
                <a:cs typeface="Arial" pitchFamily="34" charset="0"/>
              </a:rPr>
              <a:t>Общо равнинно </a:t>
            </a:r>
            <a:r>
              <a:rPr lang="bg-BG" sz="2200" dirty="0">
                <a:solidFill>
                  <a:srgbClr val="C00000"/>
                </a:solidFill>
                <a:effectLst/>
                <a:latin typeface="Arial" pitchFamily="34" charset="0"/>
                <a:cs typeface="Arial" pitchFamily="34" charset="0"/>
              </a:rPr>
              <a:t>движение</a:t>
            </a:r>
            <a:r>
              <a:rPr lang="bg-BG" sz="2200" dirty="0">
                <a:solidFill>
                  <a:srgbClr val="C00000"/>
                </a:solidFill>
                <a:latin typeface="Arial" pitchFamily="34" charset="0"/>
                <a:cs typeface="Arial" pitchFamily="34" charset="0"/>
              </a:rPr>
              <a:t> на твърдо тяло</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60</a:t>
            </a:fld>
            <a:endParaRPr lang="bg-BG"/>
          </a:p>
        </p:txBody>
      </p:sp>
      <p:sp>
        <p:nvSpPr>
          <p:cNvPr id="5" name="Правоъгълник 7"/>
          <p:cNvSpPr/>
          <p:nvPr/>
        </p:nvSpPr>
        <p:spPr>
          <a:xfrm>
            <a:off x="5229318" y="3356992"/>
            <a:ext cx="3557523" cy="2308324"/>
          </a:xfrm>
          <a:prstGeom prst="rect">
            <a:avLst/>
          </a:prstGeom>
        </p:spPr>
        <p:txBody>
          <a:bodyPr wrap="square">
            <a:spAutoFit/>
          </a:bodyPr>
          <a:lstStyle/>
          <a:p>
            <a:r>
              <a:rPr lang="ru-RU" dirty="0" err="1">
                <a:latin typeface="Arial" pitchFamily="34" charset="0"/>
              </a:rPr>
              <a:t>Равнинното</a:t>
            </a:r>
            <a:r>
              <a:rPr lang="ru-RU" dirty="0">
                <a:latin typeface="Arial" pitchFamily="34" charset="0"/>
              </a:rPr>
              <a:t> движение </a:t>
            </a:r>
            <a:r>
              <a:rPr lang="ru-RU" dirty="0" err="1">
                <a:latin typeface="Arial" pitchFamily="34" charset="0"/>
              </a:rPr>
              <a:t>има</a:t>
            </a:r>
            <a:r>
              <a:rPr lang="ru-RU" dirty="0">
                <a:latin typeface="Arial" pitchFamily="34" charset="0"/>
              </a:rPr>
              <a:t> </a:t>
            </a:r>
            <a:r>
              <a:rPr lang="ru-RU" dirty="0" err="1">
                <a:latin typeface="Arial" pitchFamily="34" charset="0"/>
              </a:rPr>
              <a:t>голямо</a:t>
            </a:r>
            <a:r>
              <a:rPr lang="ru-RU" dirty="0">
                <a:latin typeface="Arial" pitchFamily="34" charset="0"/>
              </a:rPr>
              <a:t> </a:t>
            </a:r>
            <a:r>
              <a:rPr lang="ru-RU" dirty="0" err="1">
                <a:latin typeface="Arial" pitchFamily="34" charset="0"/>
              </a:rPr>
              <a:t>практическо</a:t>
            </a:r>
            <a:r>
              <a:rPr lang="ru-RU" dirty="0">
                <a:latin typeface="Arial" pitchFamily="34" charset="0"/>
              </a:rPr>
              <a:t> значение, </a:t>
            </a:r>
            <a:r>
              <a:rPr lang="ru-RU" dirty="0" err="1">
                <a:latin typeface="Arial" pitchFamily="34" charset="0"/>
              </a:rPr>
              <a:t>тъй</a:t>
            </a:r>
            <a:r>
              <a:rPr lang="ru-RU" dirty="0">
                <a:latin typeface="Arial" pitchFamily="34" charset="0"/>
              </a:rPr>
              <a:t> </a:t>
            </a:r>
            <a:r>
              <a:rPr lang="ru-RU" dirty="0" err="1">
                <a:latin typeface="Arial" pitchFamily="34" charset="0"/>
              </a:rPr>
              <a:t>като</a:t>
            </a:r>
            <a:r>
              <a:rPr lang="ru-RU" dirty="0">
                <a:latin typeface="Arial" pitchFamily="34" charset="0"/>
              </a:rPr>
              <a:t> </a:t>
            </a:r>
            <a:r>
              <a:rPr lang="ru-RU" dirty="0" err="1">
                <a:latin typeface="Arial" pitchFamily="34" charset="0"/>
              </a:rPr>
              <a:t>значителна</a:t>
            </a:r>
            <a:r>
              <a:rPr lang="ru-RU" dirty="0">
                <a:latin typeface="Arial" pitchFamily="34" charset="0"/>
              </a:rPr>
              <a:t> част от </a:t>
            </a:r>
            <a:r>
              <a:rPr lang="ru-RU" dirty="0" err="1">
                <a:latin typeface="Arial" pitchFamily="34" charset="0"/>
              </a:rPr>
              <a:t>механизмите</a:t>
            </a:r>
            <a:r>
              <a:rPr lang="ru-RU" dirty="0">
                <a:latin typeface="Arial" pitchFamily="34" charset="0"/>
              </a:rPr>
              <a:t>, </a:t>
            </a:r>
            <a:r>
              <a:rPr lang="ru-RU" dirty="0" err="1">
                <a:latin typeface="Arial" pitchFamily="34" charset="0"/>
              </a:rPr>
              <a:t>използвани</a:t>
            </a:r>
            <a:r>
              <a:rPr lang="ru-RU" dirty="0">
                <a:latin typeface="Arial" pitchFamily="34" charset="0"/>
              </a:rPr>
              <a:t> в </a:t>
            </a:r>
            <a:r>
              <a:rPr lang="ru-RU" dirty="0" err="1">
                <a:latin typeface="Arial" pitchFamily="34" charset="0"/>
              </a:rPr>
              <a:t>съвременната</a:t>
            </a:r>
            <a:r>
              <a:rPr lang="ru-RU" dirty="0">
                <a:latin typeface="Arial" pitchFamily="34" charset="0"/>
              </a:rPr>
              <a:t> техника, </a:t>
            </a:r>
            <a:r>
              <a:rPr lang="ru-RU" dirty="0" err="1">
                <a:latin typeface="Arial" pitchFamily="34" charset="0"/>
              </a:rPr>
              <a:t>са</a:t>
            </a:r>
            <a:r>
              <a:rPr lang="ru-RU" dirty="0">
                <a:latin typeface="Arial" pitchFamily="34" charset="0"/>
              </a:rPr>
              <a:t> </a:t>
            </a:r>
            <a:r>
              <a:rPr lang="ru-RU" dirty="0" err="1">
                <a:latin typeface="Arial" pitchFamily="34" charset="0"/>
              </a:rPr>
              <a:t>съставени</a:t>
            </a:r>
            <a:r>
              <a:rPr lang="ru-RU" dirty="0">
                <a:latin typeface="Arial" pitchFamily="34" charset="0"/>
              </a:rPr>
              <a:t> от звена, </a:t>
            </a:r>
            <a:r>
              <a:rPr lang="ru-RU" dirty="0" err="1">
                <a:latin typeface="Arial" pitchFamily="34" charset="0"/>
              </a:rPr>
              <a:t>извършващи</a:t>
            </a:r>
            <a:r>
              <a:rPr lang="ru-RU" dirty="0">
                <a:latin typeface="Arial" pitchFamily="34" charset="0"/>
              </a:rPr>
              <a:t> </a:t>
            </a:r>
            <a:r>
              <a:rPr lang="ru-RU" dirty="0" err="1">
                <a:latin typeface="Arial" pitchFamily="34" charset="0"/>
              </a:rPr>
              <a:t>равнинни</a:t>
            </a:r>
            <a:r>
              <a:rPr lang="ru-RU" dirty="0">
                <a:latin typeface="Arial" pitchFamily="34" charset="0"/>
              </a:rPr>
              <a:t> движения.</a:t>
            </a:r>
            <a:endParaRPr lang="bg-BG" dirty="0">
              <a:latin typeface="Arial"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856"/>
          <a:stretch/>
        </p:blipFill>
        <p:spPr bwMode="auto">
          <a:xfrm>
            <a:off x="5151139" y="1071546"/>
            <a:ext cx="3992861" cy="194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Правоъгълник 5"/>
          <p:cNvSpPr/>
          <p:nvPr/>
        </p:nvSpPr>
        <p:spPr>
          <a:xfrm>
            <a:off x="213142" y="1073515"/>
            <a:ext cx="5528356" cy="923330"/>
          </a:xfrm>
          <a:prstGeom prst="rect">
            <a:avLst/>
          </a:prstGeom>
        </p:spPr>
        <p:txBody>
          <a:bodyPr wrap="square">
            <a:spAutoFit/>
          </a:bodyPr>
          <a:lstStyle/>
          <a:p>
            <a:r>
              <a:rPr lang="ru-RU" dirty="0" err="1">
                <a:latin typeface="Arial" pitchFamily="34" charset="0"/>
              </a:rPr>
              <a:t>Едно</a:t>
            </a:r>
            <a:r>
              <a:rPr lang="ru-RU" dirty="0">
                <a:latin typeface="Arial" pitchFamily="34" charset="0"/>
              </a:rPr>
              <a:t> </a:t>
            </a:r>
            <a:r>
              <a:rPr lang="ru-RU" dirty="0" err="1">
                <a:latin typeface="Arial" pitchFamily="34" charset="0"/>
              </a:rPr>
              <a:t>тяло</a:t>
            </a:r>
            <a:r>
              <a:rPr lang="ru-RU" dirty="0">
                <a:latin typeface="Arial" pitchFamily="34" charset="0"/>
              </a:rPr>
              <a:t> </a:t>
            </a:r>
            <a:r>
              <a:rPr lang="ru-RU" dirty="0" err="1">
                <a:latin typeface="Arial" pitchFamily="34" charset="0"/>
              </a:rPr>
              <a:t>извършва</a:t>
            </a:r>
            <a:r>
              <a:rPr lang="ru-RU" dirty="0">
                <a:latin typeface="Arial" pitchFamily="34" charset="0"/>
              </a:rPr>
              <a:t> (</a:t>
            </a:r>
            <a:r>
              <a:rPr lang="ru-RU" dirty="0" err="1">
                <a:latin typeface="Arial" pitchFamily="34" charset="0"/>
              </a:rPr>
              <a:t>общо</a:t>
            </a:r>
            <a:r>
              <a:rPr lang="ru-RU" dirty="0">
                <a:latin typeface="Arial" pitchFamily="34" charset="0"/>
              </a:rPr>
              <a:t>) равнинно движение, </a:t>
            </a:r>
            <a:r>
              <a:rPr lang="ru-RU" dirty="0" err="1">
                <a:latin typeface="Arial" pitchFamily="34" charset="0"/>
              </a:rPr>
              <a:t>когато</a:t>
            </a:r>
            <a:r>
              <a:rPr lang="ru-RU" dirty="0">
                <a:latin typeface="Arial" pitchFamily="34" charset="0"/>
              </a:rPr>
              <a:t> всяка </a:t>
            </a:r>
            <a:r>
              <a:rPr lang="ru-RU" dirty="0" err="1">
                <a:latin typeface="Arial" pitchFamily="34" charset="0"/>
              </a:rPr>
              <a:t>негова</a:t>
            </a:r>
            <a:r>
              <a:rPr lang="ru-RU" dirty="0">
                <a:latin typeface="Arial" pitchFamily="34" charset="0"/>
              </a:rPr>
              <a:t> точка се </a:t>
            </a:r>
            <a:r>
              <a:rPr lang="ru-RU" dirty="0" err="1">
                <a:latin typeface="Arial" pitchFamily="34" charset="0"/>
              </a:rPr>
              <a:t>движи</a:t>
            </a:r>
            <a:r>
              <a:rPr lang="ru-RU" dirty="0">
                <a:latin typeface="Arial" pitchFamily="34" charset="0"/>
              </a:rPr>
              <a:t> в равнина, </a:t>
            </a:r>
            <a:r>
              <a:rPr lang="ru-RU" dirty="0" err="1">
                <a:latin typeface="Arial" pitchFamily="34" charset="0"/>
              </a:rPr>
              <a:t>успоредна</a:t>
            </a:r>
            <a:r>
              <a:rPr lang="ru-RU" dirty="0">
                <a:latin typeface="Arial" pitchFamily="34" charset="0"/>
              </a:rPr>
              <a:t> на дадена неподвижна равнина.</a:t>
            </a:r>
            <a:endParaRPr lang="bg-BG" dirty="0">
              <a:latin typeface="Arial" pitchFamily="34" charset="0"/>
            </a:endParaRPr>
          </a:p>
        </p:txBody>
      </p:sp>
      <p:pic>
        <p:nvPicPr>
          <p:cNvPr id="8" name="Картина 6"/>
          <p:cNvPicPr>
            <a:picLocks noChangeAspect="1"/>
          </p:cNvPicPr>
          <p:nvPr/>
        </p:nvPicPr>
        <p:blipFill rotWithShape="1">
          <a:blip r:embed="rId3" cstate="print">
            <a:extLst>
              <a:ext uri="{28A0092B-C50C-407E-A947-70E740481C1C}">
                <a14:useLocalDpi xmlns:a14="http://schemas.microsoft.com/office/drawing/2010/main" val="0"/>
              </a:ext>
            </a:extLst>
          </a:blip>
          <a:srcRect r="23801"/>
          <a:stretch/>
        </p:blipFill>
        <p:spPr>
          <a:xfrm>
            <a:off x="571472" y="2143116"/>
            <a:ext cx="4143404" cy="435009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85728"/>
            <a:ext cx="8229600" cy="571504"/>
          </a:xfrm>
        </p:spPr>
        <p:txBody>
          <a:bodyPr/>
          <a:lstStyle/>
          <a:p>
            <a:r>
              <a:rPr lang="bg-BG" sz="2200" dirty="0">
                <a:solidFill>
                  <a:srgbClr val="C00000"/>
                </a:solidFill>
                <a:latin typeface="Arial" pitchFamily="34" charset="0"/>
                <a:cs typeface="Arial" pitchFamily="34" charset="0"/>
              </a:rPr>
              <a:t>Общо равнинно </a:t>
            </a:r>
            <a:r>
              <a:rPr lang="bg-BG" sz="2200" dirty="0">
                <a:solidFill>
                  <a:srgbClr val="C00000"/>
                </a:solidFill>
                <a:effectLst/>
                <a:latin typeface="Arial" pitchFamily="34" charset="0"/>
                <a:cs typeface="Arial" pitchFamily="34" charset="0"/>
              </a:rPr>
              <a:t>движение</a:t>
            </a:r>
            <a:r>
              <a:rPr lang="bg-BG" sz="2200" dirty="0">
                <a:solidFill>
                  <a:srgbClr val="C00000"/>
                </a:solidFill>
                <a:latin typeface="Arial" pitchFamily="34" charset="0"/>
                <a:cs typeface="Arial" pitchFamily="34" charset="0"/>
              </a:rPr>
              <a:t> на твърдо тяло</a:t>
            </a:r>
          </a:p>
        </p:txBody>
      </p:sp>
      <p:sp>
        <p:nvSpPr>
          <p:cNvPr id="4" name="Slide Number Placeholder 3"/>
          <p:cNvSpPr>
            <a:spLocks noGrp="1"/>
          </p:cNvSpPr>
          <p:nvPr>
            <p:ph type="sldNum" sz="quarter" idx="12"/>
          </p:nvPr>
        </p:nvSpPr>
        <p:spPr/>
        <p:txBody>
          <a:bodyPr/>
          <a:lstStyle/>
          <a:p>
            <a:fld id="{BFE999D1-F9A4-4778-B8C7-0170286633BE}" type="slidenum">
              <a:rPr lang="bg-BG" smtClean="0"/>
              <a:pPr/>
              <a:t>61</a:t>
            </a:fld>
            <a:endParaRPr lang="bg-BG"/>
          </a:p>
        </p:txBody>
      </p:sp>
      <p:sp>
        <p:nvSpPr>
          <p:cNvPr id="5" name="Правоъгълник 1"/>
          <p:cNvSpPr/>
          <p:nvPr/>
        </p:nvSpPr>
        <p:spPr>
          <a:xfrm>
            <a:off x="214282" y="1214422"/>
            <a:ext cx="4107306" cy="1477328"/>
          </a:xfrm>
          <a:prstGeom prst="rect">
            <a:avLst/>
          </a:prstGeom>
        </p:spPr>
        <p:txBody>
          <a:bodyPr wrap="square">
            <a:spAutoFit/>
          </a:bodyPr>
          <a:lstStyle/>
          <a:p>
            <a:r>
              <a:rPr lang="ru-RU" dirty="0">
                <a:latin typeface="Arial" pitchFamily="34" charset="0"/>
              </a:rPr>
              <a:t>За да се </a:t>
            </a:r>
            <a:r>
              <a:rPr lang="ru-RU" dirty="0" err="1">
                <a:latin typeface="Arial" pitchFamily="34" charset="0"/>
              </a:rPr>
              <a:t>изследва</a:t>
            </a:r>
            <a:r>
              <a:rPr lang="ru-RU" dirty="0">
                <a:latin typeface="Arial" pitchFamily="34" charset="0"/>
              </a:rPr>
              <a:t> </a:t>
            </a:r>
            <a:r>
              <a:rPr lang="ru-RU" dirty="0" err="1">
                <a:latin typeface="Arial" pitchFamily="34" charset="0"/>
              </a:rPr>
              <a:t>равнинното</a:t>
            </a:r>
            <a:r>
              <a:rPr lang="ru-RU" dirty="0">
                <a:latin typeface="Arial" pitchFamily="34" charset="0"/>
              </a:rPr>
              <a:t> движение на </a:t>
            </a:r>
            <a:r>
              <a:rPr lang="ru-RU" dirty="0" err="1">
                <a:latin typeface="Arial" pitchFamily="34" charset="0"/>
              </a:rPr>
              <a:t>твърдо</a:t>
            </a:r>
            <a:r>
              <a:rPr lang="ru-RU" dirty="0">
                <a:latin typeface="Arial" pitchFamily="34" charset="0"/>
              </a:rPr>
              <a:t> </a:t>
            </a:r>
            <a:r>
              <a:rPr lang="ru-RU" dirty="0" err="1">
                <a:latin typeface="Arial" pitchFamily="34" charset="0"/>
              </a:rPr>
              <a:t>тяло</a:t>
            </a:r>
            <a:r>
              <a:rPr lang="ru-RU" dirty="0">
                <a:latin typeface="Arial" pitchFamily="34" charset="0"/>
              </a:rPr>
              <a:t> е </a:t>
            </a:r>
            <a:r>
              <a:rPr lang="ru-RU" dirty="0" err="1">
                <a:latin typeface="Arial" pitchFamily="34" charset="0"/>
              </a:rPr>
              <a:t>достатъчно</a:t>
            </a:r>
            <a:r>
              <a:rPr lang="ru-RU" dirty="0">
                <a:latin typeface="Arial" pitchFamily="34" charset="0"/>
              </a:rPr>
              <a:t> да се изучи </a:t>
            </a:r>
            <a:r>
              <a:rPr lang="ru-RU" dirty="0" err="1">
                <a:latin typeface="Arial" pitchFamily="34" charset="0"/>
              </a:rPr>
              <a:t>движението</a:t>
            </a:r>
            <a:r>
              <a:rPr lang="ru-RU" dirty="0">
                <a:latin typeface="Arial" pitchFamily="34" charset="0"/>
              </a:rPr>
              <a:t> на равнинна фигура в </a:t>
            </a:r>
            <a:r>
              <a:rPr lang="ru-RU" dirty="0" err="1">
                <a:latin typeface="Arial" pitchFamily="34" charset="0"/>
              </a:rPr>
              <a:t>собствената</a:t>
            </a:r>
            <a:r>
              <a:rPr lang="ru-RU" dirty="0">
                <a:latin typeface="Arial" pitchFamily="34" charset="0"/>
              </a:rPr>
              <a:t> й равнина на движение.</a:t>
            </a:r>
            <a:endParaRPr lang="bg-BG" dirty="0">
              <a:latin typeface="Arial" pitchFamily="34" charset="0"/>
            </a:endParaRPr>
          </a:p>
        </p:txBody>
      </p:sp>
      <p:sp>
        <p:nvSpPr>
          <p:cNvPr id="6" name="Правоъгълник 6"/>
          <p:cNvSpPr/>
          <p:nvPr/>
        </p:nvSpPr>
        <p:spPr>
          <a:xfrm>
            <a:off x="285720" y="2928934"/>
            <a:ext cx="3779912" cy="1477328"/>
          </a:xfrm>
          <a:prstGeom prst="rect">
            <a:avLst/>
          </a:prstGeom>
        </p:spPr>
        <p:txBody>
          <a:bodyPr wrap="square">
            <a:spAutoFit/>
          </a:bodyPr>
          <a:lstStyle/>
          <a:p>
            <a:r>
              <a:rPr lang="ru-RU" dirty="0" err="1">
                <a:latin typeface="Arial" pitchFamily="34" charset="0"/>
              </a:rPr>
              <a:t>Равнинното</a:t>
            </a:r>
            <a:r>
              <a:rPr lang="ru-RU" dirty="0">
                <a:latin typeface="Arial" pitchFamily="34" charset="0"/>
              </a:rPr>
              <a:t> движение на </a:t>
            </a:r>
            <a:r>
              <a:rPr lang="ru-RU" dirty="0" err="1">
                <a:latin typeface="Arial" pitchFamily="34" charset="0"/>
              </a:rPr>
              <a:t>тялото</a:t>
            </a:r>
            <a:r>
              <a:rPr lang="ru-RU" dirty="0">
                <a:latin typeface="Arial" pitchFamily="34" charset="0"/>
              </a:rPr>
              <a:t> </a:t>
            </a:r>
            <a:r>
              <a:rPr lang="ru-RU" dirty="0" err="1">
                <a:latin typeface="Arial" pitchFamily="34" charset="0"/>
              </a:rPr>
              <a:t>може</a:t>
            </a:r>
            <a:r>
              <a:rPr lang="ru-RU" dirty="0">
                <a:latin typeface="Arial" pitchFamily="34" charset="0"/>
              </a:rPr>
              <a:t> да се </a:t>
            </a:r>
            <a:r>
              <a:rPr lang="ru-RU" dirty="0" err="1">
                <a:latin typeface="Arial" pitchFamily="34" charset="0"/>
              </a:rPr>
              <a:t>представи</a:t>
            </a:r>
            <a:r>
              <a:rPr lang="ru-RU" dirty="0">
                <a:latin typeface="Arial" pitchFamily="34" charset="0"/>
              </a:rPr>
              <a:t> </a:t>
            </a:r>
            <a:r>
              <a:rPr lang="ru-RU" dirty="0" err="1">
                <a:latin typeface="Arial" pitchFamily="34" charset="0"/>
              </a:rPr>
              <a:t>като</a:t>
            </a:r>
            <a:r>
              <a:rPr lang="ru-RU" dirty="0">
                <a:latin typeface="Arial" pitchFamily="34" charset="0"/>
              </a:rPr>
              <a:t> </a:t>
            </a:r>
            <a:r>
              <a:rPr lang="ru-RU" dirty="0" err="1">
                <a:latin typeface="Arial" pitchFamily="34" charset="0"/>
              </a:rPr>
              <a:t>резултат</a:t>
            </a:r>
            <a:r>
              <a:rPr lang="ru-RU" dirty="0">
                <a:latin typeface="Arial" pitchFamily="34" charset="0"/>
              </a:rPr>
              <a:t> от </a:t>
            </a:r>
            <a:r>
              <a:rPr lang="ru-RU" dirty="0" err="1">
                <a:latin typeface="Arial" pitchFamily="34" charset="0"/>
              </a:rPr>
              <a:t>наслагване</a:t>
            </a:r>
            <a:r>
              <a:rPr lang="ru-RU" dirty="0">
                <a:latin typeface="Arial" pitchFamily="34" charset="0"/>
              </a:rPr>
              <a:t> на две движения – </a:t>
            </a:r>
            <a:r>
              <a:rPr lang="ru-RU" dirty="0" err="1">
                <a:latin typeface="Arial" pitchFamily="34" charset="0"/>
              </a:rPr>
              <a:t>транслация</a:t>
            </a:r>
            <a:r>
              <a:rPr lang="ru-RU" dirty="0">
                <a:latin typeface="Arial" pitchFamily="34" charset="0"/>
              </a:rPr>
              <a:t> и ротация.</a:t>
            </a:r>
            <a:endParaRPr lang="bg-BG" dirty="0">
              <a:latin typeface="Arial" pitchFamily="34" charset="0"/>
            </a:endParaRPr>
          </a:p>
        </p:txBody>
      </p:sp>
      <p:sp>
        <p:nvSpPr>
          <p:cNvPr id="7" name="Правоъгълник 7"/>
          <p:cNvSpPr/>
          <p:nvPr/>
        </p:nvSpPr>
        <p:spPr>
          <a:xfrm>
            <a:off x="285720" y="4786322"/>
            <a:ext cx="3646291" cy="1200329"/>
          </a:xfrm>
          <a:prstGeom prst="rect">
            <a:avLst/>
          </a:prstGeom>
        </p:spPr>
        <p:txBody>
          <a:bodyPr wrap="square">
            <a:spAutoFit/>
          </a:bodyPr>
          <a:lstStyle/>
          <a:p>
            <a:r>
              <a:rPr lang="ru-RU" dirty="0" err="1">
                <a:latin typeface="Arial" pitchFamily="34" charset="0"/>
              </a:rPr>
              <a:t>Достатъчно</a:t>
            </a:r>
            <a:r>
              <a:rPr lang="ru-RU" dirty="0">
                <a:latin typeface="Arial" pitchFamily="34" charset="0"/>
              </a:rPr>
              <a:t> е </a:t>
            </a:r>
            <a:r>
              <a:rPr lang="ru-RU" dirty="0" err="1">
                <a:latin typeface="Arial" pitchFamily="34" charset="0"/>
              </a:rPr>
              <a:t>проследяването</a:t>
            </a:r>
            <a:r>
              <a:rPr lang="ru-RU" dirty="0">
                <a:latin typeface="Arial" pitchFamily="34" charset="0"/>
              </a:rPr>
              <a:t> на </a:t>
            </a:r>
            <a:r>
              <a:rPr lang="ru-RU" dirty="0" err="1">
                <a:latin typeface="Arial" pitchFamily="34" charset="0"/>
              </a:rPr>
              <a:t>движението</a:t>
            </a:r>
            <a:r>
              <a:rPr lang="ru-RU" dirty="0">
                <a:latin typeface="Arial" pitchFamily="34" charset="0"/>
              </a:rPr>
              <a:t> на </a:t>
            </a:r>
            <a:r>
              <a:rPr lang="ru-RU" dirty="0" err="1">
                <a:latin typeface="Arial" pitchFamily="34" charset="0"/>
              </a:rPr>
              <a:t>една</a:t>
            </a:r>
            <a:r>
              <a:rPr lang="ru-RU" dirty="0">
                <a:latin typeface="Arial" pitchFamily="34" charset="0"/>
              </a:rPr>
              <a:t> </a:t>
            </a:r>
          </a:p>
          <a:p>
            <a:r>
              <a:rPr lang="ru-RU" dirty="0">
                <a:latin typeface="Arial" pitchFamily="34" charset="0"/>
              </a:rPr>
              <a:t>произволна отсечка А</a:t>
            </a:r>
            <a:r>
              <a:rPr lang="ru-RU" baseline="-25000" dirty="0">
                <a:latin typeface="Arial" pitchFamily="34" charset="0"/>
              </a:rPr>
              <a:t>0</a:t>
            </a:r>
            <a:r>
              <a:rPr lang="en-US" dirty="0">
                <a:latin typeface="Arial" pitchFamily="34" charset="0"/>
              </a:rPr>
              <a:t>B</a:t>
            </a:r>
            <a:r>
              <a:rPr lang="ru-RU" baseline="-25000" dirty="0">
                <a:latin typeface="Arial" pitchFamily="34" charset="0"/>
              </a:rPr>
              <a:t>0</a:t>
            </a:r>
            <a:r>
              <a:rPr lang="ru-RU" dirty="0">
                <a:latin typeface="Arial" pitchFamily="34" charset="0"/>
              </a:rPr>
              <a:t>, принадлежаща на тяло </a:t>
            </a:r>
            <a:r>
              <a:rPr lang="el-GR" dirty="0">
                <a:latin typeface="Arial" pitchFamily="34" charset="0"/>
              </a:rPr>
              <a:t>Ω</a:t>
            </a:r>
            <a:r>
              <a:rPr lang="bg-BG" baseline="-25000" dirty="0">
                <a:latin typeface="Arial" pitchFamily="34" charset="0"/>
              </a:rPr>
              <a:t>0</a:t>
            </a:r>
            <a:r>
              <a:rPr lang="bg-BG" dirty="0">
                <a:latin typeface="Arial" pitchFamily="34" charset="0"/>
              </a:rPr>
              <a:t>.</a:t>
            </a:r>
            <a:endParaRPr lang="bg-BG" baseline="-25000" dirty="0">
              <a:latin typeface="Arial" pitchFamily="34" charset="0"/>
            </a:endParaRPr>
          </a:p>
        </p:txBody>
      </p:sp>
      <p:pic>
        <p:nvPicPr>
          <p:cNvPr id="28674" name="Picture 2"/>
          <p:cNvPicPr>
            <a:picLocks noChangeAspect="1" noChangeArrowheads="1"/>
          </p:cNvPicPr>
          <p:nvPr/>
        </p:nvPicPr>
        <p:blipFill>
          <a:blip r:embed="rId2"/>
          <a:srcRect/>
          <a:stretch>
            <a:fillRect/>
          </a:stretch>
        </p:blipFill>
        <p:spPr bwMode="auto">
          <a:xfrm>
            <a:off x="4396869" y="1214422"/>
            <a:ext cx="4786314" cy="4895319"/>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500066"/>
          </a:xfrm>
        </p:spPr>
        <p:txBody>
          <a:bodyPr/>
          <a:lstStyle/>
          <a:p>
            <a:r>
              <a:rPr lang="bg-BG" sz="2200" dirty="0">
                <a:solidFill>
                  <a:srgbClr val="C00000"/>
                </a:solidFill>
                <a:latin typeface="Arial" pitchFamily="34" charset="0"/>
                <a:cs typeface="Arial" pitchFamily="34" charset="0"/>
              </a:rPr>
              <a:t>Общо равнинно </a:t>
            </a:r>
            <a:r>
              <a:rPr lang="bg-BG" sz="2200" dirty="0">
                <a:solidFill>
                  <a:srgbClr val="C00000"/>
                </a:solidFill>
                <a:effectLst/>
                <a:latin typeface="Arial" pitchFamily="34" charset="0"/>
                <a:cs typeface="Arial" pitchFamily="34" charset="0"/>
              </a:rPr>
              <a:t>движение</a:t>
            </a:r>
            <a:r>
              <a:rPr lang="bg-BG" sz="2200" dirty="0">
                <a:solidFill>
                  <a:srgbClr val="C00000"/>
                </a:solidFill>
                <a:latin typeface="Arial" pitchFamily="34" charset="0"/>
                <a:cs typeface="Arial" pitchFamily="34" charset="0"/>
              </a:rPr>
              <a:t> на твърдо тяло</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62</a:t>
            </a:fld>
            <a:endParaRPr lang="bg-BG"/>
          </a:p>
        </p:txBody>
      </p:sp>
      <p:pic>
        <p:nvPicPr>
          <p:cNvPr id="5" name="Картина 3"/>
          <p:cNvPicPr>
            <a:picLocks noChangeAspect="1"/>
          </p:cNvPicPr>
          <p:nvPr/>
        </p:nvPicPr>
        <p:blipFill rotWithShape="1">
          <a:blip r:embed="rId2" cstate="print">
            <a:extLst>
              <a:ext uri="{28A0092B-C50C-407E-A947-70E740481C1C}">
                <a14:useLocalDpi xmlns:a14="http://schemas.microsoft.com/office/drawing/2010/main" val="0"/>
              </a:ext>
            </a:extLst>
          </a:blip>
          <a:srcRect t="6425" r="39334"/>
          <a:stretch/>
        </p:blipFill>
        <p:spPr>
          <a:xfrm>
            <a:off x="6150554" y="769295"/>
            <a:ext cx="3139839" cy="3874399"/>
          </a:xfrm>
          <a:prstGeom prst="rect">
            <a:avLst/>
          </a:prstGeom>
        </p:spPr>
      </p:pic>
      <p:pic>
        <p:nvPicPr>
          <p:cNvPr id="6" name="Картина 1"/>
          <p:cNvPicPr>
            <a:picLocks noChangeAspect="1"/>
          </p:cNvPicPr>
          <p:nvPr/>
        </p:nvPicPr>
        <p:blipFill rotWithShape="1">
          <a:blip r:embed="rId3" cstate="print">
            <a:extLst>
              <a:ext uri="{28A0092B-C50C-407E-A947-70E740481C1C}">
                <a14:useLocalDpi xmlns:a14="http://schemas.microsoft.com/office/drawing/2010/main" val="0"/>
              </a:ext>
            </a:extLst>
          </a:blip>
          <a:srcRect r="36901"/>
          <a:stretch/>
        </p:blipFill>
        <p:spPr>
          <a:xfrm>
            <a:off x="-24833" y="769295"/>
            <a:ext cx="2980576" cy="3778895"/>
          </a:xfrm>
          <a:prstGeom prst="rect">
            <a:avLst/>
          </a:prstGeom>
        </p:spPr>
      </p:pic>
      <p:pic>
        <p:nvPicPr>
          <p:cNvPr id="7" name="Картина 2"/>
          <p:cNvPicPr>
            <a:picLocks noChangeAspect="1"/>
          </p:cNvPicPr>
          <p:nvPr/>
        </p:nvPicPr>
        <p:blipFill rotWithShape="1">
          <a:blip r:embed="rId4" cstate="print">
            <a:extLst>
              <a:ext uri="{28A0092B-C50C-407E-A947-70E740481C1C}">
                <a14:useLocalDpi xmlns:a14="http://schemas.microsoft.com/office/drawing/2010/main" val="0"/>
              </a:ext>
            </a:extLst>
          </a:blip>
          <a:srcRect r="35590"/>
          <a:stretch/>
        </p:blipFill>
        <p:spPr>
          <a:xfrm>
            <a:off x="3202051" y="769976"/>
            <a:ext cx="3144815" cy="3906035"/>
          </a:xfrm>
          <a:prstGeom prst="rect">
            <a:avLst/>
          </a:prstGeom>
        </p:spPr>
      </p:pic>
      <p:graphicFrame>
        <p:nvGraphicFramePr>
          <p:cNvPr id="8" name="Обект 6"/>
          <p:cNvGraphicFramePr>
            <a:graphicFrameLocks noChangeAspect="1"/>
          </p:cNvGraphicFramePr>
          <p:nvPr/>
        </p:nvGraphicFramePr>
        <p:xfrm>
          <a:off x="757998" y="5451050"/>
          <a:ext cx="1971850" cy="524163"/>
        </p:xfrm>
        <a:graphic>
          <a:graphicData uri="http://schemas.openxmlformats.org/presentationml/2006/ole">
            <mc:AlternateContent xmlns:mc="http://schemas.openxmlformats.org/markup-compatibility/2006">
              <mc:Choice xmlns:v="urn:schemas-microsoft-com:vml" Requires="v">
                <p:oleObj name="Equation" r:id="rId5" imgW="748975" imgH="203112" progId="">
                  <p:embed/>
                </p:oleObj>
              </mc:Choice>
              <mc:Fallback>
                <p:oleObj name="Equation" r:id="rId5" imgW="748975" imgH="203112" progId="">
                  <p:embed/>
                  <p:pic>
                    <p:nvPicPr>
                      <p:cNvPr id="8" name="Обект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998" y="5451050"/>
                        <a:ext cx="1971850" cy="524163"/>
                      </a:xfrm>
                      <a:prstGeom prst="rect">
                        <a:avLst/>
                      </a:prstGeom>
                      <a:solidFill>
                        <a:schemeClr val="bg2"/>
                      </a:solidFill>
                    </p:spPr>
                  </p:pic>
                </p:oleObj>
              </mc:Fallback>
            </mc:AlternateContent>
          </a:graphicData>
        </a:graphic>
      </p:graphicFrame>
      <p:graphicFrame>
        <p:nvGraphicFramePr>
          <p:cNvPr id="9" name="Обект 8"/>
          <p:cNvGraphicFramePr>
            <a:graphicFrameLocks noChangeAspect="1"/>
          </p:cNvGraphicFramePr>
          <p:nvPr/>
        </p:nvGraphicFramePr>
        <p:xfrm>
          <a:off x="3202051" y="5456291"/>
          <a:ext cx="2336284" cy="563931"/>
        </p:xfrm>
        <a:graphic>
          <a:graphicData uri="http://schemas.openxmlformats.org/presentationml/2006/ole">
            <mc:AlternateContent xmlns:mc="http://schemas.openxmlformats.org/markup-compatibility/2006">
              <mc:Choice xmlns:v="urn:schemas-microsoft-com:vml" Requires="v">
                <p:oleObj name="Equation" r:id="rId7" imgW="825500" imgH="203200" progId="">
                  <p:embed/>
                </p:oleObj>
              </mc:Choice>
              <mc:Fallback>
                <p:oleObj name="Equation" r:id="rId7" imgW="825500" imgH="203200" progId="">
                  <p:embed/>
                  <p:pic>
                    <p:nvPicPr>
                      <p:cNvPr id="9" name="Обект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051" y="5456291"/>
                        <a:ext cx="2336284" cy="563931"/>
                      </a:xfrm>
                      <a:prstGeom prst="rect">
                        <a:avLst/>
                      </a:prstGeom>
                      <a:solidFill>
                        <a:schemeClr val="bg2"/>
                      </a:solidFill>
                    </p:spPr>
                  </p:pic>
                </p:oleObj>
              </mc:Fallback>
            </mc:AlternateContent>
          </a:graphicData>
        </a:graphic>
      </p:graphicFrame>
      <p:graphicFrame>
        <p:nvGraphicFramePr>
          <p:cNvPr id="10" name="Обект 10"/>
          <p:cNvGraphicFramePr>
            <a:graphicFrameLocks noChangeAspect="1"/>
          </p:cNvGraphicFramePr>
          <p:nvPr/>
        </p:nvGraphicFramePr>
        <p:xfrm>
          <a:off x="2128399" y="6145422"/>
          <a:ext cx="4230232" cy="542701"/>
        </p:xfrm>
        <a:graphic>
          <a:graphicData uri="http://schemas.openxmlformats.org/presentationml/2006/ole">
            <mc:AlternateContent xmlns:mc="http://schemas.openxmlformats.org/markup-compatibility/2006">
              <mc:Choice xmlns:v="urn:schemas-microsoft-com:vml" Requires="v">
                <p:oleObj name="Equation" r:id="rId9" imgW="1562040" imgH="203040" progId="">
                  <p:embed/>
                </p:oleObj>
              </mc:Choice>
              <mc:Fallback>
                <p:oleObj name="Equation" r:id="rId9" imgW="1562040" imgH="203040" progId="">
                  <p:embed/>
                  <p:pic>
                    <p:nvPicPr>
                      <p:cNvPr id="10" name="Обект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8399" y="6145422"/>
                        <a:ext cx="4230232" cy="542701"/>
                      </a:xfrm>
                      <a:prstGeom prst="rect">
                        <a:avLst/>
                      </a:prstGeom>
                      <a:solidFill>
                        <a:schemeClr val="bg2"/>
                      </a:solidFill>
                    </p:spPr>
                  </p:pic>
                </p:oleObj>
              </mc:Fallback>
            </mc:AlternateContent>
          </a:graphicData>
        </a:graphic>
      </p:graphicFrame>
      <p:graphicFrame>
        <p:nvGraphicFramePr>
          <p:cNvPr id="11" name="Обект 12"/>
          <p:cNvGraphicFramePr>
            <a:graphicFrameLocks noChangeAspect="1"/>
          </p:cNvGraphicFramePr>
          <p:nvPr/>
        </p:nvGraphicFramePr>
        <p:xfrm>
          <a:off x="6012160" y="5451050"/>
          <a:ext cx="2216688" cy="547653"/>
        </p:xfrm>
        <a:graphic>
          <a:graphicData uri="http://schemas.openxmlformats.org/presentationml/2006/ole">
            <mc:AlternateContent xmlns:mc="http://schemas.openxmlformats.org/markup-compatibility/2006">
              <mc:Choice xmlns:v="urn:schemas-microsoft-com:vml" Requires="v">
                <p:oleObj name="Equation" r:id="rId11" imgW="812447" imgH="203112" progId="">
                  <p:embed/>
                </p:oleObj>
              </mc:Choice>
              <mc:Fallback>
                <p:oleObj name="Equation" r:id="rId11" imgW="812447" imgH="203112" progId="">
                  <p:embed/>
                  <p:pic>
                    <p:nvPicPr>
                      <p:cNvPr id="11" name="Обект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2160" y="5451050"/>
                        <a:ext cx="2216688" cy="547653"/>
                      </a:xfrm>
                      <a:prstGeom prst="rect">
                        <a:avLst/>
                      </a:prstGeom>
                      <a:solidFill>
                        <a:schemeClr val="bg2"/>
                      </a:solidFill>
                    </p:spPr>
                  </p:pic>
                </p:oleObj>
              </mc:Fallback>
            </mc:AlternateContent>
          </a:graphicData>
        </a:graphic>
      </p:graphicFrame>
      <p:pic>
        <p:nvPicPr>
          <p:cNvPr id="14" name="Картина 2">
            <a:extLst>
              <a:ext uri="{FF2B5EF4-FFF2-40B4-BE49-F238E27FC236}">
                <a16:creationId xmlns:a16="http://schemas.microsoft.com/office/drawing/2014/main" id="{39FE9B1D-3CA5-4A87-B6E0-7F8BB7133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5590"/>
          <a:stretch/>
        </p:blipFill>
        <p:spPr>
          <a:xfrm>
            <a:off x="2943979" y="762061"/>
            <a:ext cx="3341653" cy="4150519"/>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500066"/>
          </a:xfrm>
        </p:spPr>
        <p:txBody>
          <a:bodyPr/>
          <a:lstStyle/>
          <a:p>
            <a:r>
              <a:rPr lang="bg-BG" sz="2200" dirty="0">
                <a:solidFill>
                  <a:srgbClr val="C00000"/>
                </a:solidFill>
                <a:latin typeface="Arial" pitchFamily="34" charset="0"/>
                <a:cs typeface="Arial" pitchFamily="34" charset="0"/>
              </a:rPr>
              <a:t>Общо равнинно </a:t>
            </a:r>
            <a:r>
              <a:rPr lang="bg-BG" sz="2200" dirty="0">
                <a:solidFill>
                  <a:srgbClr val="C00000"/>
                </a:solidFill>
                <a:effectLst/>
                <a:latin typeface="Arial" pitchFamily="34" charset="0"/>
                <a:cs typeface="Arial" pitchFamily="34" charset="0"/>
              </a:rPr>
              <a:t>движение</a:t>
            </a:r>
            <a:r>
              <a:rPr lang="bg-BG" sz="2200" dirty="0">
                <a:solidFill>
                  <a:srgbClr val="C00000"/>
                </a:solidFill>
                <a:latin typeface="Arial" pitchFamily="34" charset="0"/>
                <a:cs typeface="Arial" pitchFamily="34" charset="0"/>
              </a:rPr>
              <a:t> на твърдо тяло</a:t>
            </a:r>
            <a:endParaRPr lang="bg-BG" sz="2200" dirty="0"/>
          </a:p>
        </p:txBody>
      </p:sp>
      <p:sp>
        <p:nvSpPr>
          <p:cNvPr id="4" name="Slide Number Placeholder 3"/>
          <p:cNvSpPr>
            <a:spLocks noGrp="1"/>
          </p:cNvSpPr>
          <p:nvPr>
            <p:ph type="sldNum" sz="quarter" idx="12"/>
          </p:nvPr>
        </p:nvSpPr>
        <p:spPr/>
        <p:txBody>
          <a:bodyPr/>
          <a:lstStyle/>
          <a:p>
            <a:fld id="{BFE999D1-F9A4-4778-B8C7-0170286633BE}" type="slidenum">
              <a:rPr lang="bg-BG" smtClean="0"/>
              <a:pPr/>
              <a:t>63</a:t>
            </a:fld>
            <a:endParaRPr lang="bg-BG"/>
          </a:p>
        </p:txBody>
      </p:sp>
      <p:pic>
        <p:nvPicPr>
          <p:cNvPr id="5" name="Картина 3"/>
          <p:cNvPicPr>
            <a:picLocks noChangeAspect="1"/>
          </p:cNvPicPr>
          <p:nvPr/>
        </p:nvPicPr>
        <p:blipFill rotWithShape="1">
          <a:blip r:embed="rId2" cstate="print">
            <a:extLst>
              <a:ext uri="{28A0092B-C50C-407E-A947-70E740481C1C}">
                <a14:useLocalDpi xmlns:a14="http://schemas.microsoft.com/office/drawing/2010/main" val="0"/>
              </a:ext>
            </a:extLst>
          </a:blip>
          <a:srcRect t="6425" r="39334"/>
          <a:stretch/>
        </p:blipFill>
        <p:spPr>
          <a:xfrm>
            <a:off x="6080322" y="2643182"/>
            <a:ext cx="3063678" cy="3780420"/>
          </a:xfrm>
          <a:prstGeom prst="rect">
            <a:avLst/>
          </a:prstGeom>
        </p:spPr>
      </p:pic>
      <p:pic>
        <p:nvPicPr>
          <p:cNvPr id="6" name="Картина 2"/>
          <p:cNvPicPr>
            <a:picLocks noChangeAspect="1"/>
          </p:cNvPicPr>
          <p:nvPr/>
        </p:nvPicPr>
        <p:blipFill rotWithShape="1">
          <a:blip r:embed="rId3" cstate="print">
            <a:extLst>
              <a:ext uri="{28A0092B-C50C-407E-A947-70E740481C1C}">
                <a14:useLocalDpi xmlns:a14="http://schemas.microsoft.com/office/drawing/2010/main" val="0"/>
              </a:ext>
            </a:extLst>
          </a:blip>
          <a:srcRect r="35590"/>
          <a:stretch/>
        </p:blipFill>
        <p:spPr>
          <a:xfrm>
            <a:off x="0" y="1714488"/>
            <a:ext cx="2933313" cy="3643338"/>
          </a:xfrm>
          <a:prstGeom prst="rect">
            <a:avLst/>
          </a:prstGeom>
        </p:spPr>
      </p:pic>
      <p:graphicFrame>
        <p:nvGraphicFramePr>
          <p:cNvPr id="7" name="Обект 14"/>
          <p:cNvGraphicFramePr>
            <a:graphicFrameLocks noChangeAspect="1"/>
          </p:cNvGraphicFramePr>
          <p:nvPr/>
        </p:nvGraphicFramePr>
        <p:xfrm>
          <a:off x="3571868" y="1142984"/>
          <a:ext cx="5008640" cy="532793"/>
        </p:xfrm>
        <a:graphic>
          <a:graphicData uri="http://schemas.openxmlformats.org/presentationml/2006/ole">
            <mc:AlternateContent xmlns:mc="http://schemas.openxmlformats.org/markup-compatibility/2006">
              <mc:Choice xmlns:v="urn:schemas-microsoft-com:vml" Requires="v">
                <p:oleObj name="Equation" r:id="rId4" imgW="1879560" imgH="203040" progId="">
                  <p:embed/>
                </p:oleObj>
              </mc:Choice>
              <mc:Fallback>
                <p:oleObj name="Equation" r:id="rId4" imgW="1879560" imgH="203040" progId="">
                  <p:embed/>
                  <p:pic>
                    <p:nvPicPr>
                      <p:cNvPr id="7" name="Обект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68" y="1142984"/>
                        <a:ext cx="5008640" cy="532793"/>
                      </a:xfrm>
                      <a:prstGeom prst="rect">
                        <a:avLst/>
                      </a:prstGeom>
                      <a:solidFill>
                        <a:schemeClr val="bg2"/>
                      </a:solidFill>
                    </p:spPr>
                  </p:pic>
                </p:oleObj>
              </mc:Fallback>
            </mc:AlternateContent>
          </a:graphicData>
        </a:graphic>
      </p:graphicFrame>
      <p:sp>
        <p:nvSpPr>
          <p:cNvPr id="8" name="Правоъгълник 15"/>
          <p:cNvSpPr/>
          <p:nvPr/>
        </p:nvSpPr>
        <p:spPr>
          <a:xfrm>
            <a:off x="3061429" y="1751846"/>
            <a:ext cx="6048672" cy="923330"/>
          </a:xfrm>
          <a:prstGeom prst="rect">
            <a:avLst/>
          </a:prstGeom>
        </p:spPr>
        <p:txBody>
          <a:bodyPr wrap="square">
            <a:spAutoFit/>
          </a:bodyPr>
          <a:lstStyle/>
          <a:p>
            <a:r>
              <a:rPr lang="ru-RU" dirty="0">
                <a:solidFill>
                  <a:srgbClr val="C00000"/>
                </a:solidFill>
                <a:latin typeface="Arial" pitchFamily="34" charset="0"/>
              </a:rPr>
              <a:t>Теорема за </a:t>
            </a:r>
            <a:r>
              <a:rPr lang="ru-RU" dirty="0" err="1">
                <a:solidFill>
                  <a:srgbClr val="C00000"/>
                </a:solidFill>
                <a:latin typeface="Arial" pitchFamily="34" charset="0"/>
              </a:rPr>
              <a:t>проектираните</a:t>
            </a:r>
            <a:r>
              <a:rPr lang="ru-RU" dirty="0">
                <a:solidFill>
                  <a:srgbClr val="C00000"/>
                </a:solidFill>
                <a:latin typeface="Arial" pitchFamily="34" charset="0"/>
              </a:rPr>
              <a:t> скорости</a:t>
            </a:r>
            <a:r>
              <a:rPr lang="ru-RU" dirty="0">
                <a:latin typeface="Arial" pitchFamily="34" charset="0"/>
              </a:rPr>
              <a:t>: </a:t>
            </a:r>
            <a:r>
              <a:rPr lang="ru-RU" dirty="0" err="1">
                <a:latin typeface="Arial" pitchFamily="34" charset="0"/>
              </a:rPr>
              <a:t>проекциите</a:t>
            </a:r>
            <a:r>
              <a:rPr lang="ru-RU" dirty="0">
                <a:latin typeface="Arial" pitchFamily="34" charset="0"/>
              </a:rPr>
              <a:t> на </a:t>
            </a:r>
            <a:r>
              <a:rPr lang="ru-RU" dirty="0" err="1">
                <a:latin typeface="Arial" pitchFamily="34" charset="0"/>
              </a:rPr>
              <a:t>скоростите</a:t>
            </a:r>
            <a:r>
              <a:rPr lang="ru-RU" dirty="0">
                <a:latin typeface="Arial" pitchFamily="34" charset="0"/>
              </a:rPr>
              <a:t> на две точки от </a:t>
            </a:r>
            <a:r>
              <a:rPr lang="ru-RU" dirty="0" err="1">
                <a:latin typeface="Arial" pitchFamily="34" charset="0"/>
              </a:rPr>
              <a:t>твърдо</a:t>
            </a:r>
            <a:r>
              <a:rPr lang="ru-RU" dirty="0">
                <a:latin typeface="Arial" pitchFamily="34" charset="0"/>
              </a:rPr>
              <a:t> </a:t>
            </a:r>
            <a:r>
              <a:rPr lang="ru-RU" dirty="0" err="1">
                <a:latin typeface="Arial" pitchFamily="34" charset="0"/>
              </a:rPr>
              <a:t>тяло</a:t>
            </a:r>
            <a:r>
              <a:rPr lang="ru-RU" dirty="0">
                <a:latin typeface="Arial" pitchFamily="34" charset="0"/>
              </a:rPr>
              <a:t> </a:t>
            </a:r>
            <a:r>
              <a:rPr lang="ru-RU" dirty="0" err="1">
                <a:latin typeface="Arial" pitchFamily="34" charset="0"/>
              </a:rPr>
              <a:t>върху</a:t>
            </a:r>
            <a:r>
              <a:rPr lang="ru-RU" dirty="0">
                <a:latin typeface="Arial" pitchFamily="34" charset="0"/>
              </a:rPr>
              <a:t> </a:t>
            </a:r>
            <a:r>
              <a:rPr lang="ru-RU" dirty="0" err="1">
                <a:latin typeface="Arial" pitchFamily="34" charset="0"/>
              </a:rPr>
              <a:t>свързващата</a:t>
            </a:r>
            <a:r>
              <a:rPr lang="ru-RU" dirty="0">
                <a:latin typeface="Arial" pitchFamily="34" charset="0"/>
              </a:rPr>
              <a:t> </a:t>
            </a:r>
            <a:r>
              <a:rPr lang="ru-RU" dirty="0" err="1">
                <a:latin typeface="Arial" pitchFamily="34" charset="0"/>
              </a:rPr>
              <a:t>ги</a:t>
            </a:r>
            <a:r>
              <a:rPr lang="ru-RU" dirty="0">
                <a:latin typeface="Arial" pitchFamily="34" charset="0"/>
              </a:rPr>
              <a:t> права </a:t>
            </a:r>
            <a:r>
              <a:rPr lang="ru-RU" dirty="0" err="1">
                <a:latin typeface="Arial" pitchFamily="34" charset="0"/>
              </a:rPr>
              <a:t>са</a:t>
            </a:r>
            <a:r>
              <a:rPr lang="ru-RU" dirty="0">
                <a:latin typeface="Arial" pitchFamily="34" charset="0"/>
              </a:rPr>
              <a:t> </a:t>
            </a:r>
            <a:r>
              <a:rPr lang="ru-RU" dirty="0" err="1">
                <a:latin typeface="Arial" pitchFamily="34" charset="0"/>
              </a:rPr>
              <a:t>равни</a:t>
            </a:r>
            <a:endParaRPr lang="bg-BG" dirty="0">
              <a:latin typeface="Arial" pitchFamily="34" charset="0"/>
            </a:endParaRPr>
          </a:p>
        </p:txBody>
      </p:sp>
      <p:graphicFrame>
        <p:nvGraphicFramePr>
          <p:cNvPr id="9" name="Обект 17"/>
          <p:cNvGraphicFramePr>
            <a:graphicFrameLocks noChangeAspect="1"/>
          </p:cNvGraphicFramePr>
          <p:nvPr/>
        </p:nvGraphicFramePr>
        <p:xfrm>
          <a:off x="3061429" y="2844047"/>
          <a:ext cx="2367827" cy="610265"/>
        </p:xfrm>
        <a:graphic>
          <a:graphicData uri="http://schemas.openxmlformats.org/presentationml/2006/ole">
            <mc:AlternateContent xmlns:mc="http://schemas.openxmlformats.org/markup-compatibility/2006">
              <mc:Choice xmlns:v="urn:schemas-microsoft-com:vml" Requires="v">
                <p:oleObj name="Equation" r:id="rId6" imgW="927100" imgH="241300" progId="">
                  <p:embed/>
                </p:oleObj>
              </mc:Choice>
              <mc:Fallback>
                <p:oleObj name="Equation" r:id="rId6" imgW="927100" imgH="241300" progId="">
                  <p:embed/>
                  <p:pic>
                    <p:nvPicPr>
                      <p:cNvPr id="9" name="Обект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1429" y="2844047"/>
                        <a:ext cx="2367827" cy="610265"/>
                      </a:xfrm>
                      <a:prstGeom prst="rect">
                        <a:avLst/>
                      </a:prstGeom>
                      <a:solidFill>
                        <a:schemeClr val="bg2"/>
                      </a:solidFill>
                    </p:spPr>
                  </p:pic>
                </p:oleObj>
              </mc:Fallback>
            </mc:AlternateContent>
          </a:graphicData>
        </a:graphic>
      </p:graphicFrame>
      <p:graphicFrame>
        <p:nvGraphicFramePr>
          <p:cNvPr id="10" name="Обект 19"/>
          <p:cNvGraphicFramePr>
            <a:graphicFrameLocks noChangeAspect="1"/>
          </p:cNvGraphicFramePr>
          <p:nvPr/>
        </p:nvGraphicFramePr>
        <p:xfrm>
          <a:off x="3061429" y="3820735"/>
          <a:ext cx="1796323" cy="632508"/>
        </p:xfrm>
        <a:graphic>
          <a:graphicData uri="http://schemas.openxmlformats.org/presentationml/2006/ole">
            <mc:AlternateContent xmlns:mc="http://schemas.openxmlformats.org/markup-compatibility/2006">
              <mc:Choice xmlns:v="urn:schemas-microsoft-com:vml" Requires="v">
                <p:oleObj name="Equation" r:id="rId8" imgW="672808" imgH="241195" progId="">
                  <p:embed/>
                </p:oleObj>
              </mc:Choice>
              <mc:Fallback>
                <p:oleObj name="Equation" r:id="rId8" imgW="672808" imgH="241195" progId="">
                  <p:embed/>
                  <p:pic>
                    <p:nvPicPr>
                      <p:cNvPr id="10" name="Обект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1429" y="3820735"/>
                        <a:ext cx="1796323" cy="632508"/>
                      </a:xfrm>
                      <a:prstGeom prst="rect">
                        <a:avLst/>
                      </a:prstGeom>
                      <a:solidFill>
                        <a:schemeClr val="bg2"/>
                      </a:solidFill>
                    </p:spPr>
                  </p:pic>
                </p:oleObj>
              </mc:Fallback>
            </mc:AlternateContent>
          </a:graphicData>
        </a:graphic>
      </p:graphicFrame>
      <p:graphicFrame>
        <p:nvGraphicFramePr>
          <p:cNvPr id="11" name="Обект 21"/>
          <p:cNvGraphicFramePr>
            <a:graphicFrameLocks noChangeAspect="1"/>
          </p:cNvGraphicFramePr>
          <p:nvPr/>
        </p:nvGraphicFramePr>
        <p:xfrm>
          <a:off x="3055404" y="4752273"/>
          <a:ext cx="2088100" cy="660791"/>
        </p:xfrm>
        <a:graphic>
          <a:graphicData uri="http://schemas.openxmlformats.org/presentationml/2006/ole">
            <mc:AlternateContent xmlns:mc="http://schemas.openxmlformats.org/markup-compatibility/2006">
              <mc:Choice xmlns:v="urn:schemas-microsoft-com:vml" Requires="v">
                <p:oleObj name="Equation" r:id="rId10" imgW="748975" imgH="241195" progId="">
                  <p:embed/>
                </p:oleObj>
              </mc:Choice>
              <mc:Fallback>
                <p:oleObj name="Equation" r:id="rId10" imgW="748975" imgH="241195" progId="">
                  <p:embed/>
                  <p:pic>
                    <p:nvPicPr>
                      <p:cNvPr id="11" name="Обект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5404" y="4752273"/>
                        <a:ext cx="2088100" cy="660791"/>
                      </a:xfrm>
                      <a:prstGeom prst="rect">
                        <a:avLst/>
                      </a:prstGeom>
                      <a:solidFill>
                        <a:schemeClr val="bg2"/>
                      </a:solidFill>
                    </p:spPr>
                  </p:pic>
                </p:oleObj>
              </mc:Fallback>
            </mc:AlternateContent>
          </a:graphicData>
        </a:graphic>
      </p:graphicFrame>
      <p:graphicFrame>
        <p:nvGraphicFramePr>
          <p:cNvPr id="12" name="Обект 23"/>
          <p:cNvGraphicFramePr>
            <a:graphicFrameLocks noChangeAspect="1"/>
          </p:cNvGraphicFramePr>
          <p:nvPr/>
        </p:nvGraphicFramePr>
        <p:xfrm>
          <a:off x="3028971" y="5721248"/>
          <a:ext cx="2828913" cy="660080"/>
        </p:xfrm>
        <a:graphic>
          <a:graphicData uri="http://schemas.openxmlformats.org/presentationml/2006/ole">
            <mc:AlternateContent xmlns:mc="http://schemas.openxmlformats.org/markup-compatibility/2006">
              <mc:Choice xmlns:v="urn:schemas-microsoft-com:vml" Requires="v">
                <p:oleObj name="Equation" r:id="rId12" imgW="1143000" imgH="266700" progId="">
                  <p:embed/>
                </p:oleObj>
              </mc:Choice>
              <mc:Fallback>
                <p:oleObj name="Equation" r:id="rId12" imgW="1143000" imgH="266700" progId="">
                  <p:embed/>
                  <p:pic>
                    <p:nvPicPr>
                      <p:cNvPr id="12" name="Обект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28971" y="5721248"/>
                        <a:ext cx="2828913" cy="660080"/>
                      </a:xfrm>
                      <a:prstGeom prst="rect">
                        <a:avLst/>
                      </a:prstGeom>
                      <a:solidFill>
                        <a:schemeClr val="bg2"/>
                      </a:solidFill>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74638"/>
            <a:ext cx="7472386" cy="1143000"/>
          </a:xfrm>
        </p:spPr>
        <p:txBody>
          <a:bodyPr/>
          <a:lstStyle/>
          <a:p>
            <a:r>
              <a:rPr lang="bg-BG" sz="1800" dirty="0">
                <a:solidFill>
                  <a:schemeClr val="tx1"/>
                </a:solidFill>
                <a:latin typeface="Arial" pitchFamily="34" charset="0"/>
                <a:cs typeface="Arial" pitchFamily="34" charset="0"/>
              </a:rPr>
              <a:t>Технически Университет – София</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Машиностроителен факултет</a:t>
            </a:r>
            <a:br>
              <a:rPr lang="bg-BG" sz="1800" dirty="0">
                <a:solidFill>
                  <a:schemeClr val="tx1"/>
                </a:solidFill>
                <a:latin typeface="Arial" pitchFamily="34" charset="0"/>
                <a:cs typeface="Arial" pitchFamily="34" charset="0"/>
              </a:rPr>
            </a:br>
            <a:r>
              <a:rPr lang="bg-BG" sz="1800" dirty="0">
                <a:solidFill>
                  <a:schemeClr val="tx1"/>
                </a:solidFill>
                <a:latin typeface="Arial" pitchFamily="34" charset="0"/>
                <a:cs typeface="Arial" pitchFamily="34" charset="0"/>
              </a:rPr>
              <a:t>Катедра “Прецизна техника и </a:t>
            </a:r>
            <a:r>
              <a:rPr lang="bg-BG" sz="1800" dirty="0" err="1">
                <a:solidFill>
                  <a:schemeClr val="tx1"/>
                </a:solidFill>
                <a:latin typeface="Arial" pitchFamily="34" charset="0"/>
                <a:cs typeface="Arial" pitchFamily="34" charset="0"/>
              </a:rPr>
              <a:t>уредостроене</a:t>
            </a:r>
            <a:r>
              <a:rPr lang="bg-BG" sz="1800" dirty="0">
                <a:solidFill>
                  <a:schemeClr val="tx1"/>
                </a:solidFill>
                <a:latin typeface="Arial" pitchFamily="34" charset="0"/>
                <a:cs typeface="Arial" pitchFamily="34" charset="0"/>
              </a:rPr>
              <a:t>”</a:t>
            </a:r>
            <a:endParaRPr lang="bg-BG" sz="1800" dirty="0">
              <a:latin typeface="Arial" pitchFamily="34" charset="0"/>
              <a:cs typeface="Arial" pitchFamily="34" charset="0"/>
            </a:endParaRPr>
          </a:p>
        </p:txBody>
      </p:sp>
      <p:sp>
        <p:nvSpPr>
          <p:cNvPr id="3" name="Content Placeholder 2"/>
          <p:cNvSpPr>
            <a:spLocks noGrp="1"/>
          </p:cNvSpPr>
          <p:nvPr>
            <p:ph idx="1"/>
          </p:nvPr>
        </p:nvSpPr>
        <p:spPr/>
        <p:txBody>
          <a:bodyPr/>
          <a:lstStyle/>
          <a:p>
            <a:pPr algn="ctr">
              <a:buNone/>
            </a:pPr>
            <a:endParaRPr lang="bg-BG" sz="4000" dirty="0">
              <a:solidFill>
                <a:srgbClr val="3333CC"/>
              </a:solidFill>
              <a:latin typeface="Arial" pitchFamily="34" charset="0"/>
              <a:cs typeface="Arial" pitchFamily="34" charset="0"/>
            </a:endParaRPr>
          </a:p>
          <a:p>
            <a:pPr algn="ctr">
              <a:buNone/>
            </a:pPr>
            <a:r>
              <a:rPr lang="bg-BG" sz="4000" dirty="0">
                <a:solidFill>
                  <a:srgbClr val="3333CC"/>
                </a:solidFill>
                <a:effectLst/>
                <a:latin typeface="Arial" pitchFamily="34" charset="0"/>
                <a:cs typeface="Arial" pitchFamily="34" charset="0"/>
              </a:rPr>
              <a:t>Благодаря за вниманието!</a:t>
            </a:r>
          </a:p>
        </p:txBody>
      </p:sp>
      <p:sp>
        <p:nvSpPr>
          <p:cNvPr id="4" name="Slide Number Placeholder 3"/>
          <p:cNvSpPr>
            <a:spLocks noGrp="1"/>
          </p:cNvSpPr>
          <p:nvPr>
            <p:ph type="sldNum" sz="quarter" idx="12"/>
          </p:nvPr>
        </p:nvSpPr>
        <p:spPr/>
        <p:txBody>
          <a:bodyPr/>
          <a:lstStyle/>
          <a:p>
            <a:fld id="{BFE999D1-F9A4-4778-B8C7-0170286633BE}" type="slidenum">
              <a:rPr lang="bg-BG" smtClean="0"/>
              <a:pPr/>
              <a:t>64</a:t>
            </a:fld>
            <a:endParaRPr lang="bg-BG"/>
          </a:p>
        </p:txBody>
      </p:sp>
      <p:pic>
        <p:nvPicPr>
          <p:cNvPr id="5" name="Picture 4" descr="Logo-TU-blue-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357166"/>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28596" y="4857760"/>
            <a:ext cx="8072494" cy="1477328"/>
          </a:xfrm>
          <a:prstGeom prst="rect">
            <a:avLst/>
          </a:prstGeom>
          <a:noFill/>
        </p:spPr>
        <p:txBody>
          <a:bodyPr wrap="square" rtlCol="0">
            <a:spAutoFit/>
          </a:bodyPr>
          <a:lstStyle/>
          <a:p>
            <a:r>
              <a:rPr lang="bg-BG" dirty="0"/>
              <a:t>В презентацията са използвани материали от:</a:t>
            </a:r>
          </a:p>
          <a:p>
            <a:endParaRPr lang="bg-BG" dirty="0"/>
          </a:p>
          <a:p>
            <a:r>
              <a:rPr lang="bg-BG" dirty="0"/>
              <a:t>1. Учебник: </a:t>
            </a:r>
            <a:r>
              <a:rPr lang="ru-RU" dirty="0">
                <a:latin typeface="Arial" pitchFamily="34" charset="0"/>
              </a:rPr>
              <a:t>Недев, Ц., Лилов, </a:t>
            </a:r>
            <a:r>
              <a:rPr lang="ru-RU" i="1" dirty="0">
                <a:latin typeface="Arial" pitchFamily="34" charset="0"/>
              </a:rPr>
              <a:t>Машинознание</a:t>
            </a:r>
            <a:r>
              <a:rPr lang="ru-RU" dirty="0">
                <a:latin typeface="Arial" pitchFamily="34" charset="0"/>
              </a:rPr>
              <a:t>, Софттрейд, 2011;</a:t>
            </a:r>
          </a:p>
          <a:p>
            <a:r>
              <a:rPr lang="ru-RU" dirty="0">
                <a:latin typeface="Arial" pitchFamily="34" charset="0"/>
              </a:rPr>
              <a:t>2. </a:t>
            </a:r>
            <a:r>
              <a:rPr lang="en-US" dirty="0">
                <a:latin typeface="Arial" pitchFamily="34" charset="0"/>
              </a:rPr>
              <a:t>K</a:t>
            </a:r>
            <a:r>
              <a:rPr lang="ru-RU" dirty="0">
                <a:latin typeface="Arial" pitchFamily="34" charset="0"/>
              </a:rPr>
              <a:t>атедра ТММ;</a:t>
            </a:r>
          </a:p>
          <a:p>
            <a:r>
              <a:rPr lang="ru-RU" dirty="0">
                <a:latin typeface="Arial" pitchFamily="34" charset="0"/>
              </a:rPr>
              <a:t>3. Други източници.</a:t>
            </a:r>
            <a:endParaRPr lang="bg-BG"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14414" y="274638"/>
            <a:ext cx="7472386" cy="1143000"/>
          </a:xfrm>
        </p:spPr>
        <p:txBody>
          <a:bodyPr/>
          <a:lstStyle/>
          <a:p>
            <a:pPr>
              <a:defRPr/>
            </a:pPr>
            <a:r>
              <a:rPr lang="bg-BG" sz="1800">
                <a:solidFill>
                  <a:schemeClr val="tx1"/>
                </a:solidFill>
                <a:latin typeface="Arial"/>
                <a:cs typeface="Arial"/>
              </a:rPr>
              <a:t>Технически Университет – София</a:t>
            </a:r>
            <a:br>
              <a:rPr lang="bg-BG" sz="1800">
                <a:solidFill>
                  <a:schemeClr val="tx1"/>
                </a:solidFill>
                <a:latin typeface="Arial"/>
                <a:cs typeface="Arial"/>
              </a:rPr>
            </a:br>
            <a:r>
              <a:rPr lang="bg-BG" sz="1800">
                <a:solidFill>
                  <a:schemeClr val="tx1"/>
                </a:solidFill>
                <a:latin typeface="Arial"/>
                <a:cs typeface="Arial"/>
              </a:rPr>
              <a:t>Машиностроителен факултет</a:t>
            </a:r>
            <a:br>
              <a:rPr lang="bg-BG" sz="1800">
                <a:solidFill>
                  <a:schemeClr val="tx1"/>
                </a:solidFill>
                <a:latin typeface="Arial"/>
                <a:cs typeface="Arial"/>
              </a:rPr>
            </a:br>
            <a:r>
              <a:rPr lang="bg-BG" sz="1800">
                <a:solidFill>
                  <a:schemeClr val="tx1"/>
                </a:solidFill>
                <a:latin typeface="Arial"/>
                <a:cs typeface="Arial"/>
              </a:rPr>
              <a:t>Катедра “Прецизна техника и уредостроене”</a:t>
            </a:r>
            <a:endParaRPr lang="bg-BG" sz="1800">
              <a:latin typeface="Arial"/>
              <a:cs typeface="Arial"/>
            </a:endParaRPr>
          </a:p>
        </p:txBody>
      </p:sp>
      <p:sp>
        <p:nvSpPr>
          <p:cNvPr id="3" name="Content Placeholder 2"/>
          <p:cNvSpPr>
            <a:spLocks noGrp="1"/>
          </p:cNvSpPr>
          <p:nvPr>
            <p:ph idx="1"/>
          </p:nvPr>
        </p:nvSpPr>
        <p:spPr bwMode="auto">
          <a:xfrm>
            <a:off x="438547" y="2420888"/>
            <a:ext cx="8229600" cy="2332856"/>
          </a:xfrm>
        </p:spPr>
        <p:txBody>
          <a:bodyPr/>
          <a:lstStyle/>
          <a:p>
            <a:pPr algn="ctr">
              <a:buNone/>
              <a:defRPr/>
            </a:pPr>
            <a:endParaRPr lang="bg-BG" sz="4000">
              <a:solidFill>
                <a:srgbClr val="3333CC"/>
              </a:solidFill>
              <a:latin typeface="Arial"/>
              <a:cs typeface="Arial"/>
            </a:endParaRPr>
          </a:p>
          <a:p>
            <a:pPr algn="ctr">
              <a:buNone/>
              <a:defRPr/>
            </a:pPr>
            <a:r>
              <a:rPr lang="ru-RU" sz="4000">
                <a:solidFill>
                  <a:srgbClr val="3333CC"/>
                </a:solidFill>
                <a:latin typeface="Arial"/>
                <a:cs typeface="Arial"/>
              </a:rPr>
              <a:t>Кинематичен анализ на равнинни механизми</a:t>
            </a:r>
            <a:endParaRPr lang="bg-BG" sz="4000">
              <a:solidFill>
                <a:srgbClr val="3333CC"/>
              </a:solidFill>
              <a:latin typeface="Arial"/>
              <a:cs typeface="Arial"/>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65</a:t>
            </a:fld>
            <a:endParaRPr lang="bg-BG"/>
          </a:p>
        </p:txBody>
      </p:sp>
      <p:pic>
        <p:nvPicPr>
          <p:cNvPr id="5" name="Picture 4" descr="Logo-TU-blue-3D"/>
          <p:cNvPicPr>
            <a:picLocks noChangeAspect="1" noChangeArrowheads="1"/>
          </p:cNvPicPr>
          <p:nvPr/>
        </p:nvPicPr>
        <p:blipFill>
          <a:blip r:embed="rId3"/>
          <a:stretch/>
        </p:blipFill>
        <p:spPr bwMode="auto">
          <a:xfrm>
            <a:off x="357158" y="357166"/>
            <a:ext cx="857250" cy="857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95536" y="186758"/>
            <a:ext cx="8229600" cy="850106"/>
          </a:xfrm>
        </p:spPr>
        <p:txBody>
          <a:bodyPr/>
          <a:lstStyle/>
          <a:p>
            <a:pPr>
              <a:defRPr/>
            </a:pPr>
            <a:r>
              <a:rPr lang="bg-BG" sz="2400">
                <a:solidFill>
                  <a:srgbClr val="C00000"/>
                </a:solidFill>
                <a:latin typeface="Arial"/>
                <a:cs typeface="Arial"/>
              </a:rPr>
              <a:t>Кинематичен анализ на равнинни механизми</a:t>
            </a: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66</a:t>
            </a:fld>
            <a:endParaRPr lang="bg-BG"/>
          </a:p>
        </p:txBody>
      </p:sp>
      <p:sp>
        <p:nvSpPr>
          <p:cNvPr id="7" name="TextBox 6"/>
          <p:cNvSpPr txBox="1"/>
          <p:nvPr/>
        </p:nvSpPr>
        <p:spPr bwMode="auto">
          <a:xfrm>
            <a:off x="457200" y="1134253"/>
            <a:ext cx="8229600" cy="5324535"/>
          </a:xfrm>
          <a:prstGeom prst="rect">
            <a:avLst/>
          </a:prstGeom>
          <a:noFill/>
        </p:spPr>
        <p:txBody>
          <a:bodyPr wrap="square" rtlCol="0">
            <a:spAutoFit/>
          </a:bodyPr>
          <a:lstStyle/>
          <a:p>
            <a:pPr marL="342900" indent="-342900">
              <a:buClr>
                <a:srgbClr val="333399"/>
              </a:buClr>
              <a:buSzPct val="85000"/>
              <a:buFont typeface="Wingdings"/>
              <a:buChar char="Ø"/>
              <a:defRPr/>
            </a:pPr>
            <a:r>
              <a:rPr lang="bg-BG" sz="2000">
                <a:solidFill>
                  <a:srgbClr val="333399"/>
                </a:solidFill>
                <a:latin typeface="Arial"/>
              </a:rPr>
              <a:t>Кинематичният анализ </a:t>
            </a:r>
            <a:r>
              <a:rPr lang="bg-BG" sz="2000">
                <a:latin typeface="Arial"/>
              </a:rPr>
              <a:t>обхваща геометричното и кинематичното изследване на механизмите независимо от действащите върху тях сили.</a:t>
            </a:r>
            <a:endParaRPr/>
          </a:p>
          <a:p>
            <a:pPr>
              <a:buClr>
                <a:srgbClr val="333399"/>
              </a:buClr>
              <a:buSzPct val="85000"/>
              <a:defRPr/>
            </a:pPr>
            <a:endParaRPr lang="bg-BG" sz="2000">
              <a:latin typeface="Arial"/>
            </a:endParaRPr>
          </a:p>
          <a:p>
            <a:pPr marL="342900" indent="-342900">
              <a:buClr>
                <a:srgbClr val="333399"/>
              </a:buClr>
              <a:buSzPct val="85000"/>
              <a:buFont typeface="Wingdings"/>
              <a:buChar char="Ø"/>
              <a:defRPr/>
            </a:pPr>
            <a:r>
              <a:rPr lang="bg-BG" sz="2000">
                <a:latin typeface="Arial"/>
              </a:rPr>
              <a:t>Основни задачи на този анализ са:</a:t>
            </a:r>
            <a:endParaRPr/>
          </a:p>
          <a:p>
            <a:pPr>
              <a:buClr>
                <a:srgbClr val="333399"/>
              </a:buClr>
              <a:buSzPct val="85000"/>
              <a:defRPr/>
            </a:pPr>
            <a:endParaRPr lang="bg-BG" sz="2000">
              <a:latin typeface="Arial"/>
            </a:endParaRPr>
          </a:p>
          <a:p>
            <a:pPr marL="342900" indent="-342900">
              <a:buClr>
                <a:srgbClr val="333399"/>
              </a:buClr>
              <a:buSzPct val="85000"/>
              <a:buFont typeface="Wingdings"/>
              <a:buChar char="ü"/>
              <a:defRPr/>
            </a:pPr>
            <a:r>
              <a:rPr lang="bg-BG" sz="2000">
                <a:latin typeface="Arial"/>
              </a:rPr>
              <a:t>Определяне на положенията на звената и траекториите на определени точки;</a:t>
            </a:r>
            <a:endParaRPr/>
          </a:p>
          <a:p>
            <a:pPr>
              <a:buClr>
                <a:srgbClr val="333399"/>
              </a:buClr>
              <a:buSzPct val="85000"/>
              <a:defRPr/>
            </a:pPr>
            <a:endParaRPr lang="bg-BG" sz="2000">
              <a:latin typeface="Arial"/>
            </a:endParaRPr>
          </a:p>
          <a:p>
            <a:pPr marL="342900" indent="-342900">
              <a:buClr>
                <a:srgbClr val="333399"/>
              </a:buClr>
              <a:buSzPct val="85000"/>
              <a:buFont typeface="Wingdings"/>
              <a:buChar char="ü"/>
              <a:defRPr/>
            </a:pPr>
            <a:r>
              <a:rPr lang="bg-BG" sz="2000">
                <a:latin typeface="Arial"/>
              </a:rPr>
              <a:t>Определяне на линейните скорости и ускоренията на точките, ъгловите скорости и ъгловите ускорения.</a:t>
            </a:r>
            <a:endParaRPr/>
          </a:p>
          <a:p>
            <a:pPr marL="342900" indent="-342900">
              <a:buClr>
                <a:srgbClr val="333399"/>
              </a:buClr>
              <a:buSzPct val="85000"/>
              <a:buFont typeface="Wingdings"/>
              <a:buChar char="ü"/>
              <a:defRPr/>
            </a:pPr>
            <a:endParaRPr lang="bg-BG" sz="2000">
              <a:latin typeface="Arial"/>
            </a:endParaRPr>
          </a:p>
          <a:p>
            <a:pPr algn="just">
              <a:buClr>
                <a:srgbClr val="333399"/>
              </a:buClr>
              <a:buSzPct val="85000"/>
              <a:defRPr/>
            </a:pPr>
            <a:r>
              <a:rPr lang="bg-BG" sz="2000">
                <a:latin typeface="Arial"/>
              </a:rPr>
              <a:t>Кинематичният анализ се провежда при </a:t>
            </a:r>
            <a:r>
              <a:rPr lang="bg-BG" sz="2000">
                <a:solidFill>
                  <a:srgbClr val="333399"/>
                </a:solidFill>
                <a:latin typeface="Arial"/>
              </a:rPr>
              <a:t>зададена схема на механизма, размери на звената и закон за движение на началното звено (началните звена). </a:t>
            </a:r>
            <a:r>
              <a:rPr lang="bg-BG" sz="2000">
                <a:latin typeface="Arial"/>
              </a:rPr>
              <a:t>Използват се аналитични, графични и графо-аналитични методи за анализ на механизмите.</a:t>
            </a:r>
            <a:endParaRPr/>
          </a:p>
          <a:p>
            <a:pPr marL="342900" indent="-342900">
              <a:buClr>
                <a:srgbClr val="333399"/>
              </a:buClr>
              <a:buSzPct val="85000"/>
              <a:buFont typeface="Wingdings"/>
              <a:buChar char="Ø"/>
              <a:defRPr/>
            </a:pPr>
            <a:endParaRPr lang="bg-BG" sz="2000">
              <a:latin typeface="Arial"/>
            </a:endParaRPr>
          </a:p>
        </p:txBody>
      </p:sp>
      <p:pic>
        <p:nvPicPr>
          <p:cNvPr id="5" name="Picture 4" descr="Logo-TU-blue-3D"/>
          <p:cNvPicPr>
            <a:picLocks noChangeAspect="1" noChangeArrowheads="1"/>
          </p:cNvPicPr>
          <p:nvPr/>
        </p:nvPicPr>
        <p:blipFill>
          <a:blip r:embed="rId3"/>
          <a:stretch/>
        </p:blipFill>
        <p:spPr bwMode="auto">
          <a:xfrm>
            <a:off x="179512" y="206250"/>
            <a:ext cx="714380" cy="71438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57200" y="116632"/>
            <a:ext cx="8229600" cy="792087"/>
          </a:xfrm>
        </p:spPr>
        <p:txBody>
          <a:bodyPr/>
          <a:lstStyle/>
          <a:p>
            <a:pPr>
              <a:defRPr/>
            </a:pPr>
            <a:r>
              <a:rPr lang="bg-BG" sz="2400">
                <a:solidFill>
                  <a:srgbClr val="C00000"/>
                </a:solidFill>
                <a:latin typeface="Arial"/>
                <a:cs typeface="Arial"/>
              </a:rPr>
              <a:t>Кинематичен анализ на равнинни механизми</a:t>
            </a:r>
            <a:endParaRPr lang="bg-BG" sz="2400"/>
          </a:p>
        </p:txBody>
      </p:sp>
      <p:sp>
        <p:nvSpPr>
          <p:cNvPr id="3" name="Content Placeholder 2"/>
          <p:cNvSpPr>
            <a:spLocks noGrp="1"/>
          </p:cNvSpPr>
          <p:nvPr>
            <p:ph idx="1"/>
          </p:nvPr>
        </p:nvSpPr>
        <p:spPr bwMode="auto">
          <a:xfrm>
            <a:off x="457200" y="1124744"/>
            <a:ext cx="8435280" cy="4971256"/>
          </a:xfrm>
        </p:spPr>
        <p:txBody>
          <a:bodyPr/>
          <a:lstStyle/>
          <a:p>
            <a:pPr>
              <a:defRPr/>
            </a:pPr>
            <a:r>
              <a:rPr lang="bg-BG" sz="2000">
                <a:solidFill>
                  <a:srgbClr val="FF0000"/>
                </a:solidFill>
                <a:latin typeface="Arial"/>
                <a:cs typeface="Arial"/>
              </a:rPr>
              <a:t>Положение на звената, траектории</a:t>
            </a:r>
            <a:endParaRPr/>
          </a:p>
          <a:p>
            <a:pPr marL="0" indent="0">
              <a:buNone/>
              <a:defRPr/>
            </a:pPr>
            <a:r>
              <a:rPr lang="bg-BG" sz="2000">
                <a:latin typeface="Arial"/>
                <a:cs typeface="Arial"/>
              </a:rPr>
              <a:t>При графичните решения схемата на механизма и различните параметри на движенията се изобразяват на чертежите условно, в подходящо избрани мащаби – </a:t>
            </a:r>
            <a:r>
              <a:rPr lang="bg-BG" sz="2000">
                <a:solidFill>
                  <a:srgbClr val="333399"/>
                </a:solidFill>
                <a:latin typeface="Arial"/>
                <a:cs typeface="Arial"/>
              </a:rPr>
              <a:t>мащабни модули</a:t>
            </a:r>
            <a:r>
              <a:rPr lang="bg-BG" sz="2000">
                <a:latin typeface="Arial"/>
                <a:cs typeface="Arial"/>
              </a:rPr>
              <a:t>.</a:t>
            </a:r>
            <a:endParaRPr/>
          </a:p>
          <a:p>
            <a:pPr marL="0" indent="0">
              <a:buNone/>
              <a:defRPr/>
            </a:pPr>
            <a:endParaRPr lang="bg-BG" sz="2000">
              <a:latin typeface="Arial"/>
              <a:cs typeface="Arial"/>
            </a:endParaRPr>
          </a:p>
          <a:p>
            <a:pPr marL="0" indent="0">
              <a:buNone/>
              <a:defRPr/>
            </a:pPr>
            <a:r>
              <a:rPr lang="bg-BG" sz="2000">
                <a:solidFill>
                  <a:srgbClr val="333399"/>
                </a:solidFill>
                <a:latin typeface="Arial"/>
                <a:cs typeface="Arial"/>
              </a:rPr>
              <a:t>Мащабен модул </a:t>
            </a:r>
            <a:r>
              <a:rPr lang="bg-BG" sz="2000">
                <a:latin typeface="Arial"/>
                <a:cs typeface="Arial"/>
              </a:rPr>
              <a:t>– отношението между действителната големина на величината, изразена в съответните единици, и дължината на отсечката, която изобразява тази величина на чертежа в милиметри.</a:t>
            </a:r>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67</a:t>
            </a:fld>
            <a:endParaRPr lang="bg-BG"/>
          </a:p>
        </p:txBody>
      </p:sp>
      <p:pic>
        <p:nvPicPr>
          <p:cNvPr id="6" name="Picture 5"/>
          <p:cNvPicPr>
            <a:picLocks noChangeAspect="1"/>
          </p:cNvPicPr>
          <p:nvPr/>
        </p:nvPicPr>
        <p:blipFill>
          <a:blip r:embed="rId3"/>
          <a:stretch/>
        </p:blipFill>
        <p:spPr bwMode="auto">
          <a:xfrm>
            <a:off x="457200" y="4221088"/>
            <a:ext cx="2663389" cy="1115369"/>
          </a:xfrm>
          <a:prstGeom prst="rect">
            <a:avLst/>
          </a:prstGeom>
        </p:spPr>
      </p:pic>
      <p:pic>
        <p:nvPicPr>
          <p:cNvPr id="7" name="Picture 6"/>
          <p:cNvPicPr>
            <a:picLocks noChangeAspect="1"/>
          </p:cNvPicPr>
          <p:nvPr/>
        </p:nvPicPr>
        <p:blipFill>
          <a:blip r:embed="rId4"/>
          <a:stretch/>
        </p:blipFill>
        <p:spPr bwMode="auto">
          <a:xfrm>
            <a:off x="5464773" y="4141219"/>
            <a:ext cx="3204261" cy="1145694"/>
          </a:xfrm>
          <a:prstGeom prst="rect">
            <a:avLst/>
          </a:prstGeom>
        </p:spPr>
      </p:pic>
      <p:pic>
        <p:nvPicPr>
          <p:cNvPr id="8" name="Picture 7"/>
          <p:cNvPicPr>
            <a:picLocks noChangeAspect="1"/>
          </p:cNvPicPr>
          <p:nvPr/>
        </p:nvPicPr>
        <p:blipFill>
          <a:blip r:embed="rId5"/>
          <a:stretch/>
        </p:blipFill>
        <p:spPr bwMode="auto">
          <a:xfrm>
            <a:off x="3120589" y="5367832"/>
            <a:ext cx="2848131" cy="1142470"/>
          </a:xfrm>
          <a:prstGeom prst="rect">
            <a:avLst/>
          </a:prstGeom>
        </p:spPr>
      </p:pic>
      <p:pic>
        <p:nvPicPr>
          <p:cNvPr id="9" name="Picture 8" descr="Logo-TU-blue-3D"/>
          <p:cNvPicPr>
            <a:picLocks noChangeAspect="1" noChangeArrowheads="1"/>
          </p:cNvPicPr>
          <p:nvPr/>
        </p:nvPicPr>
        <p:blipFill>
          <a:blip r:embed="rId6"/>
          <a:stretch/>
        </p:blipFill>
        <p:spPr bwMode="auto">
          <a:xfrm>
            <a:off x="179512" y="194340"/>
            <a:ext cx="714380" cy="71438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57200" y="188640"/>
            <a:ext cx="8229600" cy="792087"/>
          </a:xfrm>
        </p:spPr>
        <p:txBody>
          <a:bodyPr/>
          <a:lstStyle/>
          <a:p>
            <a:pPr>
              <a:defRPr/>
            </a:pPr>
            <a:r>
              <a:rPr lang="bg-BG" sz="2400">
                <a:solidFill>
                  <a:srgbClr val="C00000"/>
                </a:solidFill>
                <a:latin typeface="Arial"/>
                <a:cs typeface="Arial"/>
              </a:rPr>
              <a:t>Кинематичен анализ на равнинни механизми</a:t>
            </a:r>
            <a:endParaRPr lang="bg-BG" sz="2400"/>
          </a:p>
        </p:txBody>
      </p:sp>
      <p:sp>
        <p:nvSpPr>
          <p:cNvPr id="3" name="Content Placeholder 2"/>
          <p:cNvSpPr>
            <a:spLocks noGrp="1"/>
          </p:cNvSpPr>
          <p:nvPr>
            <p:ph idx="1"/>
          </p:nvPr>
        </p:nvSpPr>
        <p:spPr bwMode="auto">
          <a:xfrm>
            <a:off x="338233" y="1085528"/>
            <a:ext cx="8496944" cy="4824536"/>
          </a:xfrm>
        </p:spPr>
        <p:txBody>
          <a:bodyPr/>
          <a:lstStyle/>
          <a:p>
            <a:pPr>
              <a:buFont typeface="Wingdings"/>
              <a:buChar char="Ø"/>
              <a:defRPr/>
            </a:pPr>
            <a:r>
              <a:rPr lang="bg-BG" sz="2000">
                <a:latin typeface="Arial"/>
                <a:cs typeface="Arial"/>
              </a:rPr>
              <a:t>Графичната зависимост между преместването на дадено изпълнително звено (ъглово или линейно) и преместването на началното звено се нарича </a:t>
            </a:r>
            <a:r>
              <a:rPr lang="bg-BG" sz="2000">
                <a:solidFill>
                  <a:srgbClr val="333399"/>
                </a:solidFill>
                <a:latin typeface="Arial"/>
                <a:cs typeface="Arial"/>
              </a:rPr>
              <a:t>функция на положението на механизма</a:t>
            </a:r>
            <a:r>
              <a:rPr lang="bg-BG" sz="2000">
                <a:latin typeface="Arial"/>
                <a:cs typeface="Arial"/>
              </a:rPr>
              <a:t>.</a:t>
            </a:r>
            <a:endParaRPr/>
          </a:p>
          <a:p>
            <a:pPr>
              <a:defRPr/>
            </a:pPr>
            <a:endParaRPr lang="bg-BG" sz="2000">
              <a:latin typeface="Arial"/>
              <a:cs typeface="Arial"/>
            </a:endParaRPr>
          </a:p>
          <a:p>
            <a:pPr>
              <a:buFont typeface="Wingdings"/>
              <a:buChar char="Ø"/>
              <a:defRPr/>
            </a:pPr>
            <a:r>
              <a:rPr lang="bg-BG" sz="2000">
                <a:solidFill>
                  <a:srgbClr val="333399"/>
                </a:solidFill>
                <a:latin typeface="Arial"/>
                <a:cs typeface="Arial"/>
              </a:rPr>
              <a:t>Предавателно отношение</a:t>
            </a:r>
            <a:r>
              <a:rPr lang="bg-BG" sz="2000">
                <a:latin typeface="Arial"/>
                <a:cs typeface="Arial"/>
              </a:rPr>
              <a:t>, или </a:t>
            </a:r>
            <a:r>
              <a:rPr lang="bg-BG" sz="2000">
                <a:solidFill>
                  <a:srgbClr val="333399"/>
                </a:solidFill>
                <a:latin typeface="Arial"/>
                <a:cs typeface="Arial"/>
              </a:rPr>
              <a:t>първа предавателна функция</a:t>
            </a:r>
            <a:r>
              <a:rPr lang="bg-BG" sz="2000">
                <a:latin typeface="Arial"/>
                <a:cs typeface="Arial"/>
              </a:rPr>
              <a:t> - отношението между елементарните премествания на съответните звена, например между тези на изпълнителното и началното звено.</a:t>
            </a:r>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68</a:t>
            </a:fld>
            <a:endParaRPr lang="bg-BG"/>
          </a:p>
        </p:txBody>
      </p:sp>
      <p:pic>
        <p:nvPicPr>
          <p:cNvPr id="5" name="Picture 4"/>
          <p:cNvPicPr>
            <a:picLocks noChangeAspect="1"/>
          </p:cNvPicPr>
          <p:nvPr/>
        </p:nvPicPr>
        <p:blipFill>
          <a:blip r:embed="rId3"/>
          <a:stretch/>
        </p:blipFill>
        <p:spPr bwMode="auto">
          <a:xfrm>
            <a:off x="499997" y="4238222"/>
            <a:ext cx="8173415" cy="1262696"/>
          </a:xfrm>
          <a:prstGeom prst="rect">
            <a:avLst/>
          </a:prstGeom>
        </p:spPr>
      </p:pic>
      <p:pic>
        <p:nvPicPr>
          <p:cNvPr id="7" name="Picture 6" descr="Logo-TU-blue-3D"/>
          <p:cNvPicPr>
            <a:picLocks noChangeAspect="1" noChangeArrowheads="1"/>
          </p:cNvPicPr>
          <p:nvPr/>
        </p:nvPicPr>
        <p:blipFill>
          <a:blip r:embed="rId4"/>
          <a:stretch/>
        </p:blipFill>
        <p:spPr bwMode="auto">
          <a:xfrm>
            <a:off x="251520" y="188640"/>
            <a:ext cx="714380" cy="71438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42909" y="476080"/>
            <a:ext cx="8043890" cy="595466"/>
          </a:xfrm>
        </p:spPr>
        <p:txBody>
          <a:bodyPr/>
          <a:lstStyle/>
          <a:p>
            <a:pPr lvl="1">
              <a:defRPr/>
            </a:pPr>
            <a:r>
              <a:rPr lang="bg-BG" sz="2400" b="1">
                <a:solidFill>
                  <a:srgbClr val="C00000"/>
                </a:solidFill>
                <a:latin typeface="Arial"/>
              </a:rPr>
              <a:t>Класификация на механизмите - Елементарни лостови механизми</a:t>
            </a:r>
            <a:br>
              <a:rPr lang="bg-BG" sz="2400" b="1">
                <a:solidFill>
                  <a:srgbClr val="C00000"/>
                </a:solidFill>
                <a:latin typeface="Arial"/>
              </a:rPr>
            </a:br>
            <a:br>
              <a:rPr lang="bg-BG" sz="2200">
                <a:solidFill>
                  <a:srgbClr val="C00000"/>
                </a:solidFill>
                <a:latin typeface="Arial"/>
              </a:rPr>
            </a:br>
            <a:endParaRPr lang="bg-BG" sz="2200">
              <a:solidFill>
                <a:srgbClr val="C00000"/>
              </a:solidFill>
              <a:latin typeface="Arial"/>
            </a:endParaRPr>
          </a:p>
        </p:txBody>
      </p:sp>
      <p:sp>
        <p:nvSpPr>
          <p:cNvPr id="3" name="Content Placeholder 2"/>
          <p:cNvSpPr>
            <a:spLocks noGrp="1"/>
          </p:cNvSpPr>
          <p:nvPr>
            <p:ph idx="1"/>
          </p:nvPr>
        </p:nvSpPr>
        <p:spPr bwMode="auto">
          <a:xfrm>
            <a:off x="142844" y="5072074"/>
            <a:ext cx="4357718" cy="1357322"/>
          </a:xfrm>
        </p:spPr>
        <p:txBody>
          <a:bodyPr/>
          <a:lstStyle/>
          <a:p>
            <a:pPr>
              <a:buNone/>
              <a:defRPr/>
            </a:pPr>
            <a:r>
              <a:rPr lang="bg-BG" sz="1800">
                <a:solidFill>
                  <a:srgbClr val="000099"/>
                </a:solidFill>
                <a:latin typeface="Arial"/>
                <a:cs typeface="Arial"/>
              </a:rPr>
              <a:t>1. Шарнирен четиризвенен механизъм; </a:t>
            </a:r>
            <a:endParaRPr/>
          </a:p>
          <a:p>
            <a:pPr>
              <a:buNone/>
              <a:defRPr/>
            </a:pPr>
            <a:r>
              <a:rPr lang="bg-BG" sz="1800">
                <a:solidFill>
                  <a:srgbClr val="000099"/>
                </a:solidFill>
                <a:latin typeface="Arial"/>
                <a:cs typeface="Arial"/>
              </a:rPr>
              <a:t>2. Кулисен механизъм;</a:t>
            </a:r>
            <a:endParaRPr/>
          </a:p>
          <a:p>
            <a:pPr>
              <a:buNone/>
              <a:defRPr/>
            </a:pPr>
            <a:r>
              <a:rPr lang="bg-BG" sz="1800">
                <a:solidFill>
                  <a:srgbClr val="000099"/>
                </a:solidFill>
                <a:latin typeface="Arial"/>
                <a:cs typeface="Arial"/>
              </a:rPr>
              <a:t>3. Коляно-мотовилков механизъм; </a:t>
            </a:r>
            <a:endParaRPr lang="en-US" sz="1800">
              <a:solidFill>
                <a:srgbClr val="000099"/>
              </a:solidFill>
              <a:latin typeface="Arial"/>
              <a:cs typeface="Arial"/>
            </a:endParaRPr>
          </a:p>
          <a:p>
            <a:pPr>
              <a:buNone/>
              <a:defRPr/>
            </a:pPr>
            <a:endParaRPr lang="en-US" sz="2000">
              <a:latin typeface="Arial"/>
              <a:cs typeface="Arial"/>
            </a:endParaRPr>
          </a:p>
          <a:p>
            <a:pPr>
              <a:buNone/>
              <a:defRPr/>
            </a:pPr>
            <a:endParaRPr lang="bg-BG" sz="2000">
              <a:latin typeface="Arial"/>
              <a:cs typeface="Arial"/>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69</a:t>
            </a:fld>
            <a:endParaRPr lang="bg-BG"/>
          </a:p>
        </p:txBody>
      </p:sp>
      <p:pic>
        <p:nvPicPr>
          <p:cNvPr id="5" name="Picture 4"/>
          <p:cNvPicPr>
            <a:picLocks noChangeAspect="1"/>
          </p:cNvPicPr>
          <p:nvPr/>
        </p:nvPicPr>
        <p:blipFill>
          <a:blip r:embed="rId3"/>
          <a:stretch/>
        </p:blipFill>
        <p:spPr bwMode="auto">
          <a:xfrm>
            <a:off x="1056401" y="976382"/>
            <a:ext cx="7031198" cy="3952580"/>
          </a:xfrm>
          <a:prstGeom prst="rect">
            <a:avLst/>
          </a:prstGeom>
        </p:spPr>
      </p:pic>
      <p:sp>
        <p:nvSpPr>
          <p:cNvPr id="7" name="TextBox 6"/>
          <p:cNvSpPr txBox="1"/>
          <p:nvPr/>
        </p:nvSpPr>
        <p:spPr bwMode="auto">
          <a:xfrm>
            <a:off x="4643438" y="5429264"/>
            <a:ext cx="4000528" cy="369332"/>
          </a:xfrm>
          <a:prstGeom prst="rect">
            <a:avLst/>
          </a:prstGeom>
          <a:noFill/>
        </p:spPr>
        <p:txBody>
          <a:bodyPr wrap="square" rtlCol="0">
            <a:spAutoFit/>
          </a:bodyPr>
          <a:lstStyle/>
          <a:p>
            <a:pPr>
              <a:defRPr/>
            </a:pPr>
            <a:r>
              <a:rPr lang="bg-BG">
                <a:solidFill>
                  <a:srgbClr val="000099"/>
                </a:solidFill>
                <a:latin typeface="Arial"/>
              </a:rPr>
              <a:t>5. Синусен механизъм;</a:t>
            </a:r>
            <a:endParaRPr lang="en-US">
              <a:latin typeface="Arial"/>
            </a:endParaRPr>
          </a:p>
        </p:txBody>
      </p:sp>
      <p:sp>
        <p:nvSpPr>
          <p:cNvPr id="9" name="TextBox 8"/>
          <p:cNvSpPr txBox="1"/>
          <p:nvPr/>
        </p:nvSpPr>
        <p:spPr bwMode="auto">
          <a:xfrm>
            <a:off x="4643438" y="5072074"/>
            <a:ext cx="3929090" cy="369332"/>
          </a:xfrm>
          <a:prstGeom prst="rect">
            <a:avLst/>
          </a:prstGeom>
          <a:noFill/>
        </p:spPr>
        <p:txBody>
          <a:bodyPr wrap="square" rtlCol="0">
            <a:spAutoFit/>
          </a:bodyPr>
          <a:lstStyle/>
          <a:p>
            <a:pPr>
              <a:defRPr/>
            </a:pPr>
            <a:r>
              <a:rPr lang="bg-BG">
                <a:solidFill>
                  <a:srgbClr val="000099"/>
                </a:solidFill>
                <a:latin typeface="Arial"/>
              </a:rPr>
              <a:t>4. Тангенсен механизъм; </a:t>
            </a:r>
            <a:endParaRPr lang="en-US">
              <a:latin typeface="Arial"/>
            </a:endParaRPr>
          </a:p>
        </p:txBody>
      </p:sp>
      <p:sp>
        <p:nvSpPr>
          <p:cNvPr id="10" name="TextBox 9"/>
          <p:cNvSpPr txBox="1"/>
          <p:nvPr/>
        </p:nvSpPr>
        <p:spPr bwMode="auto">
          <a:xfrm>
            <a:off x="4643438" y="5786454"/>
            <a:ext cx="4214842" cy="369332"/>
          </a:xfrm>
          <a:prstGeom prst="rect">
            <a:avLst/>
          </a:prstGeom>
          <a:noFill/>
        </p:spPr>
        <p:txBody>
          <a:bodyPr wrap="square" rtlCol="0">
            <a:spAutoFit/>
          </a:bodyPr>
          <a:lstStyle/>
          <a:p>
            <a:pPr>
              <a:defRPr/>
            </a:pPr>
            <a:r>
              <a:rPr lang="bg-BG">
                <a:solidFill>
                  <a:srgbClr val="000099"/>
                </a:solidFill>
                <a:latin typeface="Arial"/>
              </a:rPr>
              <a:t>6. Елипсографен механизъм;</a:t>
            </a:r>
            <a:endParaRPr lang="en-US">
              <a:latin typeface="Arial"/>
            </a:endParaRPr>
          </a:p>
        </p:txBody>
      </p:sp>
      <p:sp>
        <p:nvSpPr>
          <p:cNvPr id="11" name="TextBox 10"/>
          <p:cNvSpPr txBox="1"/>
          <p:nvPr/>
        </p:nvSpPr>
        <p:spPr bwMode="auto">
          <a:xfrm>
            <a:off x="4633913" y="6131502"/>
            <a:ext cx="4929222" cy="369332"/>
          </a:xfrm>
          <a:prstGeom prst="rect">
            <a:avLst/>
          </a:prstGeom>
          <a:noFill/>
        </p:spPr>
        <p:txBody>
          <a:bodyPr wrap="square" rtlCol="0">
            <a:spAutoFit/>
          </a:bodyPr>
          <a:lstStyle/>
          <a:p>
            <a:pPr>
              <a:defRPr/>
            </a:pPr>
            <a:r>
              <a:rPr lang="bg-BG">
                <a:solidFill>
                  <a:srgbClr val="000099"/>
                </a:solidFill>
                <a:latin typeface="Arial"/>
              </a:rPr>
              <a:t>7. Механизъм на Олдхамов съединител.</a:t>
            </a:r>
            <a:endParaRPr/>
          </a:p>
        </p:txBody>
      </p:sp>
      <p:pic>
        <p:nvPicPr>
          <p:cNvPr id="12" name="Picture 11" descr="Logo-TU-blue-3D"/>
          <p:cNvPicPr>
            <a:picLocks noChangeAspect="1" noChangeArrowheads="1"/>
          </p:cNvPicPr>
          <p:nvPr/>
        </p:nvPicPr>
        <p:blipFill>
          <a:blip r:embed="rId4"/>
          <a:stretch/>
        </p:blipFill>
        <p:spPr bwMode="auto">
          <a:xfrm>
            <a:off x="142844" y="102349"/>
            <a:ext cx="714380" cy="7143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116632"/>
            <a:ext cx="7829576" cy="669162"/>
          </a:xfrm>
        </p:spPr>
        <p:txBody>
          <a:bodyPr/>
          <a:lstStyle/>
          <a:p>
            <a:r>
              <a:rPr lang="bg-BG" sz="2000" dirty="0">
                <a:solidFill>
                  <a:srgbClr val="C00000"/>
                </a:solidFill>
                <a:latin typeface="Arial" pitchFamily="34" charset="0"/>
                <a:cs typeface="Arial" pitchFamily="34" charset="0"/>
              </a:rPr>
              <a:t>Степени на свобода на точка. </a:t>
            </a:r>
            <a:r>
              <a:rPr lang="bg-BG" sz="2000" dirty="0">
                <a:solidFill>
                  <a:schemeClr val="tx1"/>
                </a:solidFill>
                <a:latin typeface="Arial" pitchFamily="34" charset="0"/>
                <a:cs typeface="Arial" pitchFamily="34" charset="0"/>
              </a:rPr>
              <a:t>Положението на точка М в </a:t>
            </a:r>
            <a:r>
              <a:rPr lang="en-US" sz="2000" dirty="0">
                <a:solidFill>
                  <a:schemeClr val="tx1"/>
                </a:solidFill>
                <a:latin typeface="Arial" pitchFamily="34" charset="0"/>
                <a:cs typeface="Arial" pitchFamily="34" charset="0"/>
              </a:rPr>
              <a:t>R</a:t>
            </a:r>
            <a:r>
              <a:rPr lang="en-US" sz="1600" dirty="0">
                <a:solidFill>
                  <a:schemeClr val="tx1"/>
                </a:solidFill>
                <a:latin typeface="Arial" pitchFamily="34" charset="0"/>
                <a:cs typeface="Arial" pitchFamily="34" charset="0"/>
              </a:rPr>
              <a:t>3 </a:t>
            </a:r>
            <a:r>
              <a:rPr lang="bg-BG" sz="2000" dirty="0">
                <a:solidFill>
                  <a:schemeClr val="tx1"/>
                </a:solidFill>
                <a:latin typeface="Arial" pitchFamily="34" charset="0"/>
                <a:cs typeface="Arial" pitchFamily="34" charset="0"/>
              </a:rPr>
              <a:t>може да се определи чрез:</a:t>
            </a:r>
            <a:endParaRPr lang="bg-BG" sz="1600" dirty="0">
              <a:solidFill>
                <a:schemeClr val="tx1"/>
              </a:solidFill>
              <a:latin typeface="Arial" pitchFamily="34" charset="0"/>
              <a:cs typeface="Arial" pitchFamily="34" charset="0"/>
            </a:endParaRPr>
          </a:p>
        </p:txBody>
      </p:sp>
      <p:sp>
        <p:nvSpPr>
          <p:cNvPr id="3" name="Content Placeholder 2"/>
          <p:cNvSpPr>
            <a:spLocks noGrp="1"/>
          </p:cNvSpPr>
          <p:nvPr>
            <p:ph idx="1"/>
          </p:nvPr>
        </p:nvSpPr>
        <p:spPr>
          <a:xfrm>
            <a:off x="-94218" y="5432371"/>
            <a:ext cx="9238218" cy="1428760"/>
          </a:xfrm>
        </p:spPr>
        <p:txBody>
          <a:bodyPr/>
          <a:lstStyle/>
          <a:p>
            <a:pPr algn="just">
              <a:buFont typeface="Wingdings" pitchFamily="2" charset="2"/>
              <a:buChar char="Ø"/>
            </a:pPr>
            <a:r>
              <a:rPr lang="ru-RU" sz="2000" dirty="0">
                <a:latin typeface="Arial" pitchFamily="34" charset="0"/>
                <a:cs typeface="Arial" pitchFamily="34" charset="0"/>
              </a:rPr>
              <a:t>Обобщените координати (независими параметри) на дадена точка е прието да се нарича</a:t>
            </a:r>
            <a:r>
              <a:rPr lang="bg-BG" sz="2000" dirty="0">
                <a:latin typeface="Arial" pitchFamily="34" charset="0"/>
                <a:cs typeface="Arial" pitchFamily="34" charset="0"/>
              </a:rPr>
              <a:t>т </a:t>
            </a:r>
            <a:r>
              <a:rPr lang="ru-RU" sz="2000" dirty="0">
                <a:solidFill>
                  <a:srgbClr val="3333CC"/>
                </a:solidFill>
                <a:latin typeface="Arial" pitchFamily="34" charset="0"/>
                <a:cs typeface="Arial" pitchFamily="34" charset="0"/>
              </a:rPr>
              <a:t>степени на свобода </a:t>
            </a:r>
            <a:r>
              <a:rPr lang="ru-RU" sz="2000" dirty="0">
                <a:latin typeface="Arial" pitchFamily="34" charset="0"/>
                <a:cs typeface="Arial" pitchFamily="34" charset="0"/>
              </a:rPr>
              <a:t>на точката. Точка в </a:t>
            </a:r>
            <a:r>
              <a:rPr lang="ru-RU" sz="2000" dirty="0" err="1">
                <a:solidFill>
                  <a:srgbClr val="3333CC"/>
                </a:solidFill>
                <a:latin typeface="Arial" pitchFamily="34" charset="0"/>
                <a:cs typeface="Arial" pitchFamily="34" charset="0"/>
              </a:rPr>
              <a:t>тримерното</a:t>
            </a:r>
            <a:r>
              <a:rPr lang="ru-RU" sz="2000" dirty="0">
                <a:solidFill>
                  <a:srgbClr val="3333CC"/>
                </a:solidFill>
                <a:latin typeface="Arial" pitchFamily="34" charset="0"/>
                <a:cs typeface="Arial" pitchFamily="34" charset="0"/>
              </a:rPr>
              <a:t> пространство </a:t>
            </a:r>
            <a:r>
              <a:rPr lang="ru-RU" sz="2000" dirty="0" err="1">
                <a:latin typeface="Arial" pitchFamily="34" charset="0"/>
                <a:cs typeface="Arial" pitchFamily="34" charset="0"/>
              </a:rPr>
              <a:t>има</a:t>
            </a:r>
            <a:r>
              <a:rPr lang="ru-RU" sz="2000" dirty="0">
                <a:latin typeface="Arial" pitchFamily="34" charset="0"/>
                <a:cs typeface="Arial" pitchFamily="34" charset="0"/>
              </a:rPr>
              <a:t> </a:t>
            </a:r>
            <a:r>
              <a:rPr lang="ru-RU" sz="2000" dirty="0">
                <a:solidFill>
                  <a:srgbClr val="3333CC"/>
                </a:solidFill>
                <a:latin typeface="Arial" pitchFamily="34" charset="0"/>
                <a:cs typeface="Arial" pitchFamily="34" charset="0"/>
              </a:rPr>
              <a:t>3</a:t>
            </a:r>
            <a:r>
              <a:rPr lang="ru-RU" sz="2000" dirty="0">
                <a:latin typeface="Arial" pitchFamily="34" charset="0"/>
                <a:cs typeface="Arial" pitchFamily="34" charset="0"/>
              </a:rPr>
              <a:t> степени на свобода, а в </a:t>
            </a:r>
            <a:r>
              <a:rPr lang="ru-RU" sz="2000" dirty="0" err="1">
                <a:solidFill>
                  <a:srgbClr val="3333CC"/>
                </a:solidFill>
                <a:latin typeface="Arial" pitchFamily="34" charset="0"/>
                <a:cs typeface="Arial" pitchFamily="34" charset="0"/>
              </a:rPr>
              <a:t>двумерното</a:t>
            </a:r>
            <a:r>
              <a:rPr lang="ru-RU" sz="2000" dirty="0">
                <a:latin typeface="Arial" pitchFamily="34" charset="0"/>
                <a:cs typeface="Arial" pitchFamily="34" charset="0"/>
              </a:rPr>
              <a:t> </a:t>
            </a:r>
            <a:r>
              <a:rPr lang="ru-RU" sz="2000" dirty="0">
                <a:solidFill>
                  <a:srgbClr val="3333CC"/>
                </a:solidFill>
                <a:latin typeface="Arial" pitchFamily="34" charset="0"/>
                <a:cs typeface="Arial" pitchFamily="34" charset="0"/>
              </a:rPr>
              <a:t>пространство – 2 </a:t>
            </a:r>
            <a:r>
              <a:rPr lang="ru-RU" sz="2000" dirty="0">
                <a:latin typeface="Arial" pitchFamily="34" charset="0"/>
                <a:cs typeface="Arial" pitchFamily="34" charset="0"/>
              </a:rPr>
              <a:t>степени на свобода.</a:t>
            </a:r>
            <a:endParaRPr lang="en-US" sz="2000" dirty="0">
              <a:latin typeface="Arial" pitchFamily="34" charset="0"/>
              <a:cs typeface="Arial" pitchFamily="34" charset="0"/>
            </a:endParaRPr>
          </a:p>
          <a:p>
            <a:pPr>
              <a:buNone/>
            </a:pPr>
            <a:endParaRPr lang="bg-BG" sz="2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BFE999D1-F9A4-4778-B8C7-0170286633BE}" type="slidenum">
              <a:rPr lang="bg-BG" smtClean="0"/>
              <a:pPr/>
              <a:t>7</a:t>
            </a:fld>
            <a:endParaRPr lang="bg-BG" dirty="0"/>
          </a:p>
        </p:txBody>
      </p:sp>
      <p:pic>
        <p:nvPicPr>
          <p:cNvPr id="191490" name="Picture 2"/>
          <p:cNvPicPr>
            <a:picLocks noChangeAspect="1" noChangeArrowheads="1"/>
          </p:cNvPicPr>
          <p:nvPr/>
        </p:nvPicPr>
        <p:blipFill>
          <a:blip r:embed="rId3"/>
          <a:srcRect/>
          <a:stretch>
            <a:fillRect/>
          </a:stretch>
        </p:blipFill>
        <p:spPr bwMode="auto">
          <a:xfrm>
            <a:off x="4714876" y="928670"/>
            <a:ext cx="4280424" cy="3643338"/>
          </a:xfrm>
          <a:prstGeom prst="rect">
            <a:avLst/>
          </a:prstGeom>
          <a:noFill/>
          <a:ln w="9525">
            <a:noFill/>
            <a:miter lim="800000"/>
            <a:headEnd/>
            <a:tailEnd/>
          </a:ln>
          <a:effectLst/>
        </p:spPr>
      </p:pic>
      <p:graphicFrame>
        <p:nvGraphicFramePr>
          <p:cNvPr id="191491" name="Object 3"/>
          <p:cNvGraphicFramePr>
            <a:graphicFrameLocks noChangeAspect="1"/>
          </p:cNvGraphicFramePr>
          <p:nvPr>
            <p:extLst>
              <p:ext uri="{D42A27DB-BD31-4B8C-83A1-F6EECF244321}">
                <p14:modId xmlns:p14="http://schemas.microsoft.com/office/powerpoint/2010/main" val="1164026055"/>
              </p:ext>
            </p:extLst>
          </p:nvPr>
        </p:nvGraphicFramePr>
        <p:xfrm>
          <a:off x="214282" y="1031311"/>
          <a:ext cx="1606511" cy="1370340"/>
        </p:xfrm>
        <a:graphic>
          <a:graphicData uri="http://schemas.openxmlformats.org/presentationml/2006/ole">
            <mc:AlternateContent xmlns:mc="http://schemas.openxmlformats.org/markup-compatibility/2006">
              <mc:Choice xmlns:v="urn:schemas-microsoft-com:vml" Requires="v">
                <p:oleObj name="Equation" r:id="rId4" imgW="609336" imgH="495085" progId="">
                  <p:embed/>
                </p:oleObj>
              </mc:Choice>
              <mc:Fallback>
                <p:oleObj name="Equation" r:id="rId4" imgW="609336" imgH="495085" progId="">
                  <p:embed/>
                  <p:pic>
                    <p:nvPicPr>
                      <p:cNvPr id="0" name="Picture 1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82" y="1031311"/>
                        <a:ext cx="1606511" cy="1370340"/>
                      </a:xfrm>
                      <a:prstGeom prst="rect">
                        <a:avLst/>
                      </a:prstGeom>
                      <a:noFill/>
                      <a:ln w="9525">
                        <a:solidFill>
                          <a:srgbClr val="B95B2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2" name="Object 4"/>
          <p:cNvGraphicFramePr>
            <a:graphicFrameLocks noChangeAspect="1"/>
          </p:cNvGraphicFramePr>
          <p:nvPr>
            <p:extLst>
              <p:ext uri="{D42A27DB-BD31-4B8C-83A1-F6EECF244321}">
                <p14:modId xmlns:p14="http://schemas.microsoft.com/office/powerpoint/2010/main" val="1506406987"/>
              </p:ext>
            </p:extLst>
          </p:nvPr>
        </p:nvGraphicFramePr>
        <p:xfrm>
          <a:off x="2214546" y="1031311"/>
          <a:ext cx="2266331" cy="1370340"/>
        </p:xfrm>
        <a:graphic>
          <a:graphicData uri="http://schemas.openxmlformats.org/presentationml/2006/ole">
            <mc:AlternateContent xmlns:mc="http://schemas.openxmlformats.org/markup-compatibility/2006">
              <mc:Choice xmlns:v="urn:schemas-microsoft-com:vml" Requires="v">
                <p:oleObj name="Equation" r:id="rId6" imgW="901309" imgH="545863" progId="">
                  <p:embed/>
                </p:oleObj>
              </mc:Choice>
              <mc:Fallback>
                <p:oleObj name="Equation" r:id="rId6" imgW="901309" imgH="545863" progId="">
                  <p:embed/>
                  <p:pic>
                    <p:nvPicPr>
                      <p:cNvPr id="0" name="Picture 1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4546" y="1031311"/>
                        <a:ext cx="2266331" cy="1370340"/>
                      </a:xfrm>
                      <a:prstGeom prst="rect">
                        <a:avLst/>
                      </a:prstGeom>
                      <a:noFill/>
                      <a:ln w="9525">
                        <a:solidFill>
                          <a:srgbClr val="B95B2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42844" y="2495673"/>
            <a:ext cx="1857388" cy="1015663"/>
          </a:xfrm>
          <a:prstGeom prst="rect">
            <a:avLst/>
          </a:prstGeom>
          <a:noFill/>
        </p:spPr>
        <p:txBody>
          <a:bodyPr wrap="square" rtlCol="0">
            <a:spAutoFit/>
          </a:bodyPr>
          <a:lstStyle/>
          <a:p>
            <a:r>
              <a:rPr lang="bg-BG" sz="2000" dirty="0">
                <a:solidFill>
                  <a:srgbClr val="333399"/>
                </a:solidFill>
                <a:latin typeface="Arial" pitchFamily="34" charset="0"/>
              </a:rPr>
              <a:t>Цилиндрични</a:t>
            </a:r>
          </a:p>
          <a:p>
            <a:r>
              <a:rPr lang="bg-BG" sz="2000" dirty="0">
                <a:solidFill>
                  <a:srgbClr val="333399"/>
                </a:solidFill>
                <a:latin typeface="Arial" pitchFamily="34" charset="0"/>
              </a:rPr>
              <a:t>координати</a:t>
            </a:r>
            <a:r>
              <a:rPr lang="bg-BG" sz="2000" dirty="0">
                <a:latin typeface="Arial" pitchFamily="34" charset="0"/>
              </a:rPr>
              <a:t>: </a:t>
            </a:r>
            <a:r>
              <a:rPr lang="el-GR" sz="2000" dirty="0">
                <a:solidFill>
                  <a:srgbClr val="FF0000"/>
                </a:solidFill>
                <a:latin typeface="Arial" pitchFamily="34" charset="0"/>
              </a:rPr>
              <a:t>ρ</a:t>
            </a:r>
            <a:r>
              <a:rPr lang="bg-BG" sz="2000" dirty="0">
                <a:solidFill>
                  <a:srgbClr val="FF0000"/>
                </a:solidFill>
                <a:latin typeface="Arial" pitchFamily="34" charset="0"/>
              </a:rPr>
              <a:t>, </a:t>
            </a:r>
            <a:r>
              <a:rPr lang="el-GR" sz="2000" dirty="0">
                <a:solidFill>
                  <a:srgbClr val="FF0000"/>
                </a:solidFill>
                <a:latin typeface="Arial" pitchFamily="34" charset="0"/>
              </a:rPr>
              <a:t>φ</a:t>
            </a:r>
            <a:r>
              <a:rPr lang="bg-BG" sz="2000" dirty="0">
                <a:solidFill>
                  <a:srgbClr val="FF0000"/>
                </a:solidFill>
                <a:latin typeface="Arial" pitchFamily="34" charset="0"/>
              </a:rPr>
              <a:t>, </a:t>
            </a:r>
            <a:r>
              <a:rPr lang="en-US" sz="2000" dirty="0">
                <a:solidFill>
                  <a:srgbClr val="FF0000"/>
                </a:solidFill>
                <a:latin typeface="Arial" pitchFamily="34" charset="0"/>
              </a:rPr>
              <a:t>z</a:t>
            </a:r>
            <a:r>
              <a:rPr lang="bg-BG" sz="1600" dirty="0">
                <a:solidFill>
                  <a:srgbClr val="FF0000"/>
                </a:solidFill>
                <a:latin typeface="Arial" pitchFamily="34" charset="0"/>
              </a:rPr>
              <a:t>м</a:t>
            </a:r>
          </a:p>
        </p:txBody>
      </p:sp>
      <p:sp>
        <p:nvSpPr>
          <p:cNvPr id="9" name="TextBox 8"/>
          <p:cNvSpPr txBox="1"/>
          <p:nvPr/>
        </p:nvSpPr>
        <p:spPr>
          <a:xfrm>
            <a:off x="2086565" y="2527839"/>
            <a:ext cx="2357454" cy="707886"/>
          </a:xfrm>
          <a:prstGeom prst="rect">
            <a:avLst/>
          </a:prstGeom>
          <a:noFill/>
        </p:spPr>
        <p:txBody>
          <a:bodyPr wrap="square" rtlCol="0">
            <a:spAutoFit/>
          </a:bodyPr>
          <a:lstStyle/>
          <a:p>
            <a:r>
              <a:rPr lang="bg-BG" sz="2000" dirty="0">
                <a:solidFill>
                  <a:srgbClr val="333399"/>
                </a:solidFill>
                <a:latin typeface="Arial" pitchFamily="34" charset="0"/>
              </a:rPr>
              <a:t>Сферични координати</a:t>
            </a:r>
            <a:r>
              <a:rPr lang="bg-BG" sz="2000" dirty="0">
                <a:latin typeface="Arial" pitchFamily="34" charset="0"/>
              </a:rPr>
              <a:t>: </a:t>
            </a:r>
            <a:r>
              <a:rPr lang="en-US" sz="2000" dirty="0">
                <a:solidFill>
                  <a:srgbClr val="FF0000"/>
                </a:solidFill>
                <a:latin typeface="Arial" pitchFamily="34" charset="0"/>
              </a:rPr>
              <a:t>r, </a:t>
            </a:r>
            <a:r>
              <a:rPr lang="el-GR" sz="2000" dirty="0">
                <a:solidFill>
                  <a:srgbClr val="FF0000"/>
                </a:solidFill>
                <a:latin typeface="Arial" pitchFamily="34" charset="0"/>
              </a:rPr>
              <a:t>φ</a:t>
            </a:r>
            <a:r>
              <a:rPr lang="en-US" sz="2000" dirty="0">
                <a:solidFill>
                  <a:srgbClr val="FF0000"/>
                </a:solidFill>
                <a:latin typeface="Arial" pitchFamily="34" charset="0"/>
              </a:rPr>
              <a:t>, </a:t>
            </a:r>
            <a:r>
              <a:rPr lang="el-GR" sz="2000" dirty="0">
                <a:solidFill>
                  <a:srgbClr val="FF0000"/>
                </a:solidFill>
                <a:latin typeface="Arial" pitchFamily="34" charset="0"/>
              </a:rPr>
              <a:t>θ</a:t>
            </a:r>
            <a:endParaRPr lang="bg-BG" sz="2000" dirty="0">
              <a:solidFill>
                <a:srgbClr val="FF0000"/>
              </a:solidFill>
              <a:latin typeface="Arial" pitchFamily="34" charset="0"/>
            </a:endParaRPr>
          </a:p>
        </p:txBody>
      </p:sp>
      <p:graphicFrame>
        <p:nvGraphicFramePr>
          <p:cNvPr id="191493" name="Object 5"/>
          <p:cNvGraphicFramePr>
            <a:graphicFrameLocks noChangeAspect="1"/>
          </p:cNvGraphicFramePr>
          <p:nvPr>
            <p:extLst>
              <p:ext uri="{D42A27DB-BD31-4B8C-83A1-F6EECF244321}">
                <p14:modId xmlns:p14="http://schemas.microsoft.com/office/powerpoint/2010/main" val="1101409572"/>
              </p:ext>
            </p:extLst>
          </p:nvPr>
        </p:nvGraphicFramePr>
        <p:xfrm>
          <a:off x="4910141" y="4693828"/>
          <a:ext cx="3262259" cy="563767"/>
        </p:xfrm>
        <a:graphic>
          <a:graphicData uri="http://schemas.openxmlformats.org/presentationml/2006/ole">
            <mc:AlternateContent xmlns:mc="http://schemas.openxmlformats.org/markup-compatibility/2006">
              <mc:Choice xmlns:v="urn:schemas-microsoft-com:vml" Requires="v">
                <p:oleObj name="Equation" r:id="rId8" imgW="1320800" imgH="228600" progId="">
                  <p:embed/>
                </p:oleObj>
              </mc:Choice>
              <mc:Fallback>
                <p:oleObj name="Equation" r:id="rId8" imgW="1320800" imgH="228600" progId="">
                  <p:embed/>
                  <p:pic>
                    <p:nvPicPr>
                      <p:cNvPr id="0" name="Picture 1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0141" y="4693828"/>
                        <a:ext cx="3262259" cy="563767"/>
                      </a:xfrm>
                      <a:prstGeom prst="rect">
                        <a:avLst/>
                      </a:prstGeom>
                      <a:noFill/>
                      <a:ln w="9525">
                        <a:solidFill>
                          <a:srgbClr val="B95B2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42844" y="3685415"/>
            <a:ext cx="4071966" cy="707886"/>
          </a:xfrm>
          <a:prstGeom prst="rect">
            <a:avLst/>
          </a:prstGeom>
          <a:noFill/>
        </p:spPr>
        <p:txBody>
          <a:bodyPr wrap="square" rtlCol="0">
            <a:spAutoFit/>
          </a:bodyPr>
          <a:lstStyle/>
          <a:p>
            <a:r>
              <a:rPr lang="bg-BG" sz="2000" dirty="0">
                <a:solidFill>
                  <a:srgbClr val="333399"/>
                </a:solidFill>
                <a:latin typeface="Arial" pitchFamily="34" charset="0"/>
              </a:rPr>
              <a:t>Декартови координати</a:t>
            </a:r>
            <a:r>
              <a:rPr lang="en-US" sz="2000" dirty="0">
                <a:latin typeface="Arial" pitchFamily="34" charset="0"/>
              </a:rPr>
              <a:t>:</a:t>
            </a:r>
          </a:p>
          <a:p>
            <a:r>
              <a:rPr lang="bg-BG" sz="2000" dirty="0">
                <a:solidFill>
                  <a:srgbClr val="FF0000"/>
                </a:solidFill>
                <a:latin typeface="Arial" pitchFamily="34" charset="0"/>
              </a:rPr>
              <a:t>х</a:t>
            </a:r>
            <a:r>
              <a:rPr lang="bg-BG" sz="1600" dirty="0">
                <a:solidFill>
                  <a:srgbClr val="FF0000"/>
                </a:solidFill>
                <a:latin typeface="Arial" pitchFamily="34" charset="0"/>
              </a:rPr>
              <a:t>м</a:t>
            </a:r>
            <a:r>
              <a:rPr lang="bg-BG" sz="2000" dirty="0">
                <a:solidFill>
                  <a:srgbClr val="FF0000"/>
                </a:solidFill>
                <a:latin typeface="Arial" pitchFamily="34" charset="0"/>
              </a:rPr>
              <a:t>, </a:t>
            </a:r>
            <a:r>
              <a:rPr lang="en-US" sz="2000" dirty="0">
                <a:solidFill>
                  <a:srgbClr val="FF0000"/>
                </a:solidFill>
                <a:latin typeface="Arial" pitchFamily="34" charset="0"/>
              </a:rPr>
              <a:t>y</a:t>
            </a:r>
            <a:r>
              <a:rPr lang="bg-BG" sz="1600" dirty="0">
                <a:solidFill>
                  <a:srgbClr val="FF0000"/>
                </a:solidFill>
                <a:latin typeface="Arial" pitchFamily="34" charset="0"/>
              </a:rPr>
              <a:t>м</a:t>
            </a:r>
            <a:r>
              <a:rPr lang="bg-BG" sz="2000" dirty="0">
                <a:solidFill>
                  <a:srgbClr val="FF0000"/>
                </a:solidFill>
                <a:latin typeface="Arial" pitchFamily="34" charset="0"/>
              </a:rPr>
              <a:t>, </a:t>
            </a:r>
            <a:r>
              <a:rPr lang="en-US" sz="2000" dirty="0">
                <a:solidFill>
                  <a:srgbClr val="FF0000"/>
                </a:solidFill>
                <a:latin typeface="Arial" pitchFamily="34" charset="0"/>
              </a:rPr>
              <a:t>z</a:t>
            </a:r>
            <a:r>
              <a:rPr lang="bg-BG" sz="1600" dirty="0">
                <a:solidFill>
                  <a:srgbClr val="FF0000"/>
                </a:solidFill>
                <a:latin typeface="Arial" pitchFamily="34" charset="0"/>
              </a:rPr>
              <a:t>м</a:t>
            </a:r>
          </a:p>
        </p:txBody>
      </p:sp>
      <p:pic>
        <p:nvPicPr>
          <p:cNvPr id="12" name="Picture 11" descr="Logo-TU-blue-3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844" y="142852"/>
            <a:ext cx="714380"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14282" y="4572008"/>
            <a:ext cx="4557730" cy="707886"/>
          </a:xfrm>
          <a:prstGeom prst="rect">
            <a:avLst/>
          </a:prstGeom>
          <a:noFill/>
        </p:spPr>
        <p:txBody>
          <a:bodyPr wrap="square" rtlCol="0">
            <a:spAutoFit/>
          </a:bodyPr>
          <a:lstStyle/>
          <a:p>
            <a:r>
              <a:rPr lang="bg-BG" sz="2000" dirty="0">
                <a:latin typeface="Arial" panose="020B0604020202020204" pitchFamily="34" charset="0"/>
              </a:rPr>
              <a:t>Положението на т.</a:t>
            </a:r>
            <a:r>
              <a:rPr lang="en-US" sz="2000" dirty="0">
                <a:latin typeface="Arial" panose="020B0604020202020204" pitchFamily="34" charset="0"/>
              </a:rPr>
              <a:t> </a:t>
            </a:r>
            <a:r>
              <a:rPr lang="bg-BG" sz="2000" dirty="0">
                <a:latin typeface="Arial" panose="020B0604020202020204" pitchFamily="34" charset="0"/>
              </a:rPr>
              <a:t>М може да се запише и чрез радиус-вектора</a:t>
            </a:r>
            <a:r>
              <a:rPr lang="en-US" sz="2000" dirty="0">
                <a:latin typeface="Arial" panose="020B0604020202020204" pitchFamily="34" charset="0"/>
              </a:rPr>
              <a:t>:</a:t>
            </a:r>
            <a:endParaRPr lang="bg-BG" sz="2000" dirty="0">
              <a:latin typeface="Arial" panose="020B0604020202020204" pitchFamily="34" charset="0"/>
            </a:endParaRPr>
          </a:p>
        </p:txBody>
      </p:sp>
    </p:spTree>
    <p:extLst>
      <p:ext uri="{BB962C8B-B14F-4D97-AF65-F5344CB8AC3E}">
        <p14:creationId xmlns:p14="http://schemas.microsoft.com/office/powerpoint/2010/main" val="51358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4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1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564357" y="182612"/>
            <a:ext cx="8229600" cy="368280"/>
          </a:xfrm>
        </p:spPr>
        <p:txBody>
          <a:bodyPr/>
          <a:lstStyle/>
          <a:p>
            <a:pPr>
              <a:defRPr/>
            </a:pPr>
            <a:r>
              <a:rPr lang="bg-BG" sz="2000" b="1">
                <a:solidFill>
                  <a:srgbClr val="C00000"/>
                </a:solidFill>
                <a:latin typeface="Arial"/>
                <a:cs typeface="Arial"/>
              </a:rPr>
              <a:t>КИНЕМАТИКА НА ТОЧКА. Сложно движение на точка.</a:t>
            </a:r>
            <a:endParaRPr lang="bg-BG" sz="2000" b="1"/>
          </a:p>
        </p:txBody>
      </p:sp>
      <p:sp>
        <p:nvSpPr>
          <p:cNvPr id="3" name="Content Placeholder 2"/>
          <p:cNvSpPr>
            <a:spLocks noGrp="1"/>
          </p:cNvSpPr>
          <p:nvPr>
            <p:ph idx="1"/>
          </p:nvPr>
        </p:nvSpPr>
        <p:spPr bwMode="auto">
          <a:xfrm>
            <a:off x="357158" y="4429132"/>
            <a:ext cx="8643998" cy="1666868"/>
          </a:xfrm>
        </p:spPr>
        <p:txBody>
          <a:bodyPr/>
          <a:lstStyle/>
          <a:p>
            <a:pPr>
              <a:buFont typeface="Wingdings"/>
              <a:buChar char="Ø"/>
              <a:defRPr/>
            </a:pPr>
            <a:r>
              <a:rPr lang="bg-BG" sz="1800">
                <a:latin typeface="Arial"/>
                <a:cs typeface="Arial"/>
              </a:rPr>
              <a:t>Изучава се движението на т. М спрямо неподвижната координатна система </a:t>
            </a:r>
            <a:r>
              <a:rPr lang="en-US" sz="1800">
                <a:latin typeface="Arial"/>
                <a:cs typeface="Arial"/>
              </a:rPr>
              <a:t>Oxyz. </a:t>
            </a:r>
            <a:r>
              <a:rPr lang="bg-BG" sz="1800">
                <a:latin typeface="Arial"/>
                <a:cs typeface="Arial"/>
              </a:rPr>
              <a:t>т.М извършва определени движения спрямо подвижното тяло </a:t>
            </a:r>
            <a:r>
              <a:rPr lang="en-US" sz="1800">
                <a:latin typeface="Arial"/>
                <a:cs typeface="Arial"/>
              </a:rPr>
              <a:t>q.</a:t>
            </a:r>
            <a:endParaRPr/>
          </a:p>
          <a:p>
            <a:pPr>
              <a:buNone/>
              <a:defRPr/>
            </a:pPr>
            <a:endParaRPr lang="bg-BG" sz="1800">
              <a:latin typeface="Arial"/>
              <a:cs typeface="Arial"/>
            </a:endParaRPr>
          </a:p>
          <a:p>
            <a:pPr>
              <a:buFont typeface="Wingdings"/>
              <a:buChar char="q"/>
              <a:defRPr/>
            </a:pPr>
            <a:r>
              <a:rPr lang="en-US" sz="1800">
                <a:latin typeface="Arial"/>
                <a:cs typeface="Arial"/>
              </a:rPr>
              <a:t>Oxyz – </a:t>
            </a:r>
            <a:r>
              <a:rPr lang="bg-BG" sz="1800">
                <a:latin typeface="Arial"/>
                <a:cs typeface="Arial"/>
              </a:rPr>
              <a:t>неподвижна координатна система</a:t>
            </a:r>
            <a:endParaRPr/>
          </a:p>
          <a:p>
            <a:pPr>
              <a:buFont typeface="Wingdings"/>
              <a:buChar char="q"/>
              <a:defRPr/>
            </a:pPr>
            <a:r>
              <a:rPr lang="en-US" sz="1800">
                <a:latin typeface="Arial"/>
                <a:cs typeface="Arial"/>
              </a:rPr>
              <a:t>q – </a:t>
            </a:r>
            <a:r>
              <a:rPr lang="bg-BG" sz="1800">
                <a:latin typeface="Arial"/>
                <a:cs typeface="Arial"/>
              </a:rPr>
              <a:t>подвижно тяло</a:t>
            </a:r>
            <a:endParaRPr/>
          </a:p>
          <a:p>
            <a:pPr>
              <a:buFont typeface="Wingdings"/>
              <a:buChar char="q"/>
              <a:defRPr/>
            </a:pPr>
            <a:r>
              <a:rPr lang="bg-BG" sz="1800">
                <a:latin typeface="Arial"/>
                <a:cs typeface="Arial"/>
              </a:rPr>
              <a:t>А</a:t>
            </a:r>
            <a:r>
              <a:rPr lang="en-US" sz="1800">
                <a:latin typeface="Arial"/>
                <a:cs typeface="Arial"/>
              </a:rPr>
              <a:t>x’y’z’ – </a:t>
            </a:r>
            <a:r>
              <a:rPr lang="bg-BG" sz="1800">
                <a:latin typeface="Arial"/>
                <a:cs typeface="Arial"/>
              </a:rPr>
              <a:t>подвижна координатна система</a:t>
            </a:r>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70</a:t>
            </a:fld>
            <a:endParaRPr lang="bg-BG"/>
          </a:p>
        </p:txBody>
      </p:sp>
      <p:pic>
        <p:nvPicPr>
          <p:cNvPr id="23554" name="Picture 2"/>
          <p:cNvPicPr>
            <a:picLocks noChangeAspect="1" noChangeArrowheads="1"/>
          </p:cNvPicPr>
          <p:nvPr/>
        </p:nvPicPr>
        <p:blipFill>
          <a:blip r:embed="rId3"/>
          <a:stretch/>
        </p:blipFill>
        <p:spPr bwMode="auto">
          <a:xfrm>
            <a:off x="457200" y="681626"/>
            <a:ext cx="7514212" cy="3806803"/>
          </a:xfrm>
          <a:prstGeom prst="rect">
            <a:avLst/>
          </a:prstGeom>
          <a:noFill/>
          <a:ln w="9525">
            <a:noFill/>
            <a:miter lim="800000"/>
            <a:headEnd/>
            <a:tailEnd/>
          </a:ln>
          <a:effectLst/>
        </p:spPr>
      </p:pic>
      <p:sp>
        <p:nvSpPr>
          <p:cNvPr id="9" name="TextBox 8"/>
          <p:cNvSpPr txBox="1"/>
          <p:nvPr/>
        </p:nvSpPr>
        <p:spPr bwMode="auto">
          <a:xfrm>
            <a:off x="2786050" y="4000504"/>
            <a:ext cx="857256" cy="369332"/>
          </a:xfrm>
          <a:prstGeom prst="rect">
            <a:avLst/>
          </a:prstGeom>
          <a:noFill/>
        </p:spPr>
        <p:txBody>
          <a:bodyPr wrap="square" rtlCol="0">
            <a:spAutoFit/>
          </a:bodyPr>
          <a:lstStyle/>
          <a:p>
            <a:pPr>
              <a:defRPr/>
            </a:pPr>
            <a:r>
              <a:rPr lang="bg-BG">
                <a:latin typeface="Arial"/>
              </a:rPr>
              <a:t>а)</a:t>
            </a:r>
            <a:endParaRPr/>
          </a:p>
        </p:txBody>
      </p:sp>
      <p:sp>
        <p:nvSpPr>
          <p:cNvPr id="10" name="TextBox 9"/>
          <p:cNvSpPr txBox="1"/>
          <p:nvPr/>
        </p:nvSpPr>
        <p:spPr bwMode="auto">
          <a:xfrm>
            <a:off x="6572264" y="3929066"/>
            <a:ext cx="1000132" cy="369332"/>
          </a:xfrm>
          <a:prstGeom prst="rect">
            <a:avLst/>
          </a:prstGeom>
          <a:noFill/>
        </p:spPr>
        <p:txBody>
          <a:bodyPr wrap="square" rtlCol="0">
            <a:spAutoFit/>
          </a:bodyPr>
          <a:lstStyle/>
          <a:p>
            <a:pPr>
              <a:defRPr/>
            </a:pPr>
            <a:r>
              <a:rPr lang="bg-BG"/>
              <a:t>б)</a:t>
            </a:r>
            <a:endParaRPr/>
          </a:p>
        </p:txBody>
      </p:sp>
      <p:sp>
        <p:nvSpPr>
          <p:cNvPr id="5" name="TextBox 4"/>
          <p:cNvSpPr txBox="1"/>
          <p:nvPr/>
        </p:nvSpPr>
        <p:spPr bwMode="auto">
          <a:xfrm>
            <a:off x="5531030" y="5653306"/>
            <a:ext cx="3456384" cy="584775"/>
          </a:xfrm>
          <a:prstGeom prst="rect">
            <a:avLst/>
          </a:prstGeom>
          <a:noFill/>
        </p:spPr>
        <p:txBody>
          <a:bodyPr wrap="square" rtlCol="0">
            <a:spAutoFit/>
          </a:bodyPr>
          <a:lstStyle/>
          <a:p>
            <a:pPr>
              <a:defRPr/>
            </a:pPr>
            <a:r>
              <a:rPr lang="bg-BG" sz="1600">
                <a:solidFill>
                  <a:srgbClr val="C00000"/>
                </a:solidFill>
                <a:latin typeface="Arial"/>
              </a:rPr>
              <a:t>Следва видео</a:t>
            </a:r>
            <a:r>
              <a:rPr lang="en-US" sz="1600">
                <a:solidFill>
                  <a:srgbClr val="C00000"/>
                </a:solidFill>
                <a:latin typeface="Arial"/>
              </a:rPr>
              <a:t> </a:t>
            </a:r>
            <a:r>
              <a:rPr lang="bg-BG" sz="1600">
                <a:solidFill>
                  <a:srgbClr val="C00000"/>
                </a:solidFill>
                <a:latin typeface="Arial"/>
              </a:rPr>
              <a:t>на механизъм със сложно движение:</a:t>
            </a:r>
            <a:endParaRPr lang="en-US" sz="1600">
              <a:solidFill>
                <a:srgbClr val="C00000"/>
              </a:solidFill>
              <a:latin typeface="Arial"/>
            </a:endParaRPr>
          </a:p>
        </p:txBody>
      </p:sp>
      <p:pic>
        <p:nvPicPr>
          <p:cNvPr id="11" name="Picture 10" descr="Logo-TU-blue-3D"/>
          <p:cNvPicPr>
            <a:picLocks noChangeAspect="1" noChangeArrowheads="1"/>
          </p:cNvPicPr>
          <p:nvPr/>
        </p:nvPicPr>
        <p:blipFill>
          <a:blip r:embed="rId4"/>
          <a:stretch/>
        </p:blipFill>
        <p:spPr bwMode="auto">
          <a:xfrm>
            <a:off x="251520" y="101587"/>
            <a:ext cx="714380" cy="71438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BFE999D1-F9A4-4778-B8C7-0170286633BE}" type="slidenum">
              <a:rPr lang="bg-BG"/>
              <a:t>71</a:t>
            </a:fld>
            <a:endParaRPr lang="bg-BG"/>
          </a:p>
        </p:txBody>
      </p:sp>
      <p:pic>
        <p:nvPicPr>
          <p:cNvPr id="5" name="Picture 4" descr="Logo-TU-blue-3D"/>
          <p:cNvPicPr>
            <a:picLocks noChangeAspect="1" noChangeArrowheads="1"/>
          </p:cNvPicPr>
          <p:nvPr/>
        </p:nvPicPr>
        <p:blipFill>
          <a:blip r:embed="rId5"/>
          <a:stretch/>
        </p:blipFill>
        <p:spPr bwMode="auto">
          <a:xfrm>
            <a:off x="323528" y="188640"/>
            <a:ext cx="714380" cy="714380"/>
          </a:xfrm>
          <a:prstGeom prst="rect">
            <a:avLst/>
          </a:prstGeom>
          <a:noFill/>
          <a:ln>
            <a:noFill/>
          </a:ln>
        </p:spPr>
      </p:pic>
      <p:pic>
        <p:nvPicPr>
          <p:cNvPr id="6" name="bicyc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p:blipFill>
        <p:spPr bwMode="auto">
          <a:xfrm>
            <a:off x="1187624" y="332655"/>
            <a:ext cx="7272808" cy="595047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27584" y="153497"/>
            <a:ext cx="8229600" cy="699790"/>
          </a:xfrm>
        </p:spPr>
        <p:txBody>
          <a:bodyPr/>
          <a:lstStyle/>
          <a:p>
            <a:pPr>
              <a:defRPr/>
            </a:pPr>
            <a:r>
              <a:rPr lang="bg-BG" sz="3200">
                <a:solidFill>
                  <a:srgbClr val="C00000"/>
                </a:solidFill>
                <a:latin typeface="Arial"/>
                <a:cs typeface="Arial"/>
              </a:rPr>
              <a:t>Шарнирен четиризвенен механизъм</a:t>
            </a:r>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72</a:t>
            </a:fld>
            <a:endParaRPr lang="bg-BG"/>
          </a:p>
        </p:txBody>
      </p:sp>
      <p:sp>
        <p:nvSpPr>
          <p:cNvPr id="7" name="TextBox 6"/>
          <p:cNvSpPr txBox="1"/>
          <p:nvPr/>
        </p:nvSpPr>
        <p:spPr bwMode="auto">
          <a:xfrm>
            <a:off x="251520" y="899672"/>
            <a:ext cx="8616480" cy="1046440"/>
          </a:xfrm>
          <a:prstGeom prst="rect">
            <a:avLst/>
          </a:prstGeom>
          <a:noFill/>
        </p:spPr>
        <p:txBody>
          <a:bodyPr wrap="square" rtlCol="0">
            <a:spAutoFit/>
          </a:bodyPr>
          <a:lstStyle/>
          <a:p>
            <a:pPr algn="just">
              <a:defRPr/>
            </a:pPr>
            <a:r>
              <a:rPr lang="bg-BG" sz="1600"/>
              <a:t>Чрез шарнирния четиризвенник въртеливото движение на началното звено се преобразува във въртеливо или колебателно движение на кобилицата (крайното звено.</a:t>
            </a:r>
            <a:endParaRPr lang="en-US" sz="1600"/>
          </a:p>
          <a:p>
            <a:pPr>
              <a:defRPr/>
            </a:pPr>
            <a:endParaRPr lang="bg-BG" sz="1600"/>
          </a:p>
          <a:p>
            <a:pPr>
              <a:defRPr/>
            </a:pPr>
            <a:r>
              <a:rPr lang="en-US" sz="700" u="sng">
                <a:hlinkClick r:id="rId5" tooltip="https://www.youtube.com/watch?v=wWvB3lNYXB0&amp;list=PL12jyVFswi1g6MCka4upGplXqxBIkOgdA&amp;index=12"/>
              </a:rPr>
              <a:t>https://www.youtube.com/watch?v=wWvB3lNYXB0&amp;list=PL12jyVFswi1g6MCka4upGplXqxBIkOgdA&amp;index=12</a:t>
            </a:r>
            <a:r>
              <a:rPr lang="en-US" sz="700"/>
              <a:t> </a:t>
            </a:r>
            <a:r>
              <a:rPr lang="en-US" sz="700" u="sng">
                <a:hlinkClick r:id="rId6" tooltip="https://www.youtube.com/watch?v=wIS1W6JQQUE&amp;list=PL12jyVFswi1g6MCka4upGplXqxBIkOgdA&amp;index=22"/>
              </a:rPr>
              <a:t>https://www.youtube.com/watch?v=wIS1W6JQQUE&amp;list=PL12jyVFswi1g6MCka4upGplXqxBIkOgdA&amp;index=22</a:t>
            </a:r>
            <a:endParaRPr lang="bg-BG" sz="700"/>
          </a:p>
        </p:txBody>
      </p:sp>
      <p:pic>
        <p:nvPicPr>
          <p:cNvPr id="10" name="Picture 9"/>
          <p:cNvPicPr>
            <a:picLocks noChangeAspect="1"/>
          </p:cNvPicPr>
          <p:nvPr/>
        </p:nvPicPr>
        <p:blipFill>
          <a:blip r:embed="rId7"/>
          <a:stretch/>
        </p:blipFill>
        <p:spPr bwMode="auto">
          <a:xfrm>
            <a:off x="6084168" y="2196009"/>
            <a:ext cx="2783832" cy="1859622"/>
          </a:xfrm>
          <a:prstGeom prst="rect">
            <a:avLst/>
          </a:prstGeom>
        </p:spPr>
      </p:pic>
      <p:pic>
        <p:nvPicPr>
          <p:cNvPr id="3" name="Четиризвенен Шарнирен Механизъм">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p:blipFill>
        <p:spPr bwMode="auto">
          <a:xfrm>
            <a:off x="323527" y="2204864"/>
            <a:ext cx="5609423" cy="4104456"/>
          </a:xfrm>
          <a:prstGeom prst="rect">
            <a:avLst/>
          </a:prstGeom>
        </p:spPr>
      </p:pic>
      <p:pic>
        <p:nvPicPr>
          <p:cNvPr id="11" name="Picture 10" descr="Logo-TU-blue-3D"/>
          <p:cNvPicPr>
            <a:picLocks noChangeAspect="1" noChangeArrowheads="1"/>
          </p:cNvPicPr>
          <p:nvPr/>
        </p:nvPicPr>
        <p:blipFill>
          <a:blip r:embed="rId9"/>
          <a:stretch/>
        </p:blipFill>
        <p:spPr bwMode="auto">
          <a:xfrm>
            <a:off x="539552" y="150962"/>
            <a:ext cx="714380" cy="714380"/>
          </a:xfrm>
          <a:prstGeom prst="rect">
            <a:avLst/>
          </a:prstGeom>
          <a:noFill/>
          <a:ln>
            <a:noFill/>
          </a:ln>
        </p:spPr>
      </p:pic>
      <p:pic>
        <p:nvPicPr>
          <p:cNvPr id="1029" name="Picture 5" descr="http://4.bp.blogspot.com/-f2G-UbcdjfE/VcItPBUqVJI/AAAAAAAAAhI/lpoJ_XqH2oY/s1600/Four-bar-mechanism-componen.png"/>
          <p:cNvPicPr>
            <a:picLocks noChangeAspect="1" noChangeArrowheads="1"/>
          </p:cNvPicPr>
          <p:nvPr/>
        </p:nvPicPr>
        <p:blipFill>
          <a:blip r:embed="rId10"/>
          <a:stretch/>
        </p:blipFill>
        <p:spPr bwMode="auto">
          <a:xfrm>
            <a:off x="6084168" y="4055631"/>
            <a:ext cx="2849297" cy="2253689"/>
          </a:xfrm>
          <a:prstGeom prst="rect">
            <a:avLst/>
          </a:prstGeom>
          <a:noFill/>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57200" y="155858"/>
            <a:ext cx="8229600" cy="529147"/>
          </a:xfrm>
        </p:spPr>
        <p:txBody>
          <a:bodyPr/>
          <a:lstStyle/>
          <a:p>
            <a:pPr>
              <a:defRPr/>
            </a:pPr>
            <a:r>
              <a:rPr lang="bg-BG" sz="3200">
                <a:solidFill>
                  <a:srgbClr val="C00000"/>
                </a:solidFill>
                <a:latin typeface="Arial"/>
                <a:cs typeface="Arial"/>
              </a:rPr>
              <a:t>Коляно-мотовилков механизъм</a:t>
            </a:r>
            <a:endParaRPr lang="bg-BG" sz="3200"/>
          </a:p>
        </p:txBody>
      </p:sp>
      <p:sp>
        <p:nvSpPr>
          <p:cNvPr id="3" name="Content Placeholder 2"/>
          <p:cNvSpPr>
            <a:spLocks noGrp="1"/>
          </p:cNvSpPr>
          <p:nvPr>
            <p:ph idx="1"/>
          </p:nvPr>
        </p:nvSpPr>
        <p:spPr bwMode="auto">
          <a:xfrm>
            <a:off x="117848" y="844315"/>
            <a:ext cx="8568952" cy="4971256"/>
          </a:xfrm>
        </p:spPr>
        <p:txBody>
          <a:bodyPr/>
          <a:lstStyle/>
          <a:p>
            <a:pPr>
              <a:buFont typeface="Wingdings"/>
              <a:buChar char="Ø"/>
              <a:defRPr/>
            </a:pPr>
            <a:r>
              <a:rPr lang="bg-BG" sz="1600">
                <a:solidFill>
                  <a:srgbClr val="333399"/>
                </a:solidFill>
                <a:latin typeface="Arial"/>
                <a:cs typeface="Arial"/>
              </a:rPr>
              <a:t>Коляно-мотовилковият</a:t>
            </a:r>
            <a:r>
              <a:rPr lang="bg-BG" sz="1600">
                <a:latin typeface="Arial"/>
                <a:cs typeface="Arial"/>
              </a:rPr>
              <a:t> механизъм се използва за преобразуване на въртеливото движение на звеното 1 в постъпателно на звеното 3 и обратно.</a:t>
            </a:r>
            <a:endParaRPr/>
          </a:p>
          <a:p>
            <a:pPr>
              <a:buFont typeface="Wingdings"/>
              <a:buChar char="Ø"/>
              <a:defRPr/>
            </a:pPr>
            <a:r>
              <a:rPr lang="en-US" sz="1000" u="sng">
                <a:latin typeface="Arial"/>
                <a:cs typeface="Arial"/>
                <a:hlinkClick r:id="rId5" tooltip="https://www.youtube.com/watch?v=3zpDGtiJoaM&amp;list=PL12jyVFswi1g6MCka4upGplXqxBIkOgdA&amp;index=26"/>
              </a:rPr>
              <a:t>https://www.youtube.com/watch?v=3zpDGtiJoaM&amp;list=PL12jyVFswi1g6MCka4upGplXqxBIkOgdA&amp;index=26</a:t>
            </a:r>
            <a:endParaRPr lang="bg-BG" sz="1000">
              <a:latin typeface="Arial"/>
              <a:cs typeface="Arial"/>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73</a:t>
            </a:fld>
            <a:endParaRPr lang="bg-BG"/>
          </a:p>
        </p:txBody>
      </p:sp>
      <p:pic>
        <p:nvPicPr>
          <p:cNvPr id="6" name="Picture 5"/>
          <p:cNvPicPr>
            <a:picLocks noChangeAspect="1"/>
          </p:cNvPicPr>
          <p:nvPr/>
        </p:nvPicPr>
        <p:blipFill>
          <a:blip r:embed="rId6"/>
          <a:stretch/>
        </p:blipFill>
        <p:spPr bwMode="auto">
          <a:xfrm>
            <a:off x="322311" y="1714412"/>
            <a:ext cx="5965974" cy="1904967"/>
          </a:xfrm>
          <a:prstGeom prst="rect">
            <a:avLst/>
          </a:prstGeom>
        </p:spPr>
      </p:pic>
      <p:sp>
        <p:nvSpPr>
          <p:cNvPr id="8" name="TextBox 7"/>
          <p:cNvSpPr txBox="1"/>
          <p:nvPr/>
        </p:nvSpPr>
        <p:spPr bwMode="auto">
          <a:xfrm>
            <a:off x="6492748" y="1642381"/>
            <a:ext cx="1956817" cy="2862322"/>
          </a:xfrm>
          <a:prstGeom prst="rect">
            <a:avLst/>
          </a:prstGeom>
          <a:noFill/>
        </p:spPr>
        <p:txBody>
          <a:bodyPr wrap="square" rtlCol="0">
            <a:spAutoFit/>
          </a:bodyPr>
          <a:lstStyle/>
          <a:p>
            <a:pPr algn="r">
              <a:defRPr/>
            </a:pPr>
            <a:r>
              <a:rPr lang="bg-BG">
                <a:solidFill>
                  <a:srgbClr val="C00000"/>
                </a:solidFill>
              </a:rPr>
              <a:t>Недостатъци: </a:t>
            </a:r>
            <a:endParaRPr/>
          </a:p>
          <a:p>
            <a:pPr marL="285750" indent="-285750">
              <a:buFont typeface="Wingdings"/>
              <a:buChar char="ü"/>
              <a:defRPr/>
            </a:pPr>
            <a:r>
              <a:rPr lang="bg-BG"/>
              <a:t>променлива скорост на крайното звено, която се променя от 0 до </a:t>
            </a:r>
            <a:r>
              <a:rPr lang="en-US"/>
              <a:t>Vmax </a:t>
            </a:r>
            <a:r>
              <a:rPr lang="bg-BG"/>
              <a:t>и след това отново става 0;</a:t>
            </a:r>
          </a:p>
        </p:txBody>
      </p:sp>
      <p:pic>
        <p:nvPicPr>
          <p:cNvPr id="9" name="Коляно-мотовилков Механизъм">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p:blipFill>
        <p:spPr bwMode="auto">
          <a:xfrm>
            <a:off x="299882" y="3789040"/>
            <a:ext cx="5136214" cy="2889120"/>
          </a:xfrm>
          <a:prstGeom prst="rect">
            <a:avLst/>
          </a:prstGeom>
        </p:spPr>
      </p:pic>
      <p:sp>
        <p:nvSpPr>
          <p:cNvPr id="10" name="Rectangle 9"/>
          <p:cNvSpPr/>
          <p:nvPr/>
        </p:nvSpPr>
        <p:spPr bwMode="auto">
          <a:xfrm>
            <a:off x="5829622" y="4535375"/>
            <a:ext cx="3010637" cy="1754326"/>
          </a:xfrm>
          <a:prstGeom prst="rect">
            <a:avLst/>
          </a:prstGeom>
        </p:spPr>
        <p:txBody>
          <a:bodyPr wrap="square">
            <a:spAutoFit/>
          </a:bodyPr>
          <a:lstStyle/>
          <a:p>
            <a:pPr marL="285750" indent="-285750">
              <a:buFont typeface="Wingdings"/>
              <a:buChar char="ü"/>
              <a:defRPr/>
            </a:pPr>
            <a:r>
              <a:rPr lang="bg-BG"/>
              <a:t>сравнително ограничен работен ход;</a:t>
            </a:r>
          </a:p>
          <a:p>
            <a:pPr marL="285750" indent="-285750">
              <a:buFont typeface="Wingdings"/>
              <a:buChar char="ü"/>
              <a:defRPr/>
            </a:pPr>
            <a:r>
              <a:rPr lang="bg-BG"/>
              <a:t>невъзможност за намаляване времето за извършване на обратния „празен“ ход.</a:t>
            </a:r>
            <a:endParaRPr/>
          </a:p>
        </p:txBody>
      </p:sp>
      <p:pic>
        <p:nvPicPr>
          <p:cNvPr id="11" name="Picture 10" descr="Logo-TU-blue-3D"/>
          <p:cNvPicPr>
            <a:picLocks noChangeAspect="1" noChangeArrowheads="1"/>
          </p:cNvPicPr>
          <p:nvPr/>
        </p:nvPicPr>
        <p:blipFill>
          <a:blip r:embed="rId8"/>
          <a:stretch/>
        </p:blipFill>
        <p:spPr bwMode="auto">
          <a:xfrm>
            <a:off x="683568" y="104513"/>
            <a:ext cx="714380" cy="714380"/>
          </a:xfrm>
          <a:prstGeom prst="rect">
            <a:avLst/>
          </a:prstGeom>
          <a:noFill/>
          <a:ln>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57200" y="155858"/>
            <a:ext cx="8229600" cy="529147"/>
          </a:xfrm>
        </p:spPr>
        <p:txBody>
          <a:bodyPr/>
          <a:lstStyle/>
          <a:p>
            <a:pPr>
              <a:defRPr/>
            </a:pPr>
            <a:r>
              <a:rPr lang="bg-BG" sz="3200">
                <a:solidFill>
                  <a:srgbClr val="C00000"/>
                </a:solidFill>
                <a:latin typeface="Arial"/>
                <a:cs typeface="Arial"/>
              </a:rPr>
              <a:t>Коляно-мотовилков</a:t>
            </a:r>
            <a:r>
              <a:rPr lang="bg-BG" sz="2200">
                <a:solidFill>
                  <a:srgbClr val="C00000"/>
                </a:solidFill>
                <a:latin typeface="Arial"/>
                <a:cs typeface="Arial"/>
              </a:rPr>
              <a:t> </a:t>
            </a:r>
            <a:r>
              <a:rPr lang="bg-BG" sz="3200">
                <a:solidFill>
                  <a:srgbClr val="C00000"/>
                </a:solidFill>
                <a:latin typeface="Arial"/>
                <a:cs typeface="Arial"/>
              </a:rPr>
              <a:t>механизъм</a:t>
            </a:r>
            <a:endParaRPr lang="bg-BG" sz="2200"/>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74</a:t>
            </a:fld>
            <a:endParaRPr lang="bg-BG"/>
          </a:p>
        </p:txBody>
      </p:sp>
      <p:pic>
        <p:nvPicPr>
          <p:cNvPr id="11" name="Picture 10" descr="Logo-TU-blue-3D"/>
          <p:cNvPicPr>
            <a:picLocks noChangeAspect="1" noChangeArrowheads="1"/>
          </p:cNvPicPr>
          <p:nvPr/>
        </p:nvPicPr>
        <p:blipFill>
          <a:blip r:embed="rId3"/>
          <a:stretch/>
        </p:blipFill>
        <p:spPr bwMode="auto">
          <a:xfrm>
            <a:off x="683568" y="104513"/>
            <a:ext cx="714380" cy="714380"/>
          </a:xfrm>
          <a:prstGeom prst="rect">
            <a:avLst/>
          </a:prstGeom>
          <a:noFill/>
          <a:ln>
            <a:noFill/>
          </a:ln>
        </p:spPr>
      </p:pic>
      <p:sp>
        <p:nvSpPr>
          <p:cNvPr id="193897376" name="Текстово поле 193897375"/>
          <p:cNvSpPr txBox="1"/>
          <p:nvPr/>
        </p:nvSpPr>
        <p:spPr bwMode="auto">
          <a:xfrm>
            <a:off x="1648018" y="3492499"/>
            <a:ext cx="5241351" cy="640440"/>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t>imashe video ama go mahnah da ne e golem faila</a:t>
            </a:r>
          </a:p>
          <a:p>
            <a:pPr>
              <a:defRPr/>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57200" y="116632"/>
            <a:ext cx="8229600" cy="504056"/>
          </a:xfrm>
        </p:spPr>
        <p:txBody>
          <a:bodyPr/>
          <a:lstStyle/>
          <a:p>
            <a:pPr>
              <a:defRPr/>
            </a:pPr>
            <a:r>
              <a:rPr lang="bg-BG" sz="2800" b="1">
                <a:solidFill>
                  <a:srgbClr val="C00000"/>
                </a:solidFill>
                <a:latin typeface="Arial"/>
                <a:cs typeface="Arial"/>
              </a:rPr>
              <a:t>Кулисен механизъм</a:t>
            </a:r>
            <a:endParaRPr lang="bg-BG" sz="2800" b="1"/>
          </a:p>
        </p:txBody>
      </p:sp>
      <p:sp>
        <p:nvSpPr>
          <p:cNvPr id="3" name="Content Placeholder 2"/>
          <p:cNvSpPr>
            <a:spLocks noGrp="1"/>
          </p:cNvSpPr>
          <p:nvPr>
            <p:ph idx="1"/>
          </p:nvPr>
        </p:nvSpPr>
        <p:spPr bwMode="auto">
          <a:xfrm>
            <a:off x="457200" y="1124744"/>
            <a:ext cx="8229600" cy="1296144"/>
          </a:xfrm>
        </p:spPr>
        <p:txBody>
          <a:bodyPr/>
          <a:lstStyle/>
          <a:p>
            <a:pPr algn="just">
              <a:defRPr/>
            </a:pPr>
            <a:r>
              <a:rPr lang="bg-BG" sz="2400">
                <a:latin typeface="Arial"/>
                <a:cs typeface="Arial"/>
              </a:rPr>
              <a:t>Кулисният механизъм се използва за преобразуване на въртеливо движение във въртеливо със съответно преобразуване на предавателното отношение.</a:t>
            </a: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sz="1400"/>
              <a:t>75</a:t>
            </a:fld>
            <a:endParaRPr lang="bg-BG" sz="2200"/>
          </a:p>
        </p:txBody>
      </p:sp>
      <p:pic>
        <p:nvPicPr>
          <p:cNvPr id="6" name="Picture 5"/>
          <p:cNvPicPr>
            <a:picLocks noChangeAspect="1"/>
          </p:cNvPicPr>
          <p:nvPr/>
        </p:nvPicPr>
        <p:blipFill>
          <a:blip r:embed="rId3"/>
          <a:stretch/>
        </p:blipFill>
        <p:spPr bwMode="auto">
          <a:xfrm>
            <a:off x="2699792" y="2636912"/>
            <a:ext cx="4032448" cy="3621374"/>
          </a:xfrm>
          <a:prstGeom prst="rect">
            <a:avLst/>
          </a:prstGeom>
        </p:spPr>
      </p:pic>
      <p:pic>
        <p:nvPicPr>
          <p:cNvPr id="7" name="Picture 6" descr="Logo-TU-blue-3D"/>
          <p:cNvPicPr>
            <a:picLocks noChangeAspect="1" noChangeArrowheads="1"/>
          </p:cNvPicPr>
          <p:nvPr/>
        </p:nvPicPr>
        <p:blipFill>
          <a:blip r:embed="rId4"/>
          <a:stretch/>
        </p:blipFill>
        <p:spPr bwMode="auto">
          <a:xfrm>
            <a:off x="457200" y="158336"/>
            <a:ext cx="714380" cy="71438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23528" y="234256"/>
            <a:ext cx="8229600" cy="504056"/>
          </a:xfrm>
        </p:spPr>
        <p:txBody>
          <a:bodyPr/>
          <a:lstStyle/>
          <a:p>
            <a:pPr>
              <a:defRPr/>
            </a:pPr>
            <a:r>
              <a:rPr lang="bg-BG" sz="2800" b="1">
                <a:solidFill>
                  <a:srgbClr val="C00000"/>
                </a:solidFill>
                <a:latin typeface="Arial"/>
                <a:cs typeface="Arial"/>
              </a:rPr>
              <a:t>Синусов механизъм</a:t>
            </a:r>
            <a:endParaRPr lang="bg-BG" sz="2800" b="1"/>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sz="1400"/>
              <a:t>76</a:t>
            </a:fld>
            <a:endParaRPr lang="bg-BG" sz="1400"/>
          </a:p>
        </p:txBody>
      </p:sp>
      <p:pic>
        <p:nvPicPr>
          <p:cNvPr id="7" name="Picture 6" descr="Logo-TU-blue-3D"/>
          <p:cNvPicPr>
            <a:picLocks noChangeAspect="1" noChangeArrowheads="1"/>
          </p:cNvPicPr>
          <p:nvPr/>
        </p:nvPicPr>
        <p:blipFill>
          <a:blip r:embed="rId5"/>
          <a:stretch/>
        </p:blipFill>
        <p:spPr bwMode="auto">
          <a:xfrm>
            <a:off x="457200" y="158336"/>
            <a:ext cx="714380" cy="714380"/>
          </a:xfrm>
          <a:prstGeom prst="rect">
            <a:avLst/>
          </a:prstGeom>
          <a:noFill/>
          <a:ln>
            <a:noFill/>
          </a:ln>
        </p:spPr>
      </p:pic>
      <p:pic>
        <p:nvPicPr>
          <p:cNvPr id="11" name="Sine Mechanis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p:blipFill>
        <p:spPr bwMode="auto">
          <a:xfrm>
            <a:off x="1043608" y="948636"/>
            <a:ext cx="7129908" cy="528471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95536" y="64128"/>
            <a:ext cx="8229600" cy="527326"/>
          </a:xfrm>
        </p:spPr>
        <p:txBody>
          <a:bodyPr/>
          <a:lstStyle/>
          <a:p>
            <a:pPr>
              <a:defRPr/>
            </a:pPr>
            <a:r>
              <a:rPr lang="bg-BG" sz="2000">
                <a:solidFill>
                  <a:srgbClr val="C00000"/>
                </a:solidFill>
                <a:latin typeface="Arial"/>
                <a:cs typeface="Arial"/>
              </a:rPr>
              <a:t>Кинематика на механизмите – универсален струг</a:t>
            </a:r>
            <a:endParaRPr lang="en-US" sz="2000">
              <a:solidFill>
                <a:srgbClr val="C00000"/>
              </a:solidFill>
              <a:latin typeface="Arial"/>
              <a:cs typeface="Arial"/>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77</a:t>
            </a:fld>
            <a:endParaRPr lang="bg-BG"/>
          </a:p>
        </p:txBody>
      </p:sp>
      <p:pic>
        <p:nvPicPr>
          <p:cNvPr id="5" name="Picture 4"/>
          <p:cNvPicPr>
            <a:picLocks noChangeAspect="1"/>
          </p:cNvPicPr>
          <p:nvPr/>
        </p:nvPicPr>
        <p:blipFill>
          <a:blip r:embed="rId3"/>
          <a:stretch/>
        </p:blipFill>
        <p:spPr bwMode="auto">
          <a:xfrm>
            <a:off x="971599" y="571499"/>
            <a:ext cx="6905625" cy="5219700"/>
          </a:xfrm>
          <a:prstGeom prst="rect">
            <a:avLst/>
          </a:prstGeom>
        </p:spPr>
      </p:pic>
      <p:pic>
        <p:nvPicPr>
          <p:cNvPr id="6" name="Picture 5"/>
          <p:cNvPicPr>
            <a:picLocks noChangeAspect="1"/>
          </p:cNvPicPr>
          <p:nvPr/>
        </p:nvPicPr>
        <p:blipFill>
          <a:blip r:embed="rId4"/>
          <a:stretch/>
        </p:blipFill>
        <p:spPr bwMode="auto">
          <a:xfrm>
            <a:off x="1090861" y="6308509"/>
            <a:ext cx="6838950" cy="561975"/>
          </a:xfrm>
          <a:prstGeom prst="rect">
            <a:avLst/>
          </a:prstGeom>
        </p:spPr>
      </p:pic>
      <p:pic>
        <p:nvPicPr>
          <p:cNvPr id="7" name="Picture 6"/>
          <p:cNvPicPr>
            <a:picLocks noChangeAspect="1"/>
          </p:cNvPicPr>
          <p:nvPr/>
        </p:nvPicPr>
        <p:blipFill>
          <a:blip r:embed="rId5"/>
          <a:stretch/>
        </p:blipFill>
        <p:spPr bwMode="auto">
          <a:xfrm>
            <a:off x="1747837" y="5916504"/>
            <a:ext cx="5648325" cy="266700"/>
          </a:xfrm>
          <a:prstGeom prst="rect">
            <a:avLst/>
          </a:prstGeom>
        </p:spPr>
      </p:pic>
      <p:pic>
        <p:nvPicPr>
          <p:cNvPr id="8" name="Picture 7" descr="Logo-TU-blue-3D"/>
          <p:cNvPicPr>
            <a:picLocks noChangeAspect="1" noChangeArrowheads="1"/>
          </p:cNvPicPr>
          <p:nvPr/>
        </p:nvPicPr>
        <p:blipFill>
          <a:blip r:embed="rId6"/>
          <a:stretch/>
        </p:blipFill>
        <p:spPr bwMode="auto">
          <a:xfrm>
            <a:off x="325287" y="135729"/>
            <a:ext cx="714380" cy="71438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34482" y="175111"/>
            <a:ext cx="8229600" cy="457200"/>
          </a:xfrm>
        </p:spPr>
        <p:txBody>
          <a:bodyPr/>
          <a:lstStyle/>
          <a:p>
            <a:pPr>
              <a:defRPr/>
            </a:pPr>
            <a:r>
              <a:rPr lang="bg-BG" sz="2000">
                <a:solidFill>
                  <a:srgbClr val="C00000"/>
                </a:solidFill>
                <a:latin typeface="Arial"/>
                <a:cs typeface="Arial"/>
              </a:rPr>
              <a:t>Кинематична схема на универсален струг С8С</a:t>
            </a:r>
            <a:endParaRPr lang="en-US" sz="2000">
              <a:solidFill>
                <a:srgbClr val="C00000"/>
              </a:solidFill>
              <a:latin typeface="Arial"/>
              <a:cs typeface="Arial"/>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78</a:t>
            </a:fld>
            <a:endParaRPr lang="bg-BG"/>
          </a:p>
        </p:txBody>
      </p:sp>
      <p:pic>
        <p:nvPicPr>
          <p:cNvPr id="5" name="Picture 4"/>
          <p:cNvPicPr>
            <a:picLocks noChangeAspect="1"/>
          </p:cNvPicPr>
          <p:nvPr/>
        </p:nvPicPr>
        <p:blipFill>
          <a:blip r:embed="rId3"/>
          <a:stretch/>
        </p:blipFill>
        <p:spPr bwMode="auto">
          <a:xfrm>
            <a:off x="814390" y="1202921"/>
            <a:ext cx="7467600" cy="5271053"/>
          </a:xfrm>
          <a:prstGeom prst="rect">
            <a:avLst/>
          </a:prstGeom>
        </p:spPr>
      </p:pic>
      <p:pic>
        <p:nvPicPr>
          <p:cNvPr id="7" name="Picture 6" descr="Logo-TU-blue-3D"/>
          <p:cNvPicPr>
            <a:picLocks noChangeAspect="1" noChangeArrowheads="1"/>
          </p:cNvPicPr>
          <p:nvPr/>
        </p:nvPicPr>
        <p:blipFill>
          <a:blip r:embed="rId4"/>
          <a:stretch/>
        </p:blipFill>
        <p:spPr bwMode="auto">
          <a:xfrm>
            <a:off x="457200" y="158336"/>
            <a:ext cx="714380" cy="71438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BFE999D1-F9A4-4778-B8C7-0170286633BE}" type="slidenum">
              <a:rPr lang="bg-BG"/>
              <a:t>79</a:t>
            </a:fld>
            <a:endParaRPr lang="bg-BG"/>
          </a:p>
        </p:txBody>
      </p:sp>
      <p:pic>
        <p:nvPicPr>
          <p:cNvPr id="5" name="Picture 4"/>
          <p:cNvPicPr>
            <a:picLocks noChangeAspect="1"/>
          </p:cNvPicPr>
          <p:nvPr/>
        </p:nvPicPr>
        <p:blipFill>
          <a:blip r:embed="rId3"/>
          <a:stretch/>
        </p:blipFill>
        <p:spPr bwMode="auto">
          <a:xfrm>
            <a:off x="179512" y="193633"/>
            <a:ext cx="8820472" cy="1181111"/>
          </a:xfrm>
          <a:prstGeom prst="rect">
            <a:avLst/>
          </a:prstGeom>
        </p:spPr>
      </p:pic>
      <p:pic>
        <p:nvPicPr>
          <p:cNvPr id="6" name="Picture 5"/>
          <p:cNvPicPr>
            <a:picLocks noChangeAspect="1"/>
          </p:cNvPicPr>
          <p:nvPr/>
        </p:nvPicPr>
        <p:blipFill>
          <a:blip r:embed="rId4"/>
          <a:stretch/>
        </p:blipFill>
        <p:spPr bwMode="auto">
          <a:xfrm>
            <a:off x="179512" y="1385757"/>
            <a:ext cx="8353425" cy="1857375"/>
          </a:xfrm>
          <a:prstGeom prst="rect">
            <a:avLst/>
          </a:prstGeom>
        </p:spPr>
      </p:pic>
      <p:pic>
        <p:nvPicPr>
          <p:cNvPr id="8" name="Picture 7"/>
          <p:cNvPicPr>
            <a:picLocks noChangeAspect="1"/>
          </p:cNvPicPr>
          <p:nvPr/>
        </p:nvPicPr>
        <p:blipFill>
          <a:blip r:embed="rId5"/>
          <a:stretch/>
        </p:blipFill>
        <p:spPr bwMode="auto">
          <a:xfrm>
            <a:off x="981075" y="3333750"/>
            <a:ext cx="7181850" cy="3371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137E-876B-4D86-AE68-B85DAC5F2BDF}"/>
              </a:ext>
            </a:extLst>
          </p:cNvPr>
          <p:cNvSpPr>
            <a:spLocks noGrp="1"/>
          </p:cNvSpPr>
          <p:nvPr>
            <p:ph type="title"/>
          </p:nvPr>
        </p:nvSpPr>
        <p:spPr>
          <a:xfrm>
            <a:off x="457200" y="260648"/>
            <a:ext cx="8229600" cy="634082"/>
          </a:xfrm>
        </p:spPr>
        <p:txBody>
          <a:bodyPr/>
          <a:lstStyle/>
          <a:p>
            <a:r>
              <a:rPr lang="bg-BG" sz="2000" dirty="0">
                <a:solidFill>
                  <a:srgbClr val="C00000"/>
                </a:solidFill>
                <a:latin typeface="Arial" pitchFamily="34" charset="0"/>
                <a:cs typeface="Arial" pitchFamily="34" charset="0"/>
              </a:rPr>
              <a:t>Степени на свобода на точка. Координатни системи</a:t>
            </a:r>
            <a:endParaRPr lang="en-US" sz="2000" dirty="0"/>
          </a:p>
        </p:txBody>
      </p:sp>
      <p:sp>
        <p:nvSpPr>
          <p:cNvPr id="3" name="Content Placeholder 2">
            <a:extLst>
              <a:ext uri="{FF2B5EF4-FFF2-40B4-BE49-F238E27FC236}">
                <a16:creationId xmlns:a16="http://schemas.microsoft.com/office/drawing/2014/main" id="{F5D23D7F-6BB2-49BC-9202-2CE86C0DADC0}"/>
              </a:ext>
            </a:extLst>
          </p:cNvPr>
          <p:cNvSpPr>
            <a:spLocks noGrp="1"/>
          </p:cNvSpPr>
          <p:nvPr>
            <p:ph idx="1"/>
          </p:nvPr>
        </p:nvSpPr>
        <p:spPr>
          <a:xfrm>
            <a:off x="457200" y="1340769"/>
            <a:ext cx="5050904" cy="5112568"/>
          </a:xfrm>
        </p:spPr>
        <p:txBody>
          <a:bodyPr/>
          <a:lstStyle/>
          <a:p>
            <a:r>
              <a:rPr lang="ru-RU" sz="1800" dirty="0">
                <a:solidFill>
                  <a:schemeClr val="accent2">
                    <a:lumMod val="50000"/>
                  </a:schemeClr>
                </a:solidFill>
                <a:latin typeface="Arial" panose="020B0604020202020204" pitchFamily="34" charset="0"/>
                <a:cs typeface="Arial" panose="020B0604020202020204" pitchFamily="34" charset="0"/>
              </a:rPr>
              <a:t>Полярни координати </a:t>
            </a:r>
            <a:r>
              <a:rPr lang="ru-RU" sz="1800" dirty="0">
                <a:latin typeface="Arial" panose="020B0604020202020204" pitchFamily="34" charset="0"/>
                <a:cs typeface="Arial" panose="020B0604020202020204" pitchFamily="34" charset="0"/>
              </a:rPr>
              <a:t>– важат за точки в равнината. За точки в пространството се работи със сферични координати.</a:t>
            </a:r>
          </a:p>
          <a:p>
            <a:pPr marL="0" indent="0">
              <a:buNone/>
            </a:pPr>
            <a:endParaRPr lang="ru-RU" sz="1800" dirty="0">
              <a:latin typeface="Arial" panose="020B0604020202020204" pitchFamily="34" charset="0"/>
              <a:cs typeface="Arial" panose="020B0604020202020204" pitchFamily="34" charset="0"/>
            </a:endParaRPr>
          </a:p>
          <a:p>
            <a:pPr>
              <a:buFont typeface="Wingdings" panose="05000000000000000000" pitchFamily="2" charset="2"/>
              <a:buChar char="ü"/>
            </a:pPr>
            <a:r>
              <a:rPr lang="ru-RU" sz="1800" dirty="0">
                <a:latin typeface="Arial" panose="020B0604020202020204" pitchFamily="34" charset="0"/>
                <a:cs typeface="Arial" panose="020B0604020202020204" pitchFamily="34" charset="0"/>
              </a:rPr>
              <a:t>Чрез полярни координати </a:t>
            </a:r>
            <a:r>
              <a:rPr lang="ru-RU" sz="1800" dirty="0"/>
              <a:t>всяка точка в равнината се определя с две числа – полярен ъгъл и полярен радиус. </a:t>
            </a:r>
            <a:r>
              <a:rPr lang="ru-RU" sz="1800" i="1" dirty="0"/>
              <a:t>Полярната координатна система е особено полезна в случаите, когато връзката между точките е по-лесна за изразяване чрез радиуси и ъгли</a:t>
            </a:r>
            <a:r>
              <a:rPr lang="ru-RU" sz="1800" dirty="0"/>
              <a:t>, докато в по-разпространената </a:t>
            </a:r>
            <a:r>
              <a:rPr lang="ru-RU" sz="1800" dirty="0">
                <a:hlinkClick r:id="rId3" tooltip="Декартова координатна система"/>
              </a:rPr>
              <a:t>декартова координатна система</a:t>
            </a:r>
            <a:r>
              <a:rPr lang="ru-RU" sz="1800" dirty="0"/>
              <a:t> (или правоъгълна координатна система) тази връзка може да се изрази математически само чрез прилагането на </a:t>
            </a:r>
            <a:r>
              <a:rPr lang="ru-RU" sz="1800" dirty="0">
                <a:hlinkClick r:id="rId4" tooltip="Тригонометрия"/>
              </a:rPr>
              <a:t>тригонометрични</a:t>
            </a:r>
            <a:r>
              <a:rPr lang="ru-RU" sz="1800" dirty="0"/>
              <a:t> уравнения. </a:t>
            </a:r>
            <a:endParaRPr lang="ru-RU" sz="1800" dirty="0">
              <a:latin typeface="Arial" panose="020B0604020202020204" pitchFamily="34" charset="0"/>
              <a:cs typeface="Arial" panose="020B0604020202020204" pitchFamily="34" charset="0"/>
            </a:endParaRPr>
          </a:p>
          <a:p>
            <a:pPr marL="0" indent="0">
              <a:buNone/>
            </a:pPr>
            <a:endParaRPr lang="ru-RU" sz="1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F97D95D-7E26-413C-B24C-3096685531A7}"/>
              </a:ext>
            </a:extLst>
          </p:cNvPr>
          <p:cNvSpPr>
            <a:spLocks noGrp="1"/>
          </p:cNvSpPr>
          <p:nvPr>
            <p:ph type="sldNum" sz="quarter" idx="12"/>
          </p:nvPr>
        </p:nvSpPr>
        <p:spPr/>
        <p:txBody>
          <a:bodyPr/>
          <a:lstStyle/>
          <a:p>
            <a:fld id="{BFE999D1-F9A4-4778-B8C7-0170286633BE}" type="slidenum">
              <a:rPr lang="bg-BG" smtClean="0"/>
              <a:pPr/>
              <a:t>8</a:t>
            </a:fld>
            <a:endParaRPr lang="bg-BG"/>
          </a:p>
        </p:txBody>
      </p:sp>
      <p:pic>
        <p:nvPicPr>
          <p:cNvPr id="5" name="Picture 4">
            <a:extLst>
              <a:ext uri="{FF2B5EF4-FFF2-40B4-BE49-F238E27FC236}">
                <a16:creationId xmlns:a16="http://schemas.microsoft.com/office/drawing/2014/main" id="{A80E0783-4178-45A1-AFC5-4DD953FCEA45}"/>
              </a:ext>
            </a:extLst>
          </p:cNvPr>
          <p:cNvPicPr>
            <a:picLocks noChangeAspect="1"/>
          </p:cNvPicPr>
          <p:nvPr/>
        </p:nvPicPr>
        <p:blipFill>
          <a:blip r:embed="rId5"/>
          <a:stretch>
            <a:fillRect/>
          </a:stretch>
        </p:blipFill>
        <p:spPr>
          <a:xfrm>
            <a:off x="5364088" y="1506332"/>
            <a:ext cx="3459179" cy="3409478"/>
          </a:xfrm>
          <a:prstGeom prst="rect">
            <a:avLst/>
          </a:prstGeom>
        </p:spPr>
      </p:pic>
    </p:spTree>
    <p:extLst>
      <p:ext uri="{BB962C8B-B14F-4D97-AF65-F5344CB8AC3E}">
        <p14:creationId xmlns:p14="http://schemas.microsoft.com/office/powerpoint/2010/main" val="4274423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BFE999D1-F9A4-4778-B8C7-0170286633BE}" type="slidenum">
              <a:rPr lang="bg-BG"/>
              <a:t>80</a:t>
            </a:fld>
            <a:endParaRPr lang="bg-BG"/>
          </a:p>
        </p:txBody>
      </p:sp>
      <p:sp>
        <p:nvSpPr>
          <p:cNvPr id="5" name="Rectangle 2"/>
          <p:cNvSpPr>
            <a:spLocks noGrp="1" noChangeArrowheads="1"/>
          </p:cNvSpPr>
          <p:nvPr>
            <p:ph type="title"/>
          </p:nvPr>
        </p:nvSpPr>
        <p:spPr bwMode="auto">
          <a:xfrm>
            <a:off x="107504" y="116632"/>
            <a:ext cx="8788599" cy="1143000"/>
          </a:xfrm>
        </p:spPr>
        <p:txBody>
          <a:bodyPr/>
          <a:lstStyle/>
          <a:p>
            <a:pPr marL="1343025">
              <a:defRPr/>
            </a:pPr>
            <a:r>
              <a:rPr lang="bg-BG" sz="2000" b="1">
                <a:solidFill>
                  <a:srgbClr val="C00000"/>
                </a:solidFill>
                <a:latin typeface="Arial"/>
                <a:cs typeface="Arial"/>
              </a:rPr>
              <a:t>Графо-аналитичен метод за намиране на скорости на характерни точки от равнинен лостов механизъм</a:t>
            </a:r>
            <a:br>
              <a:rPr lang="bg-BG" sz="1800">
                <a:solidFill>
                  <a:schemeClr val="tx1"/>
                </a:solidFill>
                <a:latin typeface="Arial"/>
                <a:cs typeface="Arial"/>
              </a:rPr>
            </a:br>
            <a:endParaRPr lang="bg-BG" sz="1800">
              <a:solidFill>
                <a:schemeClr val="tx1"/>
              </a:solidFill>
              <a:latin typeface="Arial"/>
              <a:cs typeface="Arial"/>
            </a:endParaRPr>
          </a:p>
        </p:txBody>
      </p:sp>
      <p:sp>
        <p:nvSpPr>
          <p:cNvPr id="6" name="Rectangle 2"/>
          <p:cNvSpPr>
            <a:spLocks noChangeArrowheads="1"/>
          </p:cNvSpPr>
          <p:nvPr/>
        </p:nvSpPr>
        <p:spPr bwMode="auto">
          <a:xfrm>
            <a:off x="0" y="0"/>
            <a:ext cx="9144000" cy="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a:defRPr/>
            </a:pPr>
            <a:endParaRPr lang="en-US"/>
          </a:p>
        </p:txBody>
      </p:sp>
      <p:sp>
        <p:nvSpPr>
          <p:cNvPr id="10" name="Rectangle 6"/>
          <p:cNvSpPr>
            <a:spLocks noChangeArrowheads="1"/>
          </p:cNvSpPr>
          <p:nvPr/>
        </p:nvSpPr>
        <p:spPr bwMode="auto">
          <a:xfrm>
            <a:off x="500855" y="542499"/>
            <a:ext cx="9144000" cy="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a:defRPr/>
            </a:pPr>
            <a:endParaRPr lang="en-US"/>
          </a:p>
        </p:txBody>
      </p:sp>
      <p:pic>
        <p:nvPicPr>
          <p:cNvPr id="3" name="Picture 2"/>
          <p:cNvPicPr>
            <a:picLocks noChangeAspect="1"/>
          </p:cNvPicPr>
          <p:nvPr/>
        </p:nvPicPr>
        <p:blipFill>
          <a:blip r:embed="rId3"/>
          <a:stretch/>
        </p:blipFill>
        <p:spPr bwMode="auto">
          <a:xfrm>
            <a:off x="251520" y="1160984"/>
            <a:ext cx="4508145" cy="5544616"/>
          </a:xfrm>
          <a:prstGeom prst="rect">
            <a:avLst/>
          </a:prstGeom>
        </p:spPr>
      </p:pic>
      <p:pic>
        <p:nvPicPr>
          <p:cNvPr id="7" name="Picture 6"/>
          <p:cNvPicPr>
            <a:picLocks noChangeAspect="1"/>
          </p:cNvPicPr>
          <p:nvPr/>
        </p:nvPicPr>
        <p:blipFill>
          <a:blip r:embed="rId4"/>
          <a:stretch/>
        </p:blipFill>
        <p:spPr bwMode="auto">
          <a:xfrm>
            <a:off x="5180533" y="1316088"/>
            <a:ext cx="3318265" cy="4932312"/>
          </a:xfrm>
          <a:prstGeom prst="rect">
            <a:avLst/>
          </a:prstGeom>
        </p:spPr>
      </p:pic>
      <p:pic>
        <p:nvPicPr>
          <p:cNvPr id="12" name="Picture 11" descr="Logo-TU-blue-3D"/>
          <p:cNvPicPr>
            <a:picLocks noChangeAspect="1" noChangeArrowheads="1"/>
          </p:cNvPicPr>
          <p:nvPr/>
        </p:nvPicPr>
        <p:blipFill>
          <a:blip r:embed="rId5"/>
          <a:stretch/>
        </p:blipFill>
        <p:spPr bwMode="auto">
          <a:xfrm>
            <a:off x="611560" y="216290"/>
            <a:ext cx="714380" cy="71438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75" name="Rectangle 3"/>
          <p:cNvSpPr>
            <a:spLocks noGrp="1" noChangeArrowheads="1"/>
          </p:cNvSpPr>
          <p:nvPr>
            <p:ph type="body" idx="1"/>
          </p:nvPr>
        </p:nvSpPr>
        <p:spPr bwMode="auto">
          <a:xfrm>
            <a:off x="251520" y="158336"/>
            <a:ext cx="8362950" cy="5040560"/>
          </a:xfrm>
        </p:spPr>
        <p:txBody>
          <a:bodyPr/>
          <a:lstStyle/>
          <a:p>
            <a:pPr marL="1076325" algn="ctr">
              <a:spcBef>
                <a:spcPts val="0"/>
              </a:spcBef>
              <a:buClrTx/>
              <a:buSzTx/>
              <a:buFontTx/>
              <a:buNone/>
              <a:defRPr/>
            </a:pPr>
            <a:r>
              <a:rPr lang="bg-BG" sz="2800">
                <a:solidFill>
                  <a:srgbClr val="333399"/>
                </a:solidFill>
                <a:latin typeface="Arial"/>
                <a:ea typeface="Arial Unicode MS"/>
                <a:cs typeface="Arial"/>
              </a:rPr>
              <a:t>Следва </a:t>
            </a:r>
            <a:r>
              <a:rPr lang="bg-BG" sz="2800">
                <a:solidFill>
                  <a:srgbClr val="C00000"/>
                </a:solidFill>
                <a:latin typeface="Arial"/>
                <a:ea typeface="Arial Unicode MS"/>
                <a:cs typeface="Arial"/>
              </a:rPr>
              <a:t>аналитично</a:t>
            </a:r>
            <a:r>
              <a:rPr lang="bg-BG" sz="2800">
                <a:solidFill>
                  <a:srgbClr val="333399"/>
                </a:solidFill>
                <a:latin typeface="Arial"/>
                <a:ea typeface="Arial Unicode MS"/>
                <a:cs typeface="Arial"/>
              </a:rPr>
              <a:t> извеждане на функцията на положението и определяне на предавателно число и скорост на крайното звено на: </a:t>
            </a:r>
            <a:endParaRPr/>
          </a:p>
          <a:p>
            <a:pPr algn="ctr">
              <a:spcBef>
                <a:spcPts val="0"/>
              </a:spcBef>
              <a:buClrTx/>
              <a:buSzTx/>
              <a:buFontTx/>
              <a:buNone/>
              <a:defRPr/>
            </a:pPr>
            <a:endParaRPr lang="bg-BG" sz="2000">
              <a:solidFill>
                <a:srgbClr val="333399"/>
              </a:solidFill>
              <a:latin typeface="Arial"/>
              <a:ea typeface="Arial Unicode MS"/>
              <a:cs typeface="Arial"/>
            </a:endParaRPr>
          </a:p>
          <a:p>
            <a:pPr algn="ctr">
              <a:spcBef>
                <a:spcPts val="0"/>
              </a:spcBef>
              <a:buClrTx/>
              <a:buSzTx/>
              <a:buFontTx/>
              <a:buNone/>
              <a:defRPr/>
            </a:pPr>
            <a:endParaRPr lang="bg-BG" sz="2000">
              <a:solidFill>
                <a:srgbClr val="333399"/>
              </a:solidFill>
              <a:latin typeface="Arial"/>
              <a:ea typeface="Arial Unicode MS"/>
              <a:cs typeface="Arial"/>
            </a:endParaRPr>
          </a:p>
          <a:p>
            <a:pPr algn="ctr">
              <a:spcBef>
                <a:spcPts val="0"/>
              </a:spcBef>
              <a:buClrTx/>
              <a:buSzTx/>
              <a:buFontTx/>
              <a:buNone/>
              <a:defRPr/>
            </a:pPr>
            <a:endParaRPr lang="bg-BG" sz="2000">
              <a:solidFill>
                <a:srgbClr val="333399"/>
              </a:solidFill>
              <a:latin typeface="Arial"/>
              <a:ea typeface="Arial Unicode MS"/>
              <a:cs typeface="Arial"/>
            </a:endParaRPr>
          </a:p>
          <a:p>
            <a:pPr marL="1819275" indent="-457200">
              <a:spcBef>
                <a:spcPts val="0"/>
              </a:spcBef>
              <a:buClrTx/>
              <a:buSzTx/>
              <a:tabLst>
                <a:tab pos="447675" algn="l"/>
              </a:tabLst>
              <a:defRPr/>
            </a:pPr>
            <a:r>
              <a:rPr lang="bg-BG" sz="2800">
                <a:solidFill>
                  <a:srgbClr val="333399"/>
                </a:solidFill>
                <a:latin typeface="Arial"/>
                <a:ea typeface="Arial Unicode MS"/>
                <a:cs typeface="Arial"/>
              </a:rPr>
              <a:t>Шарнирен четиризвенник;</a:t>
            </a:r>
            <a:endParaRPr/>
          </a:p>
          <a:p>
            <a:pPr marL="1819275" indent="-457200">
              <a:spcBef>
                <a:spcPts val="0"/>
              </a:spcBef>
              <a:buClrTx/>
              <a:buSzTx/>
              <a:tabLst>
                <a:tab pos="447675" algn="l"/>
              </a:tabLst>
              <a:defRPr/>
            </a:pPr>
            <a:endParaRPr lang="bg-BG" sz="2800">
              <a:solidFill>
                <a:srgbClr val="333399"/>
              </a:solidFill>
              <a:latin typeface="Arial"/>
              <a:ea typeface="Arial Unicode MS"/>
              <a:cs typeface="Arial"/>
            </a:endParaRPr>
          </a:p>
          <a:p>
            <a:pPr marL="1819275" indent="-457200">
              <a:spcBef>
                <a:spcPts val="0"/>
              </a:spcBef>
              <a:buClrTx/>
              <a:buSzTx/>
              <a:tabLst>
                <a:tab pos="447675" algn="l"/>
              </a:tabLst>
              <a:defRPr/>
            </a:pPr>
            <a:r>
              <a:rPr lang="bg-BG" sz="2800">
                <a:solidFill>
                  <a:srgbClr val="333399"/>
                </a:solidFill>
                <a:latin typeface="Arial"/>
                <a:ea typeface="Arial Unicode MS"/>
                <a:cs typeface="Arial"/>
              </a:rPr>
              <a:t>Коляно-мотовилков механизъм;</a:t>
            </a:r>
            <a:endParaRPr/>
          </a:p>
          <a:p>
            <a:pPr marL="1819275" indent="-457200">
              <a:spcBef>
                <a:spcPts val="0"/>
              </a:spcBef>
              <a:buClrTx/>
              <a:buSzTx/>
              <a:tabLst>
                <a:tab pos="447675" algn="l"/>
              </a:tabLst>
              <a:defRPr/>
            </a:pPr>
            <a:endParaRPr lang="bg-BG" sz="2800">
              <a:solidFill>
                <a:srgbClr val="333399"/>
              </a:solidFill>
              <a:latin typeface="Arial"/>
              <a:ea typeface="Arial Unicode MS"/>
              <a:cs typeface="Arial"/>
            </a:endParaRPr>
          </a:p>
          <a:p>
            <a:pPr marL="1819275" indent="-457200">
              <a:spcBef>
                <a:spcPts val="0"/>
              </a:spcBef>
              <a:buClrTx/>
              <a:buSzTx/>
              <a:tabLst>
                <a:tab pos="447675" algn="l"/>
              </a:tabLst>
              <a:defRPr/>
            </a:pPr>
            <a:r>
              <a:rPr lang="bg-BG" sz="2800">
                <a:solidFill>
                  <a:srgbClr val="333399"/>
                </a:solidFill>
                <a:latin typeface="Arial"/>
                <a:ea typeface="Arial Unicode MS"/>
                <a:cs typeface="Arial"/>
              </a:rPr>
              <a:t>Кулисен механизъм</a:t>
            </a:r>
            <a:endParaRPr/>
          </a:p>
          <a:p>
            <a:pPr algn="ctr">
              <a:spcBef>
                <a:spcPts val="0"/>
              </a:spcBef>
              <a:buClrTx/>
              <a:buSzTx/>
              <a:buFontTx/>
              <a:buNone/>
              <a:defRPr/>
            </a:pPr>
            <a:endParaRPr lang="bg-BG" sz="2000">
              <a:solidFill>
                <a:srgbClr val="333399"/>
              </a:solidFill>
              <a:latin typeface="Arial"/>
              <a:ea typeface="Arial Unicode MS"/>
              <a:cs typeface="Arial"/>
            </a:endParaRPr>
          </a:p>
        </p:txBody>
      </p:sp>
      <p:sp>
        <p:nvSpPr>
          <p:cNvPr id="2" name="Slide Number Placeholder 1"/>
          <p:cNvSpPr>
            <a:spLocks noGrp="1"/>
          </p:cNvSpPr>
          <p:nvPr>
            <p:ph type="sldNum" sz="quarter" idx="12"/>
          </p:nvPr>
        </p:nvSpPr>
        <p:spPr bwMode="auto"/>
        <p:txBody>
          <a:bodyPr/>
          <a:lstStyle/>
          <a:p>
            <a:pPr>
              <a:defRPr/>
            </a:pPr>
            <a:fld id="{BFE999D1-F9A4-4778-B8C7-0170286633BE}" type="slidenum">
              <a:rPr lang="bg-BG"/>
              <a:t>81</a:t>
            </a:fld>
            <a:endParaRPr lang="bg-BG"/>
          </a:p>
        </p:txBody>
      </p:sp>
      <p:pic>
        <p:nvPicPr>
          <p:cNvPr id="8" name="Picture 7" descr="Logo-TU-blue-3D"/>
          <p:cNvPicPr>
            <a:picLocks noChangeAspect="1" noChangeArrowheads="1"/>
          </p:cNvPicPr>
          <p:nvPr/>
        </p:nvPicPr>
        <p:blipFill>
          <a:blip r:embed="rId3"/>
          <a:stretch/>
        </p:blipFill>
        <p:spPr bwMode="auto">
          <a:xfrm>
            <a:off x="457200" y="158336"/>
            <a:ext cx="714380" cy="71438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Logo-TU-blue-3D"/>
          <p:cNvPicPr>
            <a:picLocks noChangeAspect="1" noChangeArrowheads="1"/>
          </p:cNvPicPr>
          <p:nvPr/>
        </p:nvPicPr>
        <p:blipFill>
          <a:blip r:embed="rId3"/>
          <a:stretch/>
        </p:blipFill>
        <p:spPr bwMode="auto">
          <a:xfrm>
            <a:off x="395536" y="188640"/>
            <a:ext cx="714380" cy="714380"/>
          </a:xfrm>
          <a:prstGeom prst="rect">
            <a:avLst/>
          </a:prstGeom>
          <a:noFill/>
          <a:ln>
            <a:noFill/>
          </a:ln>
        </p:spPr>
      </p:pic>
      <p:sp>
        <p:nvSpPr>
          <p:cNvPr id="2" name="Rectangle 1"/>
          <p:cNvSpPr/>
          <p:nvPr/>
        </p:nvSpPr>
        <p:spPr bwMode="auto">
          <a:xfrm>
            <a:off x="1979712" y="314997"/>
            <a:ext cx="5767348" cy="461665"/>
          </a:xfrm>
          <a:prstGeom prst="rect">
            <a:avLst/>
          </a:prstGeom>
        </p:spPr>
        <p:txBody>
          <a:bodyPr wrap="none">
            <a:spAutoFit/>
          </a:bodyPr>
          <a:lstStyle/>
          <a:p>
            <a:pPr>
              <a:defRPr/>
            </a:pPr>
            <a:r>
              <a:rPr lang="bg-BG" sz="2400" b="1">
                <a:solidFill>
                  <a:srgbClr val="333399"/>
                </a:solidFill>
                <a:latin typeface="Arial"/>
                <a:ea typeface="Arial Unicode MS"/>
              </a:rPr>
              <a:t>Шарнирен четиризвенен механизъм</a:t>
            </a:r>
            <a:endParaRPr lang="bg-BG" sz="2400" b="1"/>
          </a:p>
        </p:txBody>
      </p:sp>
      <p:pic>
        <p:nvPicPr>
          <p:cNvPr id="6" name="Picture 5"/>
          <p:cNvPicPr>
            <a:picLocks noChangeAspect="1"/>
          </p:cNvPicPr>
          <p:nvPr/>
        </p:nvPicPr>
        <p:blipFill>
          <a:blip r:embed="rId4"/>
          <a:stretch/>
        </p:blipFill>
        <p:spPr bwMode="auto">
          <a:xfrm>
            <a:off x="1758289" y="843264"/>
            <a:ext cx="5292080" cy="2448911"/>
          </a:xfrm>
          <a:prstGeom prst="rect">
            <a:avLst/>
          </a:prstGeom>
        </p:spPr>
      </p:pic>
      <p:pic>
        <p:nvPicPr>
          <p:cNvPr id="8" name="Picture 7"/>
          <p:cNvPicPr>
            <a:picLocks noChangeAspect="1"/>
          </p:cNvPicPr>
          <p:nvPr/>
        </p:nvPicPr>
        <p:blipFill>
          <a:blip r:embed="rId5"/>
          <a:stretch/>
        </p:blipFill>
        <p:spPr bwMode="auto">
          <a:xfrm>
            <a:off x="1578269" y="3358777"/>
            <a:ext cx="5652120" cy="3361634"/>
          </a:xfrm>
          <a:prstGeom prst="rect">
            <a:avLst/>
          </a:prstGeom>
        </p:spPr>
      </p:pic>
      <p:cxnSp>
        <p:nvCxnSpPr>
          <p:cNvPr id="12" name="Straight Connector 11"/>
          <p:cNvCxnSpPr>
            <a:cxnSpLocks/>
          </p:cNvCxnSpPr>
          <p:nvPr/>
        </p:nvCxnSpPr>
        <p:spPr bwMode="auto">
          <a:xfrm>
            <a:off x="1691680" y="3717032"/>
            <a:ext cx="792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bwMode="auto">
          <a:xfrm>
            <a:off x="1758289" y="4725144"/>
            <a:ext cx="101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bwMode="auto">
          <a:xfrm>
            <a:off x="1691680" y="5517232"/>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Logo-TU-blue-3D"/>
          <p:cNvPicPr>
            <a:picLocks noChangeAspect="1" noChangeArrowheads="1"/>
          </p:cNvPicPr>
          <p:nvPr/>
        </p:nvPicPr>
        <p:blipFill>
          <a:blip r:embed="rId3"/>
          <a:stretch/>
        </p:blipFill>
        <p:spPr bwMode="auto">
          <a:xfrm>
            <a:off x="395536" y="188640"/>
            <a:ext cx="714380" cy="714380"/>
          </a:xfrm>
          <a:prstGeom prst="rect">
            <a:avLst/>
          </a:prstGeom>
          <a:noFill/>
          <a:ln>
            <a:noFill/>
          </a:ln>
        </p:spPr>
      </p:pic>
      <p:pic>
        <p:nvPicPr>
          <p:cNvPr id="3" name="Picture 2"/>
          <p:cNvPicPr>
            <a:picLocks noChangeAspect="1"/>
          </p:cNvPicPr>
          <p:nvPr/>
        </p:nvPicPr>
        <p:blipFill>
          <a:blip r:embed="rId4"/>
          <a:stretch/>
        </p:blipFill>
        <p:spPr bwMode="auto">
          <a:xfrm>
            <a:off x="1112491" y="197616"/>
            <a:ext cx="5271301" cy="2439295"/>
          </a:xfrm>
          <a:prstGeom prst="rect">
            <a:avLst/>
          </a:prstGeom>
        </p:spPr>
      </p:pic>
      <p:pic>
        <p:nvPicPr>
          <p:cNvPr id="2" name="Picture 1"/>
          <p:cNvPicPr>
            <a:picLocks noChangeAspect="1"/>
          </p:cNvPicPr>
          <p:nvPr/>
        </p:nvPicPr>
        <p:blipFill>
          <a:blip r:embed="rId5"/>
          <a:stretch/>
        </p:blipFill>
        <p:spPr bwMode="auto">
          <a:xfrm>
            <a:off x="379959" y="2636912"/>
            <a:ext cx="4067822" cy="3777082"/>
          </a:xfrm>
          <a:prstGeom prst="rect">
            <a:avLst/>
          </a:prstGeom>
        </p:spPr>
      </p:pic>
      <p:pic>
        <p:nvPicPr>
          <p:cNvPr id="4" name="Picture 3"/>
          <p:cNvPicPr>
            <a:picLocks noChangeAspect="1"/>
          </p:cNvPicPr>
          <p:nvPr/>
        </p:nvPicPr>
        <p:blipFill>
          <a:blip r:embed="rId6"/>
          <a:stretch/>
        </p:blipFill>
        <p:spPr bwMode="auto">
          <a:xfrm>
            <a:off x="4638390" y="2636912"/>
            <a:ext cx="4331716" cy="3076457"/>
          </a:xfrm>
          <a:prstGeom prst="rect">
            <a:avLst/>
          </a:prstGeom>
        </p:spPr>
      </p:pic>
      <p:cxnSp>
        <p:nvCxnSpPr>
          <p:cNvPr id="7" name="Straight Connector 6"/>
          <p:cNvCxnSpPr>
            <a:cxnSpLocks/>
          </p:cNvCxnSpPr>
          <p:nvPr/>
        </p:nvCxnSpPr>
        <p:spPr bwMode="auto">
          <a:xfrm>
            <a:off x="4499992" y="2636912"/>
            <a:ext cx="72008" cy="38884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auto">
          <a:xfrm>
            <a:off x="395536" y="2924944"/>
            <a:ext cx="15121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bwMode="auto">
          <a:xfrm>
            <a:off x="683568" y="5013176"/>
            <a:ext cx="12961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bwMode="auto">
          <a:xfrm>
            <a:off x="4788024" y="4175140"/>
            <a:ext cx="38164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804248" y="899667"/>
            <a:ext cx="1585006" cy="861774"/>
          </a:xfrm>
          <a:prstGeom prst="rect">
            <a:avLst/>
          </a:prstGeom>
        </p:spPr>
        <p:txBody>
          <a:bodyPr wrap="square">
            <a:spAutoFit/>
          </a:bodyPr>
          <a:lstStyle/>
          <a:p>
            <a:pPr>
              <a:defRPr/>
            </a:pPr>
            <a:r>
              <a:rPr lang="bg-BG" sz="1600" b="1">
                <a:solidFill>
                  <a:srgbClr val="333399"/>
                </a:solidFill>
                <a:latin typeface="Arial"/>
                <a:ea typeface="Arial Unicode MS"/>
              </a:rPr>
              <a:t>Шарнирен </a:t>
            </a:r>
            <a:endParaRPr/>
          </a:p>
          <a:p>
            <a:pPr>
              <a:defRPr/>
            </a:pPr>
            <a:r>
              <a:rPr lang="bg-BG" sz="1600" b="1">
                <a:solidFill>
                  <a:srgbClr val="333399"/>
                </a:solidFill>
                <a:latin typeface="Arial"/>
                <a:ea typeface="Arial Unicode MS"/>
              </a:rPr>
              <a:t>четиризвенен </a:t>
            </a:r>
            <a:endParaRPr/>
          </a:p>
          <a:p>
            <a:pPr>
              <a:defRPr/>
            </a:pPr>
            <a:r>
              <a:rPr lang="bg-BG" sz="1600" b="1">
                <a:solidFill>
                  <a:srgbClr val="333399"/>
                </a:solidFill>
                <a:latin typeface="Arial"/>
                <a:ea typeface="Arial Unicode MS"/>
              </a:rPr>
              <a:t>механизъм</a:t>
            </a:r>
            <a:endParaRPr lang="bg-BG" sz="1600" b="1"/>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Logo-TU-blue-3D"/>
          <p:cNvPicPr>
            <a:picLocks noChangeAspect="1" noChangeArrowheads="1"/>
          </p:cNvPicPr>
          <p:nvPr/>
        </p:nvPicPr>
        <p:blipFill>
          <a:blip r:embed="rId3"/>
          <a:stretch/>
        </p:blipFill>
        <p:spPr bwMode="auto">
          <a:xfrm>
            <a:off x="395536" y="188640"/>
            <a:ext cx="714380" cy="714380"/>
          </a:xfrm>
          <a:prstGeom prst="rect">
            <a:avLst/>
          </a:prstGeom>
          <a:noFill/>
          <a:ln>
            <a:noFill/>
          </a:ln>
        </p:spPr>
      </p:pic>
      <p:sp>
        <p:nvSpPr>
          <p:cNvPr id="3" name="Rectangle 2"/>
          <p:cNvSpPr/>
          <p:nvPr/>
        </p:nvSpPr>
        <p:spPr bwMode="auto">
          <a:xfrm>
            <a:off x="2267744" y="197446"/>
            <a:ext cx="5036187" cy="461665"/>
          </a:xfrm>
          <a:prstGeom prst="rect">
            <a:avLst/>
          </a:prstGeom>
        </p:spPr>
        <p:txBody>
          <a:bodyPr wrap="none">
            <a:spAutoFit/>
          </a:bodyPr>
          <a:lstStyle/>
          <a:p>
            <a:pPr>
              <a:defRPr/>
            </a:pPr>
            <a:r>
              <a:rPr lang="bg-BG" sz="2400" b="1">
                <a:solidFill>
                  <a:srgbClr val="333399"/>
                </a:solidFill>
                <a:latin typeface="Arial"/>
                <a:ea typeface="Arial Unicode MS"/>
              </a:rPr>
              <a:t>Коляно-мотовилков механизъм</a:t>
            </a:r>
            <a:endParaRPr lang="bg-BG" sz="2400" b="1"/>
          </a:p>
        </p:txBody>
      </p:sp>
      <p:pic>
        <p:nvPicPr>
          <p:cNvPr id="2" name="Picture 1"/>
          <p:cNvPicPr>
            <a:picLocks noChangeAspect="1"/>
          </p:cNvPicPr>
          <p:nvPr/>
        </p:nvPicPr>
        <p:blipFill>
          <a:blip r:embed="rId4"/>
          <a:stretch/>
        </p:blipFill>
        <p:spPr bwMode="auto">
          <a:xfrm>
            <a:off x="1619672" y="764704"/>
            <a:ext cx="6556703" cy="2520280"/>
          </a:xfrm>
          <a:prstGeom prst="rect">
            <a:avLst/>
          </a:prstGeom>
        </p:spPr>
      </p:pic>
      <p:pic>
        <p:nvPicPr>
          <p:cNvPr id="4" name="Picture 3"/>
          <p:cNvPicPr>
            <a:picLocks noChangeAspect="1"/>
          </p:cNvPicPr>
          <p:nvPr/>
        </p:nvPicPr>
        <p:blipFill>
          <a:blip r:embed="rId5"/>
          <a:stretch/>
        </p:blipFill>
        <p:spPr bwMode="auto">
          <a:xfrm>
            <a:off x="2051720" y="3384847"/>
            <a:ext cx="5111220" cy="3412786"/>
          </a:xfrm>
          <a:prstGeom prst="rect">
            <a:avLst/>
          </a:prstGeom>
        </p:spPr>
      </p:pic>
      <p:cxnSp>
        <p:nvCxnSpPr>
          <p:cNvPr id="7" name="Straight Connector 6"/>
          <p:cNvCxnSpPr>
            <a:cxnSpLocks/>
          </p:cNvCxnSpPr>
          <p:nvPr/>
        </p:nvCxnSpPr>
        <p:spPr bwMode="auto">
          <a:xfrm>
            <a:off x="2123728" y="3789040"/>
            <a:ext cx="792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bwMode="auto">
          <a:xfrm>
            <a:off x="2195736" y="4869159"/>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auto">
          <a:xfrm>
            <a:off x="2267744" y="5805264"/>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Logo-TU-blue-3D"/>
          <p:cNvPicPr>
            <a:picLocks noChangeAspect="1" noChangeArrowheads="1"/>
          </p:cNvPicPr>
          <p:nvPr/>
        </p:nvPicPr>
        <p:blipFill>
          <a:blip r:embed="rId3"/>
          <a:stretch/>
        </p:blipFill>
        <p:spPr bwMode="auto">
          <a:xfrm>
            <a:off x="395536" y="188640"/>
            <a:ext cx="714380" cy="714380"/>
          </a:xfrm>
          <a:prstGeom prst="rect">
            <a:avLst/>
          </a:prstGeom>
          <a:noFill/>
          <a:ln>
            <a:noFill/>
          </a:ln>
        </p:spPr>
      </p:pic>
      <p:pic>
        <p:nvPicPr>
          <p:cNvPr id="3" name="Picture 2"/>
          <p:cNvPicPr>
            <a:picLocks noChangeAspect="1"/>
          </p:cNvPicPr>
          <p:nvPr/>
        </p:nvPicPr>
        <p:blipFill>
          <a:blip r:embed="rId4"/>
          <a:stretch/>
        </p:blipFill>
        <p:spPr bwMode="auto">
          <a:xfrm>
            <a:off x="1394685" y="692696"/>
            <a:ext cx="6100933" cy="2345090"/>
          </a:xfrm>
          <a:prstGeom prst="rect">
            <a:avLst/>
          </a:prstGeom>
        </p:spPr>
      </p:pic>
      <p:sp>
        <p:nvSpPr>
          <p:cNvPr id="4" name="Rectangle 3"/>
          <p:cNvSpPr/>
          <p:nvPr/>
        </p:nvSpPr>
        <p:spPr bwMode="auto">
          <a:xfrm>
            <a:off x="2518103" y="188640"/>
            <a:ext cx="4977515" cy="400110"/>
          </a:xfrm>
          <a:prstGeom prst="rect">
            <a:avLst/>
          </a:prstGeom>
        </p:spPr>
        <p:txBody>
          <a:bodyPr wrap="square">
            <a:spAutoFit/>
          </a:bodyPr>
          <a:lstStyle/>
          <a:p>
            <a:pPr>
              <a:defRPr/>
            </a:pPr>
            <a:r>
              <a:rPr lang="bg-BG" sz="2000" b="1">
                <a:solidFill>
                  <a:srgbClr val="333399"/>
                </a:solidFill>
                <a:latin typeface="Arial"/>
                <a:ea typeface="Arial Unicode MS"/>
              </a:rPr>
              <a:t>Коляно-мотовилков механизъм</a:t>
            </a:r>
            <a:endParaRPr lang="bg-BG" sz="2000" b="1"/>
          </a:p>
        </p:txBody>
      </p:sp>
      <p:pic>
        <p:nvPicPr>
          <p:cNvPr id="2" name="Picture 1"/>
          <p:cNvPicPr>
            <a:picLocks noChangeAspect="1"/>
          </p:cNvPicPr>
          <p:nvPr/>
        </p:nvPicPr>
        <p:blipFill>
          <a:blip r:embed="rId5"/>
          <a:stretch/>
        </p:blipFill>
        <p:spPr bwMode="auto">
          <a:xfrm>
            <a:off x="179512" y="3429000"/>
            <a:ext cx="4393231" cy="2940574"/>
          </a:xfrm>
          <a:prstGeom prst="rect">
            <a:avLst/>
          </a:prstGeom>
        </p:spPr>
      </p:pic>
      <p:pic>
        <p:nvPicPr>
          <p:cNvPr id="6" name="Picture 5"/>
          <p:cNvPicPr>
            <a:picLocks noChangeAspect="1"/>
          </p:cNvPicPr>
          <p:nvPr/>
        </p:nvPicPr>
        <p:blipFill>
          <a:blip r:embed="rId6"/>
          <a:stretch/>
        </p:blipFill>
        <p:spPr bwMode="auto">
          <a:xfrm>
            <a:off x="4499992" y="3284984"/>
            <a:ext cx="4465871" cy="3008555"/>
          </a:xfrm>
          <a:prstGeom prst="rect">
            <a:avLst/>
          </a:prstGeom>
        </p:spPr>
      </p:pic>
      <p:cxnSp>
        <p:nvCxnSpPr>
          <p:cNvPr id="8" name="Straight Connector 7"/>
          <p:cNvCxnSpPr>
            <a:cxnSpLocks/>
          </p:cNvCxnSpPr>
          <p:nvPr/>
        </p:nvCxnSpPr>
        <p:spPr bwMode="auto">
          <a:xfrm>
            <a:off x="4499992" y="3284984"/>
            <a:ext cx="0" cy="3168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Logo-TU-blue-3D"/>
          <p:cNvPicPr>
            <a:picLocks noChangeAspect="1" noChangeArrowheads="1"/>
          </p:cNvPicPr>
          <p:nvPr/>
        </p:nvPicPr>
        <p:blipFill>
          <a:blip r:embed="rId3"/>
          <a:stretch/>
        </p:blipFill>
        <p:spPr bwMode="auto">
          <a:xfrm>
            <a:off x="395536" y="188640"/>
            <a:ext cx="714380" cy="714380"/>
          </a:xfrm>
          <a:prstGeom prst="rect">
            <a:avLst/>
          </a:prstGeom>
          <a:noFill/>
          <a:ln>
            <a:noFill/>
          </a:ln>
        </p:spPr>
      </p:pic>
      <p:pic>
        <p:nvPicPr>
          <p:cNvPr id="2" name="Picture 1"/>
          <p:cNvPicPr>
            <a:picLocks noChangeAspect="1"/>
          </p:cNvPicPr>
          <p:nvPr/>
        </p:nvPicPr>
        <p:blipFill>
          <a:blip r:embed="rId4"/>
          <a:stretch/>
        </p:blipFill>
        <p:spPr bwMode="auto">
          <a:xfrm>
            <a:off x="179512" y="934274"/>
            <a:ext cx="4775350" cy="2592288"/>
          </a:xfrm>
          <a:prstGeom prst="rect">
            <a:avLst/>
          </a:prstGeom>
        </p:spPr>
      </p:pic>
      <p:sp>
        <p:nvSpPr>
          <p:cNvPr id="4" name="Rectangle 3"/>
          <p:cNvSpPr/>
          <p:nvPr/>
        </p:nvSpPr>
        <p:spPr bwMode="auto">
          <a:xfrm>
            <a:off x="2987824" y="186780"/>
            <a:ext cx="3248262" cy="461665"/>
          </a:xfrm>
          <a:prstGeom prst="rect">
            <a:avLst/>
          </a:prstGeom>
        </p:spPr>
        <p:txBody>
          <a:bodyPr wrap="none">
            <a:spAutoFit/>
          </a:bodyPr>
          <a:lstStyle/>
          <a:p>
            <a:pPr>
              <a:defRPr/>
            </a:pPr>
            <a:r>
              <a:rPr lang="bg-BG" sz="2400" b="1">
                <a:solidFill>
                  <a:srgbClr val="333399"/>
                </a:solidFill>
                <a:latin typeface="Arial"/>
                <a:ea typeface="Arial Unicode MS"/>
              </a:rPr>
              <a:t>Кулисен механизъм</a:t>
            </a:r>
            <a:endParaRPr lang="bg-BG" sz="2400" b="1"/>
          </a:p>
        </p:txBody>
      </p:sp>
      <p:pic>
        <p:nvPicPr>
          <p:cNvPr id="3" name="Picture 2"/>
          <p:cNvPicPr>
            <a:picLocks noChangeAspect="1"/>
          </p:cNvPicPr>
          <p:nvPr/>
        </p:nvPicPr>
        <p:blipFill>
          <a:blip r:embed="rId5"/>
          <a:stretch/>
        </p:blipFill>
        <p:spPr bwMode="auto">
          <a:xfrm>
            <a:off x="4716016" y="1196752"/>
            <a:ext cx="4256374" cy="1586503"/>
          </a:xfrm>
          <a:prstGeom prst="rect">
            <a:avLst/>
          </a:prstGeom>
        </p:spPr>
      </p:pic>
      <p:cxnSp>
        <p:nvCxnSpPr>
          <p:cNvPr id="7" name="Straight Connector 6"/>
          <p:cNvCxnSpPr>
            <a:cxnSpLocks/>
          </p:cNvCxnSpPr>
          <p:nvPr/>
        </p:nvCxnSpPr>
        <p:spPr bwMode="auto">
          <a:xfrm>
            <a:off x="4716016" y="1556792"/>
            <a:ext cx="7200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bwMode="auto">
          <a:xfrm>
            <a:off x="4860032" y="2492896"/>
            <a:ext cx="864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stretch/>
        </p:blipFill>
        <p:spPr bwMode="auto">
          <a:xfrm>
            <a:off x="1109916" y="3886602"/>
            <a:ext cx="6444208" cy="2641127"/>
          </a:xfrm>
          <a:prstGeom prst="rect">
            <a:avLst/>
          </a:prstGeom>
        </p:spPr>
      </p:pic>
      <p:cxnSp>
        <p:nvCxnSpPr>
          <p:cNvPr id="12" name="Straight Connector 11"/>
          <p:cNvCxnSpPr>
            <a:cxnSpLocks/>
          </p:cNvCxnSpPr>
          <p:nvPr/>
        </p:nvCxnSpPr>
        <p:spPr bwMode="auto">
          <a:xfrm>
            <a:off x="1187624" y="4365104"/>
            <a:ext cx="9361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Logo-TU-blue-3D"/>
          <p:cNvPicPr>
            <a:picLocks noChangeAspect="1" noChangeArrowheads="1"/>
          </p:cNvPicPr>
          <p:nvPr/>
        </p:nvPicPr>
        <p:blipFill>
          <a:blip r:embed="rId3"/>
          <a:stretch/>
        </p:blipFill>
        <p:spPr bwMode="auto">
          <a:xfrm>
            <a:off x="395536" y="188640"/>
            <a:ext cx="714380" cy="714380"/>
          </a:xfrm>
          <a:prstGeom prst="rect">
            <a:avLst/>
          </a:prstGeom>
          <a:noFill/>
          <a:ln>
            <a:noFill/>
          </a:ln>
        </p:spPr>
      </p:pic>
      <p:pic>
        <p:nvPicPr>
          <p:cNvPr id="3" name="Picture 2"/>
          <p:cNvPicPr>
            <a:picLocks noChangeAspect="1"/>
          </p:cNvPicPr>
          <p:nvPr/>
        </p:nvPicPr>
        <p:blipFill>
          <a:blip r:embed="rId4"/>
          <a:stretch/>
        </p:blipFill>
        <p:spPr bwMode="auto">
          <a:xfrm>
            <a:off x="1403648" y="186780"/>
            <a:ext cx="4513480" cy="2450132"/>
          </a:xfrm>
          <a:prstGeom prst="rect">
            <a:avLst/>
          </a:prstGeom>
        </p:spPr>
      </p:pic>
      <p:sp>
        <p:nvSpPr>
          <p:cNvPr id="4" name="Rectangle 3"/>
          <p:cNvSpPr/>
          <p:nvPr/>
        </p:nvSpPr>
        <p:spPr bwMode="auto">
          <a:xfrm>
            <a:off x="5231819" y="672186"/>
            <a:ext cx="3248262" cy="461665"/>
          </a:xfrm>
          <a:prstGeom prst="rect">
            <a:avLst/>
          </a:prstGeom>
        </p:spPr>
        <p:txBody>
          <a:bodyPr wrap="none">
            <a:spAutoFit/>
          </a:bodyPr>
          <a:lstStyle/>
          <a:p>
            <a:pPr>
              <a:defRPr/>
            </a:pPr>
            <a:r>
              <a:rPr lang="bg-BG" sz="2400" b="1">
                <a:solidFill>
                  <a:srgbClr val="333399"/>
                </a:solidFill>
                <a:latin typeface="Arial"/>
                <a:ea typeface="Arial Unicode MS"/>
              </a:rPr>
              <a:t>Кулисен механизъм</a:t>
            </a:r>
            <a:endParaRPr lang="bg-BG" sz="2400" b="1"/>
          </a:p>
        </p:txBody>
      </p:sp>
      <p:pic>
        <p:nvPicPr>
          <p:cNvPr id="2" name="Picture 1"/>
          <p:cNvPicPr>
            <a:picLocks noChangeAspect="1"/>
          </p:cNvPicPr>
          <p:nvPr/>
        </p:nvPicPr>
        <p:blipFill>
          <a:blip r:embed="rId5"/>
          <a:stretch/>
        </p:blipFill>
        <p:spPr bwMode="auto">
          <a:xfrm>
            <a:off x="264509" y="2780928"/>
            <a:ext cx="4365508" cy="3312368"/>
          </a:xfrm>
          <a:prstGeom prst="rect">
            <a:avLst/>
          </a:prstGeom>
        </p:spPr>
      </p:pic>
      <p:pic>
        <p:nvPicPr>
          <p:cNvPr id="6" name="Picture 5"/>
          <p:cNvPicPr>
            <a:picLocks noChangeAspect="1"/>
          </p:cNvPicPr>
          <p:nvPr/>
        </p:nvPicPr>
        <p:blipFill>
          <a:blip r:embed="rId6"/>
          <a:stretch/>
        </p:blipFill>
        <p:spPr bwMode="auto">
          <a:xfrm>
            <a:off x="4730708" y="3002712"/>
            <a:ext cx="4250484" cy="2868799"/>
          </a:xfrm>
          <a:prstGeom prst="rect">
            <a:avLst/>
          </a:prstGeom>
        </p:spPr>
      </p:pic>
      <p:cxnSp>
        <p:nvCxnSpPr>
          <p:cNvPr id="8" name="Straight Connector 7"/>
          <p:cNvCxnSpPr>
            <a:cxnSpLocks/>
          </p:cNvCxnSpPr>
          <p:nvPr/>
        </p:nvCxnSpPr>
        <p:spPr bwMode="auto">
          <a:xfrm>
            <a:off x="4630017" y="2780928"/>
            <a:ext cx="0" cy="34563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14414" y="274638"/>
            <a:ext cx="7472386" cy="1143000"/>
          </a:xfrm>
        </p:spPr>
        <p:txBody>
          <a:bodyPr/>
          <a:lstStyle/>
          <a:p>
            <a:pPr>
              <a:defRPr/>
            </a:pPr>
            <a:r>
              <a:rPr lang="bg-BG" sz="1800" b="1">
                <a:solidFill>
                  <a:schemeClr val="tx1"/>
                </a:solidFill>
                <a:latin typeface="Arial"/>
                <a:cs typeface="Arial"/>
              </a:rPr>
              <a:t>Технически Университет – София</a:t>
            </a:r>
            <a:br>
              <a:rPr lang="bg-BG" sz="1800" b="1">
                <a:solidFill>
                  <a:schemeClr val="tx1"/>
                </a:solidFill>
                <a:latin typeface="Arial"/>
                <a:cs typeface="Arial"/>
              </a:rPr>
            </a:br>
            <a:r>
              <a:rPr lang="bg-BG" sz="1800" b="1">
                <a:solidFill>
                  <a:schemeClr val="tx1"/>
                </a:solidFill>
                <a:latin typeface="Arial"/>
                <a:cs typeface="Arial"/>
              </a:rPr>
              <a:t>Машиностроителен факултет</a:t>
            </a:r>
            <a:br>
              <a:rPr lang="bg-BG" sz="1800" b="1">
                <a:solidFill>
                  <a:schemeClr val="tx1"/>
                </a:solidFill>
                <a:latin typeface="Arial"/>
                <a:cs typeface="Arial"/>
              </a:rPr>
            </a:br>
            <a:r>
              <a:rPr lang="bg-BG" sz="1800" b="1">
                <a:solidFill>
                  <a:schemeClr val="tx1"/>
                </a:solidFill>
                <a:latin typeface="Arial"/>
                <a:cs typeface="Arial"/>
              </a:rPr>
              <a:t>Катедра “Прецизна техника и уредостроене”</a:t>
            </a:r>
            <a:endParaRPr lang="bg-BG" sz="1800" b="1">
              <a:latin typeface="Arial"/>
              <a:cs typeface="Arial"/>
            </a:endParaRPr>
          </a:p>
        </p:txBody>
      </p:sp>
      <p:sp>
        <p:nvSpPr>
          <p:cNvPr id="3" name="Content Placeholder 2"/>
          <p:cNvSpPr>
            <a:spLocks noGrp="1"/>
          </p:cNvSpPr>
          <p:nvPr>
            <p:ph idx="1"/>
          </p:nvPr>
        </p:nvSpPr>
        <p:spPr bwMode="auto"/>
        <p:txBody>
          <a:bodyPr/>
          <a:lstStyle/>
          <a:p>
            <a:pPr algn="ctr">
              <a:buNone/>
              <a:defRPr/>
            </a:pPr>
            <a:endParaRPr lang="bg-BG" sz="4000">
              <a:solidFill>
                <a:srgbClr val="3333CC"/>
              </a:solidFill>
              <a:latin typeface="Arial"/>
              <a:cs typeface="Arial"/>
            </a:endParaRPr>
          </a:p>
          <a:p>
            <a:pPr algn="ctr">
              <a:buNone/>
              <a:defRPr/>
            </a:pPr>
            <a:r>
              <a:rPr lang="bg-BG" sz="4000">
                <a:solidFill>
                  <a:srgbClr val="3333CC"/>
                </a:solidFill>
                <a:latin typeface="Arial"/>
                <a:cs typeface="Arial"/>
              </a:rPr>
              <a:t>Благодаря за вниманието!</a:t>
            </a:r>
            <a:endParaRPr/>
          </a:p>
        </p:txBody>
      </p:sp>
      <p:sp>
        <p:nvSpPr>
          <p:cNvPr id="4" name="Slide Number Placeholder 3"/>
          <p:cNvSpPr>
            <a:spLocks noGrp="1"/>
          </p:cNvSpPr>
          <p:nvPr>
            <p:ph type="sldNum" sz="quarter" idx="12"/>
          </p:nvPr>
        </p:nvSpPr>
        <p:spPr bwMode="auto"/>
        <p:txBody>
          <a:bodyPr/>
          <a:lstStyle/>
          <a:p>
            <a:pPr>
              <a:defRPr/>
            </a:pPr>
            <a:fld id="{BFE999D1-F9A4-4778-B8C7-0170286633BE}" type="slidenum">
              <a:rPr lang="bg-BG"/>
              <a:t>88</a:t>
            </a:fld>
            <a:endParaRPr lang="bg-BG"/>
          </a:p>
        </p:txBody>
      </p:sp>
      <p:pic>
        <p:nvPicPr>
          <p:cNvPr id="5" name="Picture 4" descr="Logo-TU-blue-3D"/>
          <p:cNvPicPr>
            <a:picLocks noChangeAspect="1" noChangeArrowheads="1"/>
          </p:cNvPicPr>
          <p:nvPr/>
        </p:nvPicPr>
        <p:blipFill>
          <a:blip r:embed="rId3"/>
          <a:stretch/>
        </p:blipFill>
        <p:spPr bwMode="auto">
          <a:xfrm>
            <a:off x="357158" y="357166"/>
            <a:ext cx="857250" cy="857250"/>
          </a:xfrm>
          <a:prstGeom prst="rect">
            <a:avLst/>
          </a:prstGeom>
          <a:noFill/>
          <a:ln>
            <a:noFill/>
          </a:ln>
        </p:spPr>
      </p:pic>
      <p:sp>
        <p:nvSpPr>
          <p:cNvPr id="6" name="TextBox 5"/>
          <p:cNvSpPr txBox="1"/>
          <p:nvPr/>
        </p:nvSpPr>
        <p:spPr bwMode="auto">
          <a:xfrm>
            <a:off x="500034" y="4714884"/>
            <a:ext cx="8147248" cy="1477328"/>
          </a:xfrm>
          <a:prstGeom prst="rect">
            <a:avLst/>
          </a:prstGeom>
          <a:noFill/>
        </p:spPr>
        <p:txBody>
          <a:bodyPr wrap="square" rtlCol="0">
            <a:spAutoFit/>
          </a:bodyPr>
          <a:lstStyle/>
          <a:p>
            <a:pPr>
              <a:defRPr/>
            </a:pPr>
            <a:r>
              <a:rPr lang="bg-BG"/>
              <a:t>В презентацията са използвани материали от:</a:t>
            </a:r>
            <a:endParaRPr/>
          </a:p>
          <a:p>
            <a:pPr>
              <a:defRPr/>
            </a:pPr>
            <a:endParaRPr lang="bg-BG"/>
          </a:p>
          <a:p>
            <a:pPr>
              <a:defRPr/>
            </a:pPr>
            <a:r>
              <a:rPr lang="bg-BG"/>
              <a:t>1. Учебник: </a:t>
            </a:r>
            <a:r>
              <a:rPr lang="ru-RU">
                <a:latin typeface="Arial"/>
              </a:rPr>
              <a:t>Недев, Ц., Лилов, </a:t>
            </a:r>
            <a:r>
              <a:rPr lang="ru-RU" i="1">
                <a:latin typeface="Arial"/>
              </a:rPr>
              <a:t>Машинознание</a:t>
            </a:r>
            <a:r>
              <a:rPr lang="ru-RU">
                <a:latin typeface="Arial"/>
              </a:rPr>
              <a:t>, Софттрейд, 2011;</a:t>
            </a:r>
            <a:endParaRPr/>
          </a:p>
          <a:p>
            <a:pPr>
              <a:defRPr/>
            </a:pPr>
            <a:r>
              <a:rPr lang="ru-RU">
                <a:latin typeface="Arial"/>
              </a:rPr>
              <a:t>2. Презентация, катедра ТММ;</a:t>
            </a:r>
            <a:endParaRPr/>
          </a:p>
          <a:p>
            <a:pPr>
              <a:defRPr/>
            </a:pPr>
            <a:r>
              <a:rPr lang="ru-RU">
                <a:latin typeface="Arial"/>
              </a:rPr>
              <a:t>3. Други източници.</a:t>
            </a:r>
            <a:endParaRPr lang="bg-B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5101-D6C2-4A07-AB58-E3FC97E3EF63}"/>
              </a:ext>
            </a:extLst>
          </p:cNvPr>
          <p:cNvSpPr>
            <a:spLocks noGrp="1"/>
          </p:cNvSpPr>
          <p:nvPr>
            <p:ph type="title"/>
          </p:nvPr>
        </p:nvSpPr>
        <p:spPr>
          <a:xfrm>
            <a:off x="457200" y="274638"/>
            <a:ext cx="8229600" cy="487362"/>
          </a:xfrm>
        </p:spPr>
        <p:txBody>
          <a:bodyPr/>
          <a:lstStyle/>
          <a:p>
            <a:r>
              <a:rPr lang="bg-BG" sz="2000" dirty="0">
                <a:solidFill>
                  <a:srgbClr val="C00000"/>
                </a:solidFill>
                <a:latin typeface="Arial" pitchFamily="34" charset="0"/>
                <a:cs typeface="Arial" pitchFamily="34" charset="0"/>
              </a:rPr>
              <a:t>Степени на свобода на точка. Координатни системи</a:t>
            </a:r>
            <a:endParaRPr lang="en-US" sz="2000" dirty="0"/>
          </a:p>
        </p:txBody>
      </p:sp>
      <p:pic>
        <p:nvPicPr>
          <p:cNvPr id="6" name="Content Placeholder 5">
            <a:extLst>
              <a:ext uri="{FF2B5EF4-FFF2-40B4-BE49-F238E27FC236}">
                <a16:creationId xmlns:a16="http://schemas.microsoft.com/office/drawing/2014/main" id="{36A3BDF9-95B5-46E3-A74E-7CEB66CE9BE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1082" y="1491744"/>
            <a:ext cx="3744416" cy="3462853"/>
          </a:xfrm>
        </p:spPr>
      </p:pic>
      <p:sp>
        <p:nvSpPr>
          <p:cNvPr id="4" name="Slide Number Placeholder 3">
            <a:extLst>
              <a:ext uri="{FF2B5EF4-FFF2-40B4-BE49-F238E27FC236}">
                <a16:creationId xmlns:a16="http://schemas.microsoft.com/office/drawing/2014/main" id="{BEBB82BE-F1BE-46FE-8E60-ACDE14099B60}"/>
              </a:ext>
            </a:extLst>
          </p:cNvPr>
          <p:cNvSpPr>
            <a:spLocks noGrp="1"/>
          </p:cNvSpPr>
          <p:nvPr>
            <p:ph type="sldNum" sz="quarter" idx="12"/>
          </p:nvPr>
        </p:nvSpPr>
        <p:spPr/>
        <p:txBody>
          <a:bodyPr/>
          <a:lstStyle/>
          <a:p>
            <a:fld id="{BFE999D1-F9A4-4778-B8C7-0170286633BE}" type="slidenum">
              <a:rPr lang="bg-BG" smtClean="0"/>
              <a:pPr/>
              <a:t>9</a:t>
            </a:fld>
            <a:endParaRPr lang="bg-BG"/>
          </a:p>
        </p:txBody>
      </p:sp>
      <p:pic>
        <p:nvPicPr>
          <p:cNvPr id="8" name="Picture 7">
            <a:extLst>
              <a:ext uri="{FF2B5EF4-FFF2-40B4-BE49-F238E27FC236}">
                <a16:creationId xmlns:a16="http://schemas.microsoft.com/office/drawing/2014/main" id="{6EBD5BE3-C037-4BAD-883D-E400F6BBC9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3235" y="1442793"/>
            <a:ext cx="3650890" cy="3376360"/>
          </a:xfrm>
          <a:prstGeom prst="rect">
            <a:avLst/>
          </a:prstGeom>
        </p:spPr>
      </p:pic>
      <p:sp>
        <p:nvSpPr>
          <p:cNvPr id="11" name="AutoShape 2" descr="{\displaystyle P}">
            <a:extLst>
              <a:ext uri="{FF2B5EF4-FFF2-40B4-BE49-F238E27FC236}">
                <a16:creationId xmlns:a16="http://schemas.microsoft.com/office/drawing/2014/main" id="{D6A94900-F10A-4F12-A31E-C715F7165598}"/>
              </a:ext>
            </a:extLst>
          </p:cNvPr>
          <p:cNvSpPr>
            <a:spLocks noChangeAspect="1" noChangeArrowheads="1"/>
          </p:cNvSpPr>
          <p:nvPr/>
        </p:nvSpPr>
        <p:spPr bwMode="auto">
          <a:xfrm>
            <a:off x="282575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3" descr="{\displaystyle (r,\;\theta ,\;\varphi )}">
            <a:extLst>
              <a:ext uri="{FF2B5EF4-FFF2-40B4-BE49-F238E27FC236}">
                <a16:creationId xmlns:a16="http://schemas.microsoft.com/office/drawing/2014/main" id="{9036C7B9-A96B-4C8C-95DE-40C6BBFA0805}"/>
              </a:ext>
            </a:extLst>
          </p:cNvPr>
          <p:cNvSpPr>
            <a:spLocks noChangeAspect="1" noChangeArrowheads="1"/>
          </p:cNvSpPr>
          <p:nvPr/>
        </p:nvSpPr>
        <p:spPr bwMode="auto">
          <a:xfrm>
            <a:off x="818515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displaystyle r}">
            <a:extLst>
              <a:ext uri="{FF2B5EF4-FFF2-40B4-BE49-F238E27FC236}">
                <a16:creationId xmlns:a16="http://schemas.microsoft.com/office/drawing/2014/main" id="{CEE886CE-48A9-4672-9D86-32F3E477C27A}"/>
              </a:ext>
            </a:extLst>
          </p:cNvPr>
          <p:cNvSpPr>
            <a:spLocks noChangeAspect="1" noChangeArrowheads="1"/>
          </p:cNvSpPr>
          <p:nvPr/>
        </p:nvSpPr>
        <p:spPr bwMode="auto">
          <a:xfrm>
            <a:off x="9571038"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5" descr="\varphi ">
            <a:extLst>
              <a:ext uri="{FF2B5EF4-FFF2-40B4-BE49-F238E27FC236}">
                <a16:creationId xmlns:a16="http://schemas.microsoft.com/office/drawing/2014/main" id="{5CBE1486-12A7-43E3-9529-1EC306E7E4E4}"/>
              </a:ext>
            </a:extLst>
          </p:cNvPr>
          <p:cNvSpPr>
            <a:spLocks noChangeAspect="1" noChangeArrowheads="1"/>
          </p:cNvSpPr>
          <p:nvPr/>
        </p:nvSpPr>
        <p:spPr bwMode="auto">
          <a:xfrm>
            <a:off x="13714413"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descr="{\displaystyle \theta }">
            <a:extLst>
              <a:ext uri="{FF2B5EF4-FFF2-40B4-BE49-F238E27FC236}">
                <a16:creationId xmlns:a16="http://schemas.microsoft.com/office/drawing/2014/main" id="{1CC2B5FF-17A0-4674-B120-EA78922F3C31}"/>
              </a:ext>
            </a:extLst>
          </p:cNvPr>
          <p:cNvSpPr>
            <a:spLocks noChangeAspect="1" noChangeArrowheads="1"/>
          </p:cNvSpPr>
          <p:nvPr/>
        </p:nvSpPr>
        <p:spPr bwMode="auto">
          <a:xfrm>
            <a:off x="1659572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7" descr="\varphi ">
            <a:extLst>
              <a:ext uri="{FF2B5EF4-FFF2-40B4-BE49-F238E27FC236}">
                <a16:creationId xmlns:a16="http://schemas.microsoft.com/office/drawing/2014/main" id="{0A9EB95E-1263-4B77-B863-72B358418BF0}"/>
              </a:ext>
            </a:extLst>
          </p:cNvPr>
          <p:cNvSpPr>
            <a:spLocks noChangeAspect="1" noChangeArrowheads="1"/>
          </p:cNvSpPr>
          <p:nvPr/>
        </p:nvSpPr>
        <p:spPr bwMode="auto">
          <a:xfrm>
            <a:off x="9164638"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8" descr="{\displaystyle \theta }">
            <a:extLst>
              <a:ext uri="{FF2B5EF4-FFF2-40B4-BE49-F238E27FC236}">
                <a16:creationId xmlns:a16="http://schemas.microsoft.com/office/drawing/2014/main" id="{0F2ED5EE-B0A4-45B1-9E18-EE48E1776360}"/>
              </a:ext>
            </a:extLst>
          </p:cNvPr>
          <p:cNvSpPr>
            <a:spLocks noChangeAspect="1" noChangeArrowheads="1"/>
          </p:cNvSpPr>
          <p:nvPr/>
        </p:nvSpPr>
        <p:spPr bwMode="auto">
          <a:xfrm>
            <a:off x="9879013"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9" descr="{\displaystyle \theta }">
            <a:extLst>
              <a:ext uri="{FF2B5EF4-FFF2-40B4-BE49-F238E27FC236}">
                <a16:creationId xmlns:a16="http://schemas.microsoft.com/office/drawing/2014/main" id="{11E58516-43CA-416F-9F77-2B8AB21856BB}"/>
              </a:ext>
            </a:extLst>
          </p:cNvPr>
          <p:cNvSpPr>
            <a:spLocks noChangeAspect="1" noChangeArrowheads="1"/>
          </p:cNvSpPr>
          <p:nvPr/>
        </p:nvSpPr>
        <p:spPr bwMode="auto">
          <a:xfrm>
            <a:off x="17102138"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varphi ">
            <a:extLst>
              <a:ext uri="{FF2B5EF4-FFF2-40B4-BE49-F238E27FC236}">
                <a16:creationId xmlns:a16="http://schemas.microsoft.com/office/drawing/2014/main" id="{BCD8F563-15BE-4024-ABD9-785C5E68A4D5}"/>
              </a:ext>
            </a:extLst>
          </p:cNvPr>
          <p:cNvSpPr>
            <a:spLocks noChangeAspect="1" noChangeArrowheads="1"/>
          </p:cNvSpPr>
          <p:nvPr/>
        </p:nvSpPr>
        <p:spPr bwMode="auto">
          <a:xfrm>
            <a:off x="17816513"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68D7F2A8-80E6-4EA0-B4E3-DE9689EB101C}"/>
              </a:ext>
            </a:extLst>
          </p:cNvPr>
          <p:cNvSpPr txBox="1"/>
          <p:nvPr/>
        </p:nvSpPr>
        <p:spPr>
          <a:xfrm>
            <a:off x="251520" y="5830669"/>
            <a:ext cx="8136904" cy="646331"/>
          </a:xfrm>
          <a:prstGeom prst="rect">
            <a:avLst/>
          </a:prstGeom>
          <a:noFill/>
        </p:spPr>
        <p:txBody>
          <a:bodyPr wrap="square" rtlCol="0">
            <a:spAutoFit/>
          </a:bodyPr>
          <a:lstStyle/>
          <a:p>
            <a:pPr marL="285750" indent="-285750">
              <a:buFont typeface="Wingdings" panose="05000000000000000000" pitchFamily="2" charset="2"/>
              <a:buChar char="q"/>
            </a:pPr>
            <a:r>
              <a:rPr lang="ru-RU" dirty="0">
                <a:solidFill>
                  <a:schemeClr val="accent2">
                    <a:lumMod val="50000"/>
                  </a:schemeClr>
                </a:solidFill>
              </a:rPr>
              <a:t>Сферичните координати </a:t>
            </a:r>
            <a:r>
              <a:rPr lang="ru-RU" dirty="0"/>
              <a:t>са </a:t>
            </a:r>
            <a:r>
              <a:rPr lang="ru-RU" i="1" dirty="0"/>
              <a:t>пространствени полярни</a:t>
            </a:r>
            <a:r>
              <a:rPr lang="ru-RU" dirty="0"/>
              <a:t> координати. Те са един от видовете тримерни пространствени координати.</a:t>
            </a:r>
            <a:endParaRPr lang="en-US" dirty="0"/>
          </a:p>
        </p:txBody>
      </p:sp>
      <p:sp>
        <p:nvSpPr>
          <p:cNvPr id="21" name="TextBox 20">
            <a:extLst>
              <a:ext uri="{FF2B5EF4-FFF2-40B4-BE49-F238E27FC236}">
                <a16:creationId xmlns:a16="http://schemas.microsoft.com/office/drawing/2014/main" id="{3FA9A4B6-51B1-4CD1-AF91-B49D10B1FD4A}"/>
              </a:ext>
            </a:extLst>
          </p:cNvPr>
          <p:cNvSpPr txBox="1"/>
          <p:nvPr/>
        </p:nvSpPr>
        <p:spPr>
          <a:xfrm>
            <a:off x="826604" y="4955738"/>
            <a:ext cx="2675387" cy="646331"/>
          </a:xfrm>
          <a:prstGeom prst="rect">
            <a:avLst/>
          </a:prstGeom>
          <a:noFill/>
        </p:spPr>
        <p:txBody>
          <a:bodyPr wrap="square" rtlCol="0">
            <a:spAutoFit/>
          </a:bodyPr>
          <a:lstStyle/>
          <a:p>
            <a:r>
              <a:rPr lang="bg-BG" dirty="0"/>
              <a:t>Сферична координатна система във физиката</a:t>
            </a:r>
            <a:endParaRPr lang="en-US" dirty="0"/>
          </a:p>
        </p:txBody>
      </p:sp>
      <p:sp>
        <p:nvSpPr>
          <p:cNvPr id="24" name="TextBox 23">
            <a:extLst>
              <a:ext uri="{FF2B5EF4-FFF2-40B4-BE49-F238E27FC236}">
                <a16:creationId xmlns:a16="http://schemas.microsoft.com/office/drawing/2014/main" id="{A0F2F563-C3DA-4043-B403-A809999C2CBB}"/>
              </a:ext>
            </a:extLst>
          </p:cNvPr>
          <p:cNvSpPr txBox="1"/>
          <p:nvPr/>
        </p:nvSpPr>
        <p:spPr>
          <a:xfrm>
            <a:off x="4789004" y="4954597"/>
            <a:ext cx="3528392" cy="646331"/>
          </a:xfrm>
          <a:prstGeom prst="rect">
            <a:avLst/>
          </a:prstGeom>
          <a:noFill/>
        </p:spPr>
        <p:txBody>
          <a:bodyPr wrap="square" rtlCol="0">
            <a:spAutoFit/>
          </a:bodyPr>
          <a:lstStyle/>
          <a:p>
            <a:r>
              <a:rPr lang="bg-BG" dirty="0"/>
              <a:t>Сферична координатна система в математиката</a:t>
            </a:r>
            <a:endParaRPr lang="en-US" dirty="0"/>
          </a:p>
        </p:txBody>
      </p:sp>
    </p:spTree>
    <p:extLst>
      <p:ext uri="{BB962C8B-B14F-4D97-AF65-F5344CB8AC3E}">
        <p14:creationId xmlns:p14="http://schemas.microsoft.com/office/powerpoint/2010/main" val="70364215"/>
      </p:ext>
    </p:extLst>
  </p:cSld>
  <p:clrMapOvr>
    <a:masterClrMapping/>
  </p:clrMapOvr>
</p:sld>
</file>

<file path=ppt/theme/theme1.xml><?xml version="1.0" encoding="utf-8"?>
<a:theme xmlns:a="http://schemas.openxmlformats.org/drawingml/2006/main" name="Slit">
  <a:themeElements>
    <a:clrScheme name="Slit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fontScheme name="Slit">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lit 1">
        <a:dk1>
          <a:srgbClr val="8C0000"/>
        </a:dk1>
        <a:lt1>
          <a:srgbClr val="FFFFFF"/>
        </a:lt1>
        <a:dk2>
          <a:srgbClr val="720000"/>
        </a:dk2>
        <a:lt2>
          <a:srgbClr val="FFFFCC"/>
        </a:lt2>
        <a:accent1>
          <a:srgbClr val="FF3300"/>
        </a:accent1>
        <a:accent2>
          <a:srgbClr val="BE7960"/>
        </a:accent2>
        <a:accent3>
          <a:srgbClr val="BCAAAA"/>
        </a:accent3>
        <a:accent4>
          <a:srgbClr val="DADADA"/>
        </a:accent4>
        <a:accent5>
          <a:srgbClr val="FFADAA"/>
        </a:accent5>
        <a:accent6>
          <a:srgbClr val="AC6D56"/>
        </a:accent6>
        <a:hlink>
          <a:srgbClr val="FFCC66"/>
        </a:hlink>
        <a:folHlink>
          <a:srgbClr val="FF9900"/>
        </a:folHlink>
      </a:clrScheme>
      <a:clrMap bg1="dk2" tx1="lt1" bg2="dk1" tx2="lt2" accent1="accent1" accent2="accent2" accent3="accent3" accent4="accent4" accent5="accent5" accent6="accent6" hlink="hlink" folHlink="folHlink"/>
    </a:extraClrScheme>
    <a:extraClrScheme>
      <a:clrScheme name="Slit 2">
        <a:dk1>
          <a:srgbClr val="674E2F"/>
        </a:dk1>
        <a:lt1>
          <a:srgbClr val="FFFFFF"/>
        </a:lt1>
        <a:dk2>
          <a:srgbClr val="533F27"/>
        </a:dk2>
        <a:lt2>
          <a:srgbClr val="D8B274"/>
        </a:lt2>
        <a:accent1>
          <a:srgbClr val="CC9900"/>
        </a:accent1>
        <a:accent2>
          <a:srgbClr val="8F5F2F"/>
        </a:accent2>
        <a:accent3>
          <a:srgbClr val="B3AFAC"/>
        </a:accent3>
        <a:accent4>
          <a:srgbClr val="DADADA"/>
        </a:accent4>
        <a:accent5>
          <a:srgbClr val="E2CAAA"/>
        </a:accent5>
        <a:accent6>
          <a:srgbClr val="81552A"/>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lit 3">
        <a:dk1>
          <a:srgbClr val="646464"/>
        </a:dk1>
        <a:lt1>
          <a:srgbClr val="FFFFFF"/>
        </a:lt1>
        <a:dk2>
          <a:srgbClr val="545454"/>
        </a:dk2>
        <a:lt2>
          <a:srgbClr val="D4D4CE"/>
        </a:lt2>
        <a:accent1>
          <a:srgbClr val="49747D"/>
        </a:accent1>
        <a:accent2>
          <a:srgbClr val="8F9699"/>
        </a:accent2>
        <a:accent3>
          <a:srgbClr val="B3B3B3"/>
        </a:accent3>
        <a:accent4>
          <a:srgbClr val="DADADA"/>
        </a:accent4>
        <a:accent5>
          <a:srgbClr val="B1BCBF"/>
        </a:accent5>
        <a:accent6>
          <a:srgbClr val="81878A"/>
        </a:accent6>
        <a:hlink>
          <a:srgbClr val="8DC4D7"/>
        </a:hlink>
        <a:folHlink>
          <a:srgbClr val="7FB97F"/>
        </a:folHlink>
      </a:clrScheme>
      <a:clrMap bg1="dk2" tx1="lt1" bg2="dk1" tx2="lt2" accent1="accent1" accent2="accent2" accent3="accent3" accent4="accent4" accent5="accent5" accent6="accent6" hlink="hlink" folHlink="folHlink"/>
    </a:extraClrScheme>
    <a:extraClrScheme>
      <a:clrScheme name="Slit 4">
        <a:dk1>
          <a:srgbClr val="3A7400"/>
        </a:dk1>
        <a:lt1>
          <a:srgbClr val="FFFFFF"/>
        </a:lt1>
        <a:dk2>
          <a:srgbClr val="2E5C00"/>
        </a:dk2>
        <a:lt2>
          <a:srgbClr val="FFFFFF"/>
        </a:lt2>
        <a:accent1>
          <a:srgbClr val="79CA02"/>
        </a:accent1>
        <a:accent2>
          <a:srgbClr val="008080"/>
        </a:accent2>
        <a:accent3>
          <a:srgbClr val="ADB5AA"/>
        </a:accent3>
        <a:accent4>
          <a:srgbClr val="DADADA"/>
        </a:accent4>
        <a:accent5>
          <a:srgbClr val="BEE1AA"/>
        </a:accent5>
        <a:accent6>
          <a:srgbClr val="007373"/>
        </a:accent6>
        <a:hlink>
          <a:srgbClr val="A8DE0E"/>
        </a:hlink>
        <a:folHlink>
          <a:srgbClr val="00CC66"/>
        </a:folHlink>
      </a:clrScheme>
      <a:clrMap bg1="dk2" tx1="lt1" bg2="dk1" tx2="lt2" accent1="accent1" accent2="accent2" accent3="accent3" accent4="accent4" accent5="accent5" accent6="accent6" hlink="hlink" folHlink="folHlink"/>
    </a:extraClrScheme>
    <a:extraClrScheme>
      <a:clrScheme name="Slit 5">
        <a:dk1>
          <a:srgbClr val="008885"/>
        </a:dk1>
        <a:lt1>
          <a:srgbClr val="FFFFFF"/>
        </a:lt1>
        <a:dk2>
          <a:srgbClr val="007572"/>
        </a:dk2>
        <a:lt2>
          <a:srgbClr val="FFFF99"/>
        </a:lt2>
        <a:accent1>
          <a:srgbClr val="33CCCC"/>
        </a:accent1>
        <a:accent2>
          <a:srgbClr val="6D6FC7"/>
        </a:accent2>
        <a:accent3>
          <a:srgbClr val="AABDBC"/>
        </a:accent3>
        <a:accent4>
          <a:srgbClr val="DADADA"/>
        </a:accent4>
        <a:accent5>
          <a:srgbClr val="ADE2E2"/>
        </a:accent5>
        <a:accent6>
          <a:srgbClr val="6264B4"/>
        </a:accent6>
        <a:hlink>
          <a:srgbClr val="FFFFCC"/>
        </a:hlink>
        <a:folHlink>
          <a:srgbClr val="00FF00"/>
        </a:folHlink>
      </a:clrScheme>
      <a:clrMap bg1="dk2" tx1="lt1" bg2="dk1" tx2="lt2" accent1="accent1" accent2="accent2" accent3="accent3" accent4="accent4" accent5="accent5" accent6="accent6" hlink="hlink" folHlink="folHlink"/>
    </a:extraClrScheme>
    <a:extraClrScheme>
      <a:clrScheme name="Slit 6">
        <a:dk1>
          <a:srgbClr val="0000AC"/>
        </a:dk1>
        <a:lt1>
          <a:srgbClr val="FFFFFF"/>
        </a:lt1>
        <a:dk2>
          <a:srgbClr val="000086"/>
        </a:dk2>
        <a:lt2>
          <a:srgbClr val="CCFFFF"/>
        </a:lt2>
        <a:accent1>
          <a:srgbClr val="0099FF"/>
        </a:accent1>
        <a:accent2>
          <a:srgbClr val="00B000"/>
        </a:accent2>
        <a:accent3>
          <a:srgbClr val="AAAAC3"/>
        </a:accent3>
        <a:accent4>
          <a:srgbClr val="DADADA"/>
        </a:accent4>
        <a:accent5>
          <a:srgbClr val="AACAFF"/>
        </a:accent5>
        <a:accent6>
          <a:srgbClr val="009F00"/>
        </a:accent6>
        <a:hlink>
          <a:srgbClr val="FFE701"/>
        </a:hlink>
        <a:folHlink>
          <a:srgbClr val="FF9900"/>
        </a:folHlink>
      </a:clrScheme>
      <a:clrMap bg1="dk2" tx1="lt1" bg2="dk1" tx2="lt2" accent1="accent1" accent2="accent2" accent3="accent3" accent4="accent4" accent5="accent5" accent6="accent6" hlink="hlink" folHlink="folHlink"/>
    </a:extraClrScheme>
    <a:extraClrScheme>
      <a:clrScheme name="Slit 7">
        <a:dk1>
          <a:srgbClr val="7474A2"/>
        </a:dk1>
        <a:lt1>
          <a:srgbClr val="FFFFFF"/>
        </a:lt1>
        <a:dk2>
          <a:srgbClr val="5E5E8E"/>
        </a:dk2>
        <a:lt2>
          <a:srgbClr val="D1D1DF"/>
        </a:lt2>
        <a:accent1>
          <a:srgbClr val="CC66FF"/>
        </a:accent1>
        <a:accent2>
          <a:srgbClr val="6666FF"/>
        </a:accent2>
        <a:accent3>
          <a:srgbClr val="B6B6C6"/>
        </a:accent3>
        <a:accent4>
          <a:srgbClr val="DADADA"/>
        </a:accent4>
        <a:accent5>
          <a:srgbClr val="E2B8FF"/>
        </a:accent5>
        <a:accent6>
          <a:srgbClr val="5C5CE7"/>
        </a:accent6>
        <a:hlink>
          <a:srgbClr val="FFCC99"/>
        </a:hlink>
        <a:folHlink>
          <a:srgbClr val="CCCCFF"/>
        </a:folHlink>
      </a:clrScheme>
      <a:clrMap bg1="dk2" tx1="lt1" bg2="dk1" tx2="lt2" accent1="accent1" accent2="accent2" accent3="accent3" accent4="accent4" accent5="accent5" accent6="accent6" hlink="hlink" folHlink="folHlink"/>
    </a:extraClrScheme>
    <a:extraClrScheme>
      <a:clrScheme name="Slit 8">
        <a:dk1>
          <a:srgbClr val="000000"/>
        </a:dk1>
        <a:lt1>
          <a:srgbClr val="D0DAE2"/>
        </a:lt1>
        <a:dk2>
          <a:srgbClr val="000000"/>
        </a:dk2>
        <a:lt2>
          <a:srgbClr val="E7EDF1"/>
        </a:lt2>
        <a:accent1>
          <a:srgbClr val="33CCCC"/>
        </a:accent1>
        <a:accent2>
          <a:srgbClr val="0099CC"/>
        </a:accent2>
        <a:accent3>
          <a:srgbClr val="E4EAEE"/>
        </a:accent3>
        <a:accent4>
          <a:srgbClr val="000000"/>
        </a:accent4>
        <a:accent5>
          <a:srgbClr val="ADE2E2"/>
        </a:accent5>
        <a:accent6>
          <a:srgbClr val="008AB9"/>
        </a:accent6>
        <a:hlink>
          <a:srgbClr val="3333CC"/>
        </a:hlink>
        <a:folHlink>
          <a:srgbClr val="008080"/>
        </a:folHlink>
      </a:clrScheme>
      <a:clrMap bg1="lt1" tx1="dk1" bg2="lt2" tx2="dk2" accent1="accent1" accent2="accent2" accent3="accent3" accent4="accent4" accent5="accent5" accent6="accent6" hlink="hlink" folHlink="folHlink"/>
    </a:extraClrScheme>
    <a:extraClrScheme>
      <a:clrScheme name="Slit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Slit</Template>
  <TotalTime>4911</TotalTime>
  <Words>5162</Words>
  <Application>Microsoft Office PowerPoint</Application>
  <PresentationFormat>Презентация на цял екран (4:3)</PresentationFormat>
  <Paragraphs>624</Paragraphs>
  <Slides>88</Slides>
  <Notes>36</Notes>
  <HiddenSlides>0</HiddenSlides>
  <MMClips>7</MMClips>
  <ScaleCrop>false</ScaleCrop>
  <HeadingPairs>
    <vt:vector size="8" baseType="variant">
      <vt:variant>
        <vt:lpstr>Използвани шрифтове</vt:lpstr>
      </vt:variant>
      <vt:variant>
        <vt:i4>7</vt:i4>
      </vt:variant>
      <vt:variant>
        <vt:lpstr>Тема</vt:lpstr>
      </vt:variant>
      <vt:variant>
        <vt:i4>1</vt:i4>
      </vt:variant>
      <vt:variant>
        <vt:lpstr>Вградени OLE сървъри</vt:lpstr>
      </vt:variant>
      <vt:variant>
        <vt:i4>1</vt:i4>
      </vt:variant>
      <vt:variant>
        <vt:lpstr>Заглавия на слайдовете</vt:lpstr>
      </vt:variant>
      <vt:variant>
        <vt:i4>88</vt:i4>
      </vt:variant>
    </vt:vector>
  </HeadingPairs>
  <TitlesOfParts>
    <vt:vector size="97" baseType="lpstr">
      <vt:lpstr>Arial</vt:lpstr>
      <vt:lpstr>Arial Unicode MS</vt:lpstr>
      <vt:lpstr>Cambria Math</vt:lpstr>
      <vt:lpstr>Georgia</vt:lpstr>
      <vt:lpstr>Lucida Sans Unicode</vt:lpstr>
      <vt:lpstr>Tahoma</vt:lpstr>
      <vt:lpstr>Wingdings</vt:lpstr>
      <vt:lpstr>Slit</vt:lpstr>
      <vt:lpstr>Equation</vt:lpstr>
      <vt:lpstr> Технически Университет – София Машиностроителен факултет Катедра “Прецизна техника и уредостроене” </vt:lpstr>
      <vt:lpstr>Кратка характеристика на курса   (съгласно учебния план) </vt:lpstr>
      <vt:lpstr>Съдържание: лекции</vt:lpstr>
      <vt:lpstr>Съдържание: лабораторни упражнения </vt:lpstr>
      <vt:lpstr>Литература</vt:lpstr>
      <vt:lpstr>Първа част: КИНЕМАТИКА Определяне на положението на точка и тяло. Обобщени координати. Степени на свобода</vt:lpstr>
      <vt:lpstr>Степени на свобода на точка. Положението на точка М в R3 може да се определи чрез:</vt:lpstr>
      <vt:lpstr>Степени на свобода на точка. Координатни системи</vt:lpstr>
      <vt:lpstr>Степени на свобода на точка. Координатни системи</vt:lpstr>
      <vt:lpstr>КИНЕМАТИКА НА ТОЧКА. Криволинейно движение на точка. Скорост и ускорение.</vt:lpstr>
      <vt:lpstr>Степени на свобода на точка. Координатни системи</vt:lpstr>
      <vt:lpstr>Степени на свобода на твърдо тяло. Положението на свободно тяло в пространството е напълно дефинирано, ако са известни положенията на три произволни негови точки, нележащи на една права </vt:lpstr>
      <vt:lpstr>Степени на свобода на твърдо тяло</vt:lpstr>
      <vt:lpstr>Степени на свобода на твърдо тяло</vt:lpstr>
      <vt:lpstr>Презентация на PowerPoint</vt:lpstr>
      <vt:lpstr>Презентация на PowerPoint</vt:lpstr>
      <vt:lpstr>Кинематични двоици</vt:lpstr>
      <vt:lpstr>Кинематични двоици – клас и род на кинематична двоица</vt:lpstr>
      <vt:lpstr>Кинематични двоици – класификация</vt:lpstr>
      <vt:lpstr>Низши кинематични двоици – контактът между елементите на двоицата е по повърхнина</vt:lpstr>
      <vt:lpstr>Степени на свобода на кинематични двоици - класификация</vt:lpstr>
      <vt:lpstr>Висши кинематични двоици – контактът между елементите на двоицата е в линия, или точка.</vt:lpstr>
      <vt:lpstr>Кинематични вериги. Механизъм. Степени на свобода на равнинни механизми </vt:lpstr>
      <vt:lpstr>Кинематични вериги. Механизъм. Степени на свобода на равнинни механизми</vt:lpstr>
      <vt:lpstr>Кинематични вериги. Механизъм. Степени на свобода на равнинни механизми</vt:lpstr>
      <vt:lpstr>Кинематични вериги. Механизъм. Степени на свобода на равнинни механизми</vt:lpstr>
      <vt:lpstr>Кинематични вериги. Механизъм. Степени на свобода.</vt:lpstr>
      <vt:lpstr>Степени на свобода на механизмите </vt:lpstr>
      <vt:lpstr>Класификация на механизмите – конструктивна класификация </vt:lpstr>
      <vt:lpstr>Механизми с висши кинематични двоици (контурни механизми) </vt:lpstr>
      <vt:lpstr>Контурни механизми – малтийски кръст</vt:lpstr>
      <vt:lpstr>Класификация на механизмите - Елементарни лостови механизми  </vt:lpstr>
      <vt:lpstr>Класификация на механизмите - Функционална класификация  </vt:lpstr>
      <vt:lpstr>Технически Университет – София Машиностроителен факултет Катедра “Прецизна техника и уредостроене”</vt:lpstr>
      <vt:lpstr> Технически Университет – София Машиностроителен факултет Катедра “Прецизна техника и уредостроене” </vt:lpstr>
      <vt:lpstr>КИНЕМАТИКА НА ТОЧКА – Закон за движение, траектория</vt:lpstr>
      <vt:lpstr>Задачи на кинематиката</vt:lpstr>
      <vt:lpstr> </vt:lpstr>
      <vt:lpstr>КИНЕМАТИКА НА ТОЧКА. Закон за движение и траектория на точка. </vt:lpstr>
      <vt:lpstr>КИНЕМАТИКА НА ТОЧКА.Скорост и ускорение.</vt:lpstr>
      <vt:lpstr>КИНЕМАТИКА НА ТОЧКА. Криволинейно движение на точка. Скорост и ускорение.</vt:lpstr>
      <vt:lpstr>КИНЕМАТИКА НА ТОЧКА.Скорост и ускорение.</vt:lpstr>
      <vt:lpstr>КИНЕМАТИКА НА ТОЧКА.Скорост и ускорение.</vt:lpstr>
      <vt:lpstr>КИНЕМАТИКА НА ТОЧКА.Скорост и ускорение.</vt:lpstr>
      <vt:lpstr>КИНЕМАТИКА НА ТОЧКА.Скорост и ускорение. Естествена координатна система.</vt:lpstr>
      <vt:lpstr>КИНЕМАТИКА НА ТОЧКА.Скорост и ускорение. Естествена координатна система.</vt:lpstr>
      <vt:lpstr>КИНЕМАТИКА НА ТОЧКА. Ускорение на точка в естествена координатна система.</vt:lpstr>
      <vt:lpstr>КИНЕМАТИКА НА ТОЧКА. Ускорение на точка в естествена координатна система.</vt:lpstr>
      <vt:lpstr>КИНЕМАТИКА НА ТОЧКА. Сложно движение на точка.</vt:lpstr>
      <vt:lpstr>КИНЕМАТИКА НА ТОЧКА. Сложно движение на точка.</vt:lpstr>
      <vt:lpstr>КИНЕМАТИКА НА ТОЧКА. Сложно движение на точка.</vt:lpstr>
      <vt:lpstr>КИНЕМАТИКА НА ТОЧКА. Сложно движение на точка.</vt:lpstr>
      <vt:lpstr>Прости движения на твърдо тяло. Постъпателно, въртеливо и общо равнинно движение на твърдо тяло</vt:lpstr>
      <vt:lpstr>Постъпателно (транслационно) равнинно движение на твърдо тяло</vt:lpstr>
      <vt:lpstr>Въртеливо движение (ротация) на твърдо тяло</vt:lpstr>
      <vt:lpstr>Въртеливо движение (ротация) на твърдо тяло</vt:lpstr>
      <vt:lpstr>Въртеливо движение (ротация) на твърдо тяло</vt:lpstr>
      <vt:lpstr>Въртеливо движение (ротация) на твърдо тяло</vt:lpstr>
      <vt:lpstr>Въртеливо движение (ротация) на твърдо тяло</vt:lpstr>
      <vt:lpstr>Общо равнинно движение на твърдо тяло</vt:lpstr>
      <vt:lpstr>Общо равнинно движение на твърдо тяло</vt:lpstr>
      <vt:lpstr>Общо равнинно движение на твърдо тяло</vt:lpstr>
      <vt:lpstr>Общо равнинно движение на твърдо тяло</vt:lpstr>
      <vt:lpstr>Технически Университет – София Машиностроителен факултет Катедра “Прецизна техника и уредостроене”</vt:lpstr>
      <vt:lpstr>Технически Университет – София Машиностроителен факултет Катедра “Прецизна техника и уредостроене”</vt:lpstr>
      <vt:lpstr>Кинематичен анализ на равнинни механизми</vt:lpstr>
      <vt:lpstr>Кинематичен анализ на равнинни механизми</vt:lpstr>
      <vt:lpstr>Кинематичен анализ на равнинни механизми</vt:lpstr>
      <vt:lpstr>Класификация на механизмите - Елементарни лостови механизми  </vt:lpstr>
      <vt:lpstr>КИНЕМАТИКА НА ТОЧКА. Сложно движение на точка.</vt:lpstr>
      <vt:lpstr>Презентация на PowerPoint</vt:lpstr>
      <vt:lpstr>Шарнирен четиризвенен механизъм</vt:lpstr>
      <vt:lpstr>Коляно-мотовилков механизъм</vt:lpstr>
      <vt:lpstr>Коляно-мотовилков механизъм</vt:lpstr>
      <vt:lpstr>Кулисен механизъм</vt:lpstr>
      <vt:lpstr>Синусов механизъм</vt:lpstr>
      <vt:lpstr>Кинематика на механизмите – универсален струг</vt:lpstr>
      <vt:lpstr>Кинематична схема на универсален струг С8С</vt:lpstr>
      <vt:lpstr>Презентация на PowerPoint</vt:lpstr>
      <vt:lpstr>Графо-аналитичен метод за намиране на скорости на характерни точки от равнинен лостов механизъм </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Технически Университет – София Машиностроителен факултет Катедра “Прецизна техника и уредостроене”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Toshiba</dc:creator>
  <cp:lastModifiedBy>SherifPashov</cp:lastModifiedBy>
  <cp:revision>549</cp:revision>
  <cp:lastPrinted>2018-02-13T14:48:27Z</cp:lastPrinted>
  <dcterms:created xsi:type="dcterms:W3CDTF">2016-03-18T09:25:41Z</dcterms:created>
  <dcterms:modified xsi:type="dcterms:W3CDTF">2023-12-17T12:16:31Z</dcterms:modified>
</cp:coreProperties>
</file>